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72" r:id="rId1"/>
  </p:sldMasterIdLst>
  <p:notesMasterIdLst>
    <p:notesMasterId r:id="rId27"/>
  </p:notesMasterIdLst>
  <p:sldIdLst>
    <p:sldId id="808" r:id="rId2"/>
    <p:sldId id="817" r:id="rId3"/>
    <p:sldId id="787" r:id="rId4"/>
    <p:sldId id="268" r:id="rId5"/>
    <p:sldId id="332" r:id="rId6"/>
    <p:sldId id="321" r:id="rId7"/>
    <p:sldId id="821" r:id="rId8"/>
    <p:sldId id="827" r:id="rId9"/>
    <p:sldId id="822" r:id="rId10"/>
    <p:sldId id="824" r:id="rId11"/>
    <p:sldId id="825" r:id="rId12"/>
    <p:sldId id="826" r:id="rId13"/>
    <p:sldId id="828" r:id="rId14"/>
    <p:sldId id="336" r:id="rId15"/>
    <p:sldId id="337" r:id="rId16"/>
    <p:sldId id="801" r:id="rId17"/>
    <p:sldId id="786" r:id="rId18"/>
    <p:sldId id="345" r:id="rId19"/>
    <p:sldId id="350" r:id="rId20"/>
    <p:sldId id="813" r:id="rId21"/>
    <p:sldId id="816" r:id="rId22"/>
    <p:sldId id="820" r:id="rId23"/>
    <p:sldId id="829" r:id="rId24"/>
    <p:sldId id="819" r:id="rId25"/>
    <p:sldId id="788" r:id="rId26"/>
  </p:sldIdLst>
  <p:sldSz cx="12192000" cy="6858000"/>
  <p:notesSz cx="6858000" cy="9144000"/>
  <p:embeddedFontLst>
    <p:embeddedFont>
      <p:font typeface="Avenir" panose="02000503020000020003" pitchFamily="2" charset="0"/>
      <p:regular r:id="rId28"/>
      <p:italic r:id="rId29"/>
    </p:embeddedFont>
    <p:embeddedFont>
      <p:font typeface="Avenir Book" panose="02000503020000020003" pitchFamily="2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BC5892-F6D7-C7A5-1DEC-9795380E92E8}" name="Eva Jew" initials="EJ" userId="S::ejew@thefreedomfund719.onmicrosoft.com::604abb28-e72c-478e-ab62-f0a69be083e1" providerId="AD"/>
  <p188:author id="{B58CAD93-491F-C8A7-03E8-62882FB168C1}" name="Eva Jew" initials="EJ" userId="S::ejew@TheFreedomFund719.onmicrosoft.com::604abb28-e72c-478e-ab62-f0a69be083e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D30"/>
    <a:srgbClr val="F25A22"/>
    <a:srgbClr val="E1F4FF"/>
    <a:srgbClr val="C1CCD6"/>
    <a:srgbClr val="62BBEA"/>
    <a:srgbClr val="2C3139"/>
    <a:srgbClr val="05ACA2"/>
    <a:srgbClr val="F46F21"/>
    <a:srgbClr val="8CCCF0"/>
    <a:srgbClr val="A22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80" autoAdjust="0"/>
    <p:restoredTop sz="76262" autoAdjust="0"/>
  </p:normalViewPr>
  <p:slideViewPr>
    <p:cSldViewPr snapToGrid="0">
      <p:cViewPr varScale="1">
        <p:scale>
          <a:sx n="77" d="100"/>
          <a:sy n="77" d="100"/>
        </p:scale>
        <p:origin x="1504" y="184"/>
      </p:cViewPr>
      <p:guideLst/>
    </p:cSldViewPr>
  </p:slideViewPr>
  <p:notesTextViewPr>
    <p:cViewPr>
      <p:scale>
        <a:sx n="145" d="100"/>
        <a:sy n="14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/Users\yukilo\Dropbox%20(Freedom%20Fund)\Freedom%20Fund%20shared%20folder\Hotspot%20research%20&amp;%20evaluations\Brazil%20-%20Recife%20CSEC%20study\2%20Bid%20to%20APIRES\1%20Submission%20to%20APRIES%20March%202020\Old%20versions\Populations%20in%20major%20cities%20v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yukilo\Dropbox%20(Freedom%20Fund)\Freedom%20Fund%20shared%20folder\Hotspot%20research%20&amp;%20evaluations\Brazil%20-%20Recife%20CSEC%20study\2%20Bid%20to%20APIRES\1%20Submission%20to%20APRIES%20March%202020\Old%20versions\Populations%20in%20major%20cities%20v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217805910316816"/>
          <c:y val="1.4066941980429355E-2"/>
          <c:w val="0.50373102358043531"/>
          <c:h val="0.9643732345024944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  <a:ln w="76200" cap="rnd"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76200" cap="rnd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41-B249-91AD-5C252CA84A6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76200" cap="rnd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41-B249-91AD-5C252CA84A6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venir Book" panose="02000503020000020003" pitchFamily="2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241-B249-91AD-5C252CA84A6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accent1"/>
                      </a:solidFill>
                      <a:latin typeface="Avenir Book" panose="02000503020000020003" pitchFamily="2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50523071008006"/>
                      <c:h val="0.184824433818102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241-B249-91AD-5C252CA84A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Book" panose="02000503020000020003" pitchFamily="2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Sheet1!$N$6:$N$18</c:f>
              <c:strCache>
                <c:ptCount val="13"/>
                <c:pt idx="2">
                  <c:v>Belém</c:v>
                </c:pt>
                <c:pt idx="3">
                  <c:v>Fortaleza</c:v>
                </c:pt>
                <c:pt idx="4">
                  <c:v>Salvador</c:v>
                </c:pt>
                <c:pt idx="5">
                  <c:v>Manaus</c:v>
                </c:pt>
                <c:pt idx="6">
                  <c:v>Brasília</c:v>
                </c:pt>
                <c:pt idx="7">
                  <c:v>Rio de Janeiro</c:v>
                </c:pt>
                <c:pt idx="8">
                  <c:v>Porto Alegre</c:v>
                </c:pt>
                <c:pt idx="9">
                  <c:v>Curitiba</c:v>
                </c:pt>
                <c:pt idx="10">
                  <c:v>São Paulo</c:v>
                </c:pt>
                <c:pt idx="11">
                  <c:v>Campo Grande</c:v>
                </c:pt>
                <c:pt idx="12">
                  <c:v>Belo Horizonte</c:v>
                </c:pt>
              </c:strCache>
            </c:strRef>
          </c:cat>
          <c:val>
            <c:numRef>
              <c:f>Sheet1!$O$6:$O$18</c:f>
              <c:numCache>
                <c:formatCode>0.0%</c:formatCode>
                <c:ptCount val="13"/>
                <c:pt idx="0">
                  <c:v>0.38700000000000001</c:v>
                </c:pt>
                <c:pt idx="1">
                  <c:v>0.626</c:v>
                </c:pt>
                <c:pt idx="2">
                  <c:v>0.60599999999999998</c:v>
                </c:pt>
                <c:pt idx="3">
                  <c:v>0.54600000000000004</c:v>
                </c:pt>
                <c:pt idx="4">
                  <c:v>0.50599999999999989</c:v>
                </c:pt>
                <c:pt idx="5">
                  <c:v>0.45100000000000001</c:v>
                </c:pt>
                <c:pt idx="6">
                  <c:v>0.41499999999999998</c:v>
                </c:pt>
                <c:pt idx="7">
                  <c:v>0.4</c:v>
                </c:pt>
                <c:pt idx="8">
                  <c:v>0.35</c:v>
                </c:pt>
                <c:pt idx="9">
                  <c:v>0.23699999999999999</c:v>
                </c:pt>
                <c:pt idx="10">
                  <c:v>0.214</c:v>
                </c:pt>
                <c:pt idx="11">
                  <c:v>0.17499999999999999</c:v>
                </c:pt>
                <c:pt idx="12">
                  <c:v>0.113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41-B249-91AD-5C252CA84A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166681808"/>
        <c:axId val="1169738560"/>
      </c:barChart>
      <c:catAx>
        <c:axId val="11666818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69738560"/>
        <c:crosses val="autoZero"/>
        <c:auto val="1"/>
        <c:lblAlgn val="ctr"/>
        <c:lblOffset val="0"/>
        <c:tickLblSkip val="1"/>
        <c:noMultiLvlLbl val="0"/>
      </c:catAx>
      <c:valAx>
        <c:axId val="1169738560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1166681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>
          <a:latin typeface="Avenir Book" panose="02000503020000020003" pitchFamily="2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361538644894343"/>
          <c:y val="6.3327638862285526E-2"/>
          <c:w val="0.36345655790057341"/>
          <c:h val="0.912629377442310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  <a:ln w="127000"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2"/>
              </a:solidFill>
              <a:ln w="12700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15-D349-9248-8DF7D7CCF10A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72000" tIns="0" rIns="0" bIns="0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8015-D349-9248-8DF7D7CCF1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72000" tIns="0" rIns="0" bIns="0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Sheet1!$I$4:$I$13</c:f>
              <c:strCache>
                <c:ptCount val="10"/>
                <c:pt idx="0">
                  <c:v>1. São Paulo</c:v>
                </c:pt>
                <c:pt idx="1">
                  <c:v>2. Rio de Janeiro</c:v>
                </c:pt>
                <c:pt idx="2">
                  <c:v>3. Belo Horizonte</c:v>
                </c:pt>
                <c:pt idx="3">
                  <c:v>4. Brasília</c:v>
                </c:pt>
                <c:pt idx="4">
                  <c:v>5. Porto Alegre</c:v>
                </c:pt>
                <c:pt idx="6">
                  <c:v>7. Fortaleza</c:v>
                </c:pt>
                <c:pt idx="7">
                  <c:v>8. Salvador</c:v>
                </c:pt>
                <c:pt idx="8">
                  <c:v>9. Curitiba</c:v>
                </c:pt>
                <c:pt idx="9">
                  <c:v>10. Campinas</c:v>
                </c:pt>
              </c:strCache>
            </c:strRef>
          </c:cat>
          <c:val>
            <c:numRef>
              <c:f>Sheet1!$J$4:$J$13</c:f>
              <c:numCache>
                <c:formatCode>#,##0.0</c:formatCode>
                <c:ptCount val="10"/>
                <c:pt idx="0">
                  <c:v>21.734681999999999</c:v>
                </c:pt>
                <c:pt idx="1">
                  <c:v>12.644321</c:v>
                </c:pt>
                <c:pt idx="2">
                  <c:v>5.9448920000000003</c:v>
                </c:pt>
                <c:pt idx="3">
                  <c:v>4.4063410000000003</c:v>
                </c:pt>
                <c:pt idx="4">
                  <c:v>4.2568000000000001</c:v>
                </c:pt>
                <c:pt idx="5">
                  <c:v>3.9998170000000002</c:v>
                </c:pt>
                <c:pt idx="6">
                  <c:v>3.9695070000000001</c:v>
                </c:pt>
                <c:pt idx="7">
                  <c:v>3.9292090000000002</c:v>
                </c:pt>
                <c:pt idx="8">
                  <c:v>3.6000730000000001</c:v>
                </c:pt>
                <c:pt idx="9">
                  <c:v>3.251293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15-D349-9248-8DF7D7CCF1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704804383"/>
        <c:axId val="1703634335"/>
      </c:barChart>
      <c:catAx>
        <c:axId val="17048043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03634335"/>
        <c:crosses val="autoZero"/>
        <c:auto val="1"/>
        <c:lblAlgn val="ctr"/>
        <c:lblOffset val="100"/>
        <c:noMultiLvlLbl val="0"/>
      </c:catAx>
      <c:valAx>
        <c:axId val="1703634335"/>
        <c:scaling>
          <c:orientation val="minMax"/>
          <c:max val="24"/>
        </c:scaling>
        <c:delete val="1"/>
        <c:axPos val="t"/>
        <c:numFmt formatCode="#,##0.0" sourceLinked="1"/>
        <c:majorTickMark val="out"/>
        <c:minorTickMark val="none"/>
        <c:tickLblPos val="nextTo"/>
        <c:crossAx val="1704804383"/>
        <c:crosses val="autoZero"/>
        <c:crossBetween val="between"/>
        <c:majorUnit val="2"/>
        <c:min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266590649191447E-2"/>
          <c:y val="4.6557471264367815E-2"/>
          <c:w val="0.41282314446545793"/>
          <c:h val="0.9534425324228775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  <a:ln w="127000"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2"/>
              </a:solidFill>
              <a:ln w="12700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41-774B-AF9D-BF5AE4ADB500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none" lIns="72000" tIns="0" rIns="0" bIns="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CC41-774B-AF9D-BF5AE4ADB5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none" lIns="72000" tIns="0" rIns="0" bIns="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Sheet1!$I$4:$I$13</c:f>
              <c:strCache>
                <c:ptCount val="10"/>
                <c:pt idx="0">
                  <c:v>1. São Paulo</c:v>
                </c:pt>
                <c:pt idx="1">
                  <c:v>2. Rio de Janeiro</c:v>
                </c:pt>
                <c:pt idx="2">
                  <c:v>3. Belo Horizonte</c:v>
                </c:pt>
                <c:pt idx="3">
                  <c:v>4. Brasília</c:v>
                </c:pt>
                <c:pt idx="4">
                  <c:v>5. Porto Alegre</c:v>
                </c:pt>
                <c:pt idx="6">
                  <c:v>7. Fortaleza</c:v>
                </c:pt>
                <c:pt idx="7">
                  <c:v>8. Salvador</c:v>
                </c:pt>
                <c:pt idx="8">
                  <c:v>9. Curitiba</c:v>
                </c:pt>
                <c:pt idx="9">
                  <c:v>10. Campinas</c:v>
                </c:pt>
              </c:strCache>
            </c:strRef>
          </c:cat>
          <c:val>
            <c:numRef>
              <c:f>Sheet1!$K$4:$K$13</c:f>
              <c:numCache>
                <c:formatCode>0.0%</c:formatCode>
                <c:ptCount val="10"/>
                <c:pt idx="0">
                  <c:v>0.27100000000000002</c:v>
                </c:pt>
                <c:pt idx="1">
                  <c:v>0.35799999999999998</c:v>
                </c:pt>
                <c:pt idx="2">
                  <c:v>0.375</c:v>
                </c:pt>
                <c:pt idx="3">
                  <c:v>0.24</c:v>
                </c:pt>
                <c:pt idx="4">
                  <c:v>0.215</c:v>
                </c:pt>
                <c:pt idx="5">
                  <c:v>0.64300000000000002</c:v>
                </c:pt>
                <c:pt idx="6">
                  <c:v>0.60699999999999998</c:v>
                </c:pt>
                <c:pt idx="7">
                  <c:v>0.61599999999999999</c:v>
                </c:pt>
                <c:pt idx="8">
                  <c:v>0.248</c:v>
                </c:pt>
                <c:pt idx="9">
                  <c:v>0.27100000000000002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41-774B-AF9D-BF5AE4ADB5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704804383"/>
        <c:axId val="1703634335"/>
      </c:barChart>
      <c:catAx>
        <c:axId val="1704804383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703634335"/>
        <c:crosses val="autoZero"/>
        <c:auto val="1"/>
        <c:lblAlgn val="ctr"/>
        <c:lblOffset val="100"/>
        <c:noMultiLvlLbl val="0"/>
      </c:catAx>
      <c:valAx>
        <c:axId val="1703634335"/>
        <c:scaling>
          <c:orientation val="minMax"/>
          <c:max val="0.70000000000000007"/>
          <c:min val="0"/>
        </c:scaling>
        <c:delete val="1"/>
        <c:axPos val="t"/>
        <c:numFmt formatCode="0.0%" sourceLinked="1"/>
        <c:majorTickMark val="out"/>
        <c:minorTickMark val="none"/>
        <c:tickLblPos val="nextTo"/>
        <c:crossAx val="1704804383"/>
        <c:crosses val="autoZero"/>
        <c:crossBetween val="between"/>
        <c:majorUnit val="500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4F762A-41CA-6046-8C17-FA1D162C14EA}" type="doc">
      <dgm:prSet loTypeId="urn:microsoft.com/office/officeart/2005/8/layout/radial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BBD5B67-71DE-E443-97A8-63F321C97D70}">
      <dgm:prSet phldrT="[Texto]"/>
      <dgm:spPr>
        <a:solidFill>
          <a:schemeClr val="accent2">
            <a:alpha val="50000"/>
          </a:schemeClr>
        </a:solidFill>
      </dgm:spPr>
      <dgm:t>
        <a:bodyPr/>
        <a:lstStyle/>
        <a:p>
          <a:endParaRPr lang="pt-BR" dirty="0"/>
        </a:p>
      </dgm:t>
    </dgm:pt>
    <dgm:pt modelId="{445F377A-ECE2-4A40-BC3B-C517E0D22F8E}" type="parTrans" cxnId="{F7309DF1-E2EC-C84F-8DBA-F286868A89D5}">
      <dgm:prSet/>
      <dgm:spPr/>
      <dgm:t>
        <a:bodyPr/>
        <a:lstStyle/>
        <a:p>
          <a:endParaRPr lang="pt-BR"/>
        </a:p>
      </dgm:t>
    </dgm:pt>
    <dgm:pt modelId="{5FDA6FF2-E6E0-5D49-947D-B7C607E0AFBB}" type="sibTrans" cxnId="{F7309DF1-E2EC-C84F-8DBA-F286868A89D5}">
      <dgm:prSet/>
      <dgm:spPr/>
      <dgm:t>
        <a:bodyPr/>
        <a:lstStyle/>
        <a:p>
          <a:endParaRPr lang="pt-BR"/>
        </a:p>
      </dgm:t>
    </dgm:pt>
    <dgm:pt modelId="{A8106010-DC93-AF4D-8DED-864384CBA40E}">
      <dgm:prSet phldrT="[Texto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pt-BR" dirty="0"/>
            <a:t>COLETIVO MULHER VIDA</a:t>
          </a:r>
        </a:p>
      </dgm:t>
    </dgm:pt>
    <dgm:pt modelId="{30F0CE82-7D61-7E4E-91EE-C98292E9B990}" type="parTrans" cxnId="{85C47319-6580-5C48-8135-2973198864BD}">
      <dgm:prSet/>
      <dgm:spPr/>
      <dgm:t>
        <a:bodyPr/>
        <a:lstStyle/>
        <a:p>
          <a:endParaRPr lang="pt-BR"/>
        </a:p>
      </dgm:t>
    </dgm:pt>
    <dgm:pt modelId="{4D99433E-4674-204B-8779-01598CDAE8A7}" type="sibTrans" cxnId="{85C47319-6580-5C48-8135-2973198864BD}">
      <dgm:prSet/>
      <dgm:spPr/>
      <dgm:t>
        <a:bodyPr/>
        <a:lstStyle/>
        <a:p>
          <a:endParaRPr lang="pt-BR"/>
        </a:p>
      </dgm:t>
    </dgm:pt>
    <dgm:pt modelId="{9136F93D-1C1C-244C-AA8D-97BD13F9D01A}">
      <dgm:prSet phldrT="[Texto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pt-BR" dirty="0"/>
            <a:t>CHILDHOOD</a:t>
          </a:r>
        </a:p>
      </dgm:t>
    </dgm:pt>
    <dgm:pt modelId="{C12051DD-18CC-BA4F-B224-7F9BE9FF59CE}" type="parTrans" cxnId="{EA45644E-0EDE-854F-8451-D33669A09B0F}">
      <dgm:prSet/>
      <dgm:spPr/>
      <dgm:t>
        <a:bodyPr/>
        <a:lstStyle/>
        <a:p>
          <a:endParaRPr lang="pt-BR"/>
        </a:p>
      </dgm:t>
    </dgm:pt>
    <dgm:pt modelId="{5A376C82-C20E-9B4A-B3D5-D328E6C956AC}" type="sibTrans" cxnId="{EA45644E-0EDE-854F-8451-D33669A09B0F}">
      <dgm:prSet/>
      <dgm:spPr/>
      <dgm:t>
        <a:bodyPr/>
        <a:lstStyle/>
        <a:p>
          <a:endParaRPr lang="pt-BR"/>
        </a:p>
      </dgm:t>
    </dgm:pt>
    <dgm:pt modelId="{AF0D71B5-F228-7A47-97C6-3CE980300C31}">
      <dgm:prSet phldrT="[Texto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pt-BR" dirty="0"/>
            <a:t>PROMUNDO</a:t>
          </a:r>
        </a:p>
      </dgm:t>
    </dgm:pt>
    <dgm:pt modelId="{AA1277C0-7C55-A141-B525-4BC9EDD24FCE}" type="parTrans" cxnId="{975DC904-FDE1-8E4F-BA54-922D2BCA0F94}">
      <dgm:prSet/>
      <dgm:spPr/>
      <dgm:t>
        <a:bodyPr/>
        <a:lstStyle/>
        <a:p>
          <a:endParaRPr lang="pt-BR"/>
        </a:p>
      </dgm:t>
    </dgm:pt>
    <dgm:pt modelId="{C6C106EF-0C70-EF4B-8205-5473872C28BB}" type="sibTrans" cxnId="{975DC904-FDE1-8E4F-BA54-922D2BCA0F94}">
      <dgm:prSet/>
      <dgm:spPr/>
      <dgm:t>
        <a:bodyPr/>
        <a:lstStyle/>
        <a:p>
          <a:endParaRPr lang="pt-BR"/>
        </a:p>
      </dgm:t>
    </dgm:pt>
    <dgm:pt modelId="{C7965C20-63AD-934D-AA1C-B9A2D844CC58}">
      <dgm:prSet phldrT="[Texto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pt-BR" dirty="0"/>
            <a:t>INSTITUTO ALIANÇA</a:t>
          </a:r>
        </a:p>
      </dgm:t>
    </dgm:pt>
    <dgm:pt modelId="{0FCC5176-CBD1-074E-95F0-63BAC36282C9}" type="parTrans" cxnId="{01E95F25-4979-5744-B38B-310F23907CEC}">
      <dgm:prSet/>
      <dgm:spPr/>
      <dgm:t>
        <a:bodyPr/>
        <a:lstStyle/>
        <a:p>
          <a:endParaRPr lang="pt-BR"/>
        </a:p>
      </dgm:t>
    </dgm:pt>
    <dgm:pt modelId="{3CEA8D50-8BB8-4C48-B89F-356E52910750}" type="sibTrans" cxnId="{01E95F25-4979-5744-B38B-310F23907CEC}">
      <dgm:prSet/>
      <dgm:spPr/>
      <dgm:t>
        <a:bodyPr/>
        <a:lstStyle/>
        <a:p>
          <a:endParaRPr lang="pt-BR"/>
        </a:p>
      </dgm:t>
    </dgm:pt>
    <dgm:pt modelId="{91AAC3E9-AE6F-F94A-B9B5-F34A1C77CDFD}" type="pres">
      <dgm:prSet presAssocID="{714F762A-41CA-6046-8C17-FA1D162C14EA}" presName="composite" presStyleCnt="0">
        <dgm:presLayoutVars>
          <dgm:chMax val="1"/>
          <dgm:dir/>
          <dgm:resizeHandles val="exact"/>
        </dgm:presLayoutVars>
      </dgm:prSet>
      <dgm:spPr/>
    </dgm:pt>
    <dgm:pt modelId="{3F871CBC-352B-3043-8F79-1A4F1C0D98EC}" type="pres">
      <dgm:prSet presAssocID="{714F762A-41CA-6046-8C17-FA1D162C14EA}" presName="radial" presStyleCnt="0">
        <dgm:presLayoutVars>
          <dgm:animLvl val="ctr"/>
        </dgm:presLayoutVars>
      </dgm:prSet>
      <dgm:spPr/>
    </dgm:pt>
    <dgm:pt modelId="{A5A28D19-BAEB-1346-A57E-9E17E9ADAE64}" type="pres">
      <dgm:prSet presAssocID="{6BBD5B67-71DE-E443-97A8-63F321C97D70}" presName="centerShape" presStyleLbl="vennNode1" presStyleIdx="0" presStyleCnt="5"/>
      <dgm:spPr/>
    </dgm:pt>
    <dgm:pt modelId="{3EDC38BE-3B05-AD48-AFD6-6203DDABA4FC}" type="pres">
      <dgm:prSet presAssocID="{A8106010-DC93-AF4D-8DED-864384CBA40E}" presName="node" presStyleLbl="vennNode1" presStyleIdx="1" presStyleCnt="5" custScaleX="175458" custScaleY="173256">
        <dgm:presLayoutVars>
          <dgm:bulletEnabled val="1"/>
        </dgm:presLayoutVars>
      </dgm:prSet>
      <dgm:spPr/>
    </dgm:pt>
    <dgm:pt modelId="{7E7D973C-FB76-A647-81D7-148DB2F9FC1F}" type="pres">
      <dgm:prSet presAssocID="{9136F93D-1C1C-244C-AA8D-97BD13F9D01A}" presName="node" presStyleLbl="vennNode1" presStyleIdx="2" presStyleCnt="5" custScaleX="170128" custScaleY="171661">
        <dgm:presLayoutVars>
          <dgm:bulletEnabled val="1"/>
        </dgm:presLayoutVars>
      </dgm:prSet>
      <dgm:spPr/>
    </dgm:pt>
    <dgm:pt modelId="{54E9A93B-8820-A741-B51D-CA28589A3472}" type="pres">
      <dgm:prSet presAssocID="{AF0D71B5-F228-7A47-97C6-3CE980300C31}" presName="node" presStyleLbl="vennNode1" presStyleIdx="3" presStyleCnt="5" custScaleX="174108" custScaleY="173654">
        <dgm:presLayoutVars>
          <dgm:bulletEnabled val="1"/>
        </dgm:presLayoutVars>
      </dgm:prSet>
      <dgm:spPr/>
    </dgm:pt>
    <dgm:pt modelId="{22579C6A-4F60-A840-9EB3-6CF894367A84}" type="pres">
      <dgm:prSet presAssocID="{C7965C20-63AD-934D-AA1C-B9A2D844CC58}" presName="node" presStyleLbl="vennNode1" presStyleIdx="4" presStyleCnt="5" custScaleX="186443" custScaleY="177648">
        <dgm:presLayoutVars>
          <dgm:bulletEnabled val="1"/>
        </dgm:presLayoutVars>
      </dgm:prSet>
      <dgm:spPr/>
    </dgm:pt>
  </dgm:ptLst>
  <dgm:cxnLst>
    <dgm:cxn modelId="{975DC904-FDE1-8E4F-BA54-922D2BCA0F94}" srcId="{6BBD5B67-71DE-E443-97A8-63F321C97D70}" destId="{AF0D71B5-F228-7A47-97C6-3CE980300C31}" srcOrd="2" destOrd="0" parTransId="{AA1277C0-7C55-A141-B525-4BC9EDD24FCE}" sibTransId="{C6C106EF-0C70-EF4B-8205-5473872C28BB}"/>
    <dgm:cxn modelId="{85C47319-6580-5C48-8135-2973198864BD}" srcId="{6BBD5B67-71DE-E443-97A8-63F321C97D70}" destId="{A8106010-DC93-AF4D-8DED-864384CBA40E}" srcOrd="0" destOrd="0" parTransId="{30F0CE82-7D61-7E4E-91EE-C98292E9B990}" sibTransId="{4D99433E-4674-204B-8779-01598CDAE8A7}"/>
    <dgm:cxn modelId="{63FB021A-50AF-A84B-A1D8-AB14DF477778}" type="presOf" srcId="{C7965C20-63AD-934D-AA1C-B9A2D844CC58}" destId="{22579C6A-4F60-A840-9EB3-6CF894367A84}" srcOrd="0" destOrd="0" presId="urn:microsoft.com/office/officeart/2005/8/layout/radial3"/>
    <dgm:cxn modelId="{8481341D-0133-CF4A-913A-E4FD5649344C}" type="presOf" srcId="{6BBD5B67-71DE-E443-97A8-63F321C97D70}" destId="{A5A28D19-BAEB-1346-A57E-9E17E9ADAE64}" srcOrd="0" destOrd="0" presId="urn:microsoft.com/office/officeart/2005/8/layout/radial3"/>
    <dgm:cxn modelId="{01E95F25-4979-5744-B38B-310F23907CEC}" srcId="{6BBD5B67-71DE-E443-97A8-63F321C97D70}" destId="{C7965C20-63AD-934D-AA1C-B9A2D844CC58}" srcOrd="3" destOrd="0" parTransId="{0FCC5176-CBD1-074E-95F0-63BAC36282C9}" sibTransId="{3CEA8D50-8BB8-4C48-B89F-356E52910750}"/>
    <dgm:cxn modelId="{8B486F3C-F71B-724D-9292-6F1A06159B7F}" type="presOf" srcId="{714F762A-41CA-6046-8C17-FA1D162C14EA}" destId="{91AAC3E9-AE6F-F94A-B9B5-F34A1C77CDFD}" srcOrd="0" destOrd="0" presId="urn:microsoft.com/office/officeart/2005/8/layout/radial3"/>
    <dgm:cxn modelId="{EA45644E-0EDE-854F-8451-D33669A09B0F}" srcId="{6BBD5B67-71DE-E443-97A8-63F321C97D70}" destId="{9136F93D-1C1C-244C-AA8D-97BD13F9D01A}" srcOrd="1" destOrd="0" parTransId="{C12051DD-18CC-BA4F-B224-7F9BE9FF59CE}" sibTransId="{5A376C82-C20E-9B4A-B3D5-D328E6C956AC}"/>
    <dgm:cxn modelId="{0ECD0CAC-36D7-A440-912D-EA4CF818CDA0}" type="presOf" srcId="{9136F93D-1C1C-244C-AA8D-97BD13F9D01A}" destId="{7E7D973C-FB76-A647-81D7-148DB2F9FC1F}" srcOrd="0" destOrd="0" presId="urn:microsoft.com/office/officeart/2005/8/layout/radial3"/>
    <dgm:cxn modelId="{4136DDB5-6697-0C43-958E-AA1EBB364E43}" type="presOf" srcId="{A8106010-DC93-AF4D-8DED-864384CBA40E}" destId="{3EDC38BE-3B05-AD48-AFD6-6203DDABA4FC}" srcOrd="0" destOrd="0" presId="urn:microsoft.com/office/officeart/2005/8/layout/radial3"/>
    <dgm:cxn modelId="{E5EF5EEC-C737-7846-8C51-8D6AE44FAA95}" type="presOf" srcId="{AF0D71B5-F228-7A47-97C6-3CE980300C31}" destId="{54E9A93B-8820-A741-B51D-CA28589A3472}" srcOrd="0" destOrd="0" presId="urn:microsoft.com/office/officeart/2005/8/layout/radial3"/>
    <dgm:cxn modelId="{F7309DF1-E2EC-C84F-8DBA-F286868A89D5}" srcId="{714F762A-41CA-6046-8C17-FA1D162C14EA}" destId="{6BBD5B67-71DE-E443-97A8-63F321C97D70}" srcOrd="0" destOrd="0" parTransId="{445F377A-ECE2-4A40-BC3B-C517E0D22F8E}" sibTransId="{5FDA6FF2-E6E0-5D49-947D-B7C607E0AFBB}"/>
    <dgm:cxn modelId="{54BC426D-74D9-1E42-A115-5C5FC8405015}" type="presParOf" srcId="{91AAC3E9-AE6F-F94A-B9B5-F34A1C77CDFD}" destId="{3F871CBC-352B-3043-8F79-1A4F1C0D98EC}" srcOrd="0" destOrd="0" presId="urn:microsoft.com/office/officeart/2005/8/layout/radial3"/>
    <dgm:cxn modelId="{145891A4-208B-4F45-A542-E76A05B20419}" type="presParOf" srcId="{3F871CBC-352B-3043-8F79-1A4F1C0D98EC}" destId="{A5A28D19-BAEB-1346-A57E-9E17E9ADAE64}" srcOrd="0" destOrd="0" presId="urn:microsoft.com/office/officeart/2005/8/layout/radial3"/>
    <dgm:cxn modelId="{04DE36D6-EE59-004F-8538-6635DC1C52C0}" type="presParOf" srcId="{3F871CBC-352B-3043-8F79-1A4F1C0D98EC}" destId="{3EDC38BE-3B05-AD48-AFD6-6203DDABA4FC}" srcOrd="1" destOrd="0" presId="urn:microsoft.com/office/officeart/2005/8/layout/radial3"/>
    <dgm:cxn modelId="{0897B230-0C0E-9649-B252-34F1D0267D99}" type="presParOf" srcId="{3F871CBC-352B-3043-8F79-1A4F1C0D98EC}" destId="{7E7D973C-FB76-A647-81D7-148DB2F9FC1F}" srcOrd="2" destOrd="0" presId="urn:microsoft.com/office/officeart/2005/8/layout/radial3"/>
    <dgm:cxn modelId="{EEAAD2DD-5D52-214B-A9DB-09104C63564D}" type="presParOf" srcId="{3F871CBC-352B-3043-8F79-1A4F1C0D98EC}" destId="{54E9A93B-8820-A741-B51D-CA28589A3472}" srcOrd="3" destOrd="0" presId="urn:microsoft.com/office/officeart/2005/8/layout/radial3"/>
    <dgm:cxn modelId="{C709F14B-16D5-E64F-BABE-AA13F528E964}" type="presParOf" srcId="{3F871CBC-352B-3043-8F79-1A4F1C0D98EC}" destId="{22579C6A-4F60-A840-9EB3-6CF894367A8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28D19-BAEB-1346-A57E-9E17E9ADAE64}">
      <dsp:nvSpPr>
        <dsp:cNvPr id="0" name=""/>
        <dsp:cNvSpPr/>
      </dsp:nvSpPr>
      <dsp:spPr>
        <a:xfrm>
          <a:off x="991935" y="667324"/>
          <a:ext cx="1664521" cy="1664521"/>
        </a:xfrm>
        <a:prstGeom prst="ellipse">
          <a:avLst/>
        </a:prstGeom>
        <a:solidFill>
          <a:schemeClr val="accent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500" kern="1200" dirty="0"/>
        </a:p>
      </dsp:txBody>
      <dsp:txXfrm>
        <a:off x="1235698" y="911087"/>
        <a:ext cx="1176995" cy="1176995"/>
      </dsp:txXfrm>
    </dsp:sp>
    <dsp:sp modelId="{3EDC38BE-3B05-AD48-AFD6-6203DDABA4FC}">
      <dsp:nvSpPr>
        <dsp:cNvPr id="0" name=""/>
        <dsp:cNvSpPr/>
      </dsp:nvSpPr>
      <dsp:spPr>
        <a:xfrm>
          <a:off x="1094061" y="-305371"/>
          <a:ext cx="1460267" cy="1441941"/>
        </a:xfrm>
        <a:prstGeom prst="ellipse">
          <a:avLst/>
        </a:prstGeom>
        <a:solidFill>
          <a:schemeClr val="accent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COLETIVO MULHER VIDA</a:t>
          </a:r>
        </a:p>
      </dsp:txBody>
      <dsp:txXfrm>
        <a:off x="1307912" y="-94204"/>
        <a:ext cx="1032565" cy="1019607"/>
      </dsp:txXfrm>
    </dsp:sp>
    <dsp:sp modelId="{7E7D973C-FB76-A647-81D7-148DB2F9FC1F}">
      <dsp:nvSpPr>
        <dsp:cNvPr id="0" name=""/>
        <dsp:cNvSpPr/>
      </dsp:nvSpPr>
      <dsp:spPr>
        <a:xfrm>
          <a:off x="2200227" y="785251"/>
          <a:ext cx="1415908" cy="1428666"/>
        </a:xfrm>
        <a:prstGeom prst="ellipse">
          <a:avLst/>
        </a:prstGeom>
        <a:solidFill>
          <a:schemeClr val="accent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CHILDHOOD</a:t>
          </a:r>
        </a:p>
      </dsp:txBody>
      <dsp:txXfrm>
        <a:off x="2407582" y="994474"/>
        <a:ext cx="1001198" cy="1010220"/>
      </dsp:txXfrm>
    </dsp:sp>
    <dsp:sp modelId="{54E9A93B-8820-A741-B51D-CA28589A3472}">
      <dsp:nvSpPr>
        <dsp:cNvPr id="0" name=""/>
        <dsp:cNvSpPr/>
      </dsp:nvSpPr>
      <dsp:spPr>
        <a:xfrm>
          <a:off x="1099679" y="1860944"/>
          <a:ext cx="1449032" cy="1445253"/>
        </a:xfrm>
        <a:prstGeom prst="ellipse">
          <a:avLst/>
        </a:prstGeom>
        <a:solidFill>
          <a:schemeClr val="accent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PROMUNDO</a:t>
          </a:r>
        </a:p>
      </dsp:txBody>
      <dsp:txXfrm>
        <a:off x="1311885" y="2072596"/>
        <a:ext cx="1024620" cy="1021949"/>
      </dsp:txXfrm>
    </dsp:sp>
    <dsp:sp modelId="{22579C6A-4F60-A840-9EB3-6CF894367A84}">
      <dsp:nvSpPr>
        <dsp:cNvPr id="0" name=""/>
        <dsp:cNvSpPr/>
      </dsp:nvSpPr>
      <dsp:spPr>
        <a:xfrm>
          <a:off x="-35636" y="760338"/>
          <a:ext cx="1551691" cy="1478494"/>
        </a:xfrm>
        <a:prstGeom prst="ellipse">
          <a:avLst/>
        </a:prstGeom>
        <a:solidFill>
          <a:schemeClr val="accent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INSTITUTO ALIANÇA</a:t>
          </a:r>
        </a:p>
      </dsp:txBody>
      <dsp:txXfrm>
        <a:off x="191604" y="976858"/>
        <a:ext cx="1097211" cy="1045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0.00105</cdr:x>
      <cdr:y>0</cdr:y>
    </cdr:from>
    <cdr:to>
      <cdr:x>0.36478</cdr:x>
      <cdr:y>0.09745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599DFAB-B65D-FE43-B1FA-D577A59A45B7}"/>
            </a:ext>
          </a:extLst>
        </cdr:cNvPr>
        <cdr:cNvSpPr txBox="1"/>
      </cdr:nvSpPr>
      <cdr:spPr>
        <a:xfrm xmlns:a="http://schemas.openxmlformats.org/drawingml/2006/main">
          <a:off x="3759" y="0"/>
          <a:ext cx="1301730" cy="3493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 anchor="ctr"/>
        <a:lstStyle xmlns:a="http://schemas.openxmlformats.org/drawingml/2006/main"/>
        <a:p xmlns:a="http://schemas.openxmlformats.org/drawingml/2006/main">
          <a:pPr algn="r"/>
          <a:r>
            <a:rPr lang="en-GB" sz="18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Average</a:t>
          </a:r>
        </a:p>
      </cdr:txBody>
    </cdr:sp>
  </cdr:relSizeAnchor>
  <cdr:relSizeAnchor xmlns:cdr="http://schemas.openxmlformats.org/drawingml/2006/chartDrawing">
    <cdr:from>
      <cdr:x>0.01354</cdr:x>
      <cdr:y>0.08628</cdr:y>
    </cdr:from>
    <cdr:to>
      <cdr:x>0.36562</cdr:x>
      <cdr:y>0.17668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BFCA25CE-4732-E140-9530-49B45F9558AF}"/>
            </a:ext>
          </a:extLst>
        </cdr:cNvPr>
        <cdr:cNvSpPr txBox="1"/>
      </cdr:nvSpPr>
      <cdr:spPr>
        <a:xfrm xmlns:a="http://schemas.openxmlformats.org/drawingml/2006/main">
          <a:off x="48458" y="309297"/>
          <a:ext cx="1260034" cy="324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 anchor="ctr"/>
        <a:lstStyle xmlns:a="http://schemas.openxmlformats.org/drawingml/2006/main"/>
        <a:p xmlns:a="http://schemas.openxmlformats.org/drawingml/2006/main">
          <a:pPr algn="r"/>
          <a:r>
            <a:rPr lang="en-GB"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Recife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0.52697</cdr:y>
    </cdr:from>
    <cdr:to>
      <cdr:x>0.43767</cdr:x>
      <cdr:y>0.60468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78DB5EB-BB60-F94B-A380-F4FEBEDCD88B}"/>
            </a:ext>
          </a:extLst>
        </cdr:cNvPr>
        <cdr:cNvSpPr txBox="1"/>
      </cdr:nvSpPr>
      <cdr:spPr>
        <a:xfrm xmlns:a="http://schemas.openxmlformats.org/drawingml/2006/main">
          <a:off x="0" y="2709873"/>
          <a:ext cx="1248584" cy="399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 anchor="ctr" anchorCtr="0"/>
        <a:lstStyle xmlns:a="http://schemas.openxmlformats.org/drawingml/2006/main"/>
        <a:p xmlns:a="http://schemas.openxmlformats.org/drawingml/2006/main">
          <a:pPr algn="r"/>
          <a:r>
            <a:rPr lang="en-GB" sz="2000" b="1" dirty="0">
              <a:latin typeface="Arial" panose="020B0604020202020204" pitchFamily="34" charset="0"/>
              <a:cs typeface="Arial" panose="020B0604020202020204" pitchFamily="34" charset="0"/>
            </a:rPr>
            <a:t>6. Recife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BBC48-7E85-814E-9B4F-A182B062BE49}" type="datetimeFigureOut">
              <a:rPr lang="en-US" smtClean="0"/>
              <a:t>1/23/24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4146F-4B8F-8E43-AF31-B4DFA0490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96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251A6-9F92-5744-85B6-A74D9CC16D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83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F428E-6540-3F95-4E6B-87357ADC2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C9CF16-F3FE-A8F2-B496-85109A2181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D5EE7B-A4CF-16E1-B971-1C3D9D1A8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AB5EF-CF6C-ACB3-53A4-09BECD2038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4146F-4B8F-8E43-AF31-B4DFA04904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19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C131A-259D-A99B-893C-416BC5204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77B90E-AE9A-71E2-9D81-5005ACCC1F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E46D33-C642-28E1-0C28-C6AA1A0964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718EA-7873-118B-12E3-CDA941A31D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4146F-4B8F-8E43-AF31-B4DFA04904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75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CBC35-3E41-246F-E171-017ECC72D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574920-7D22-DB3A-8131-7FD481E547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D45C99-AB10-847E-C1D2-577F9436CC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F4CE6-1E38-8BDD-1F4B-5A2CC21284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4146F-4B8F-8E43-AF31-B4DFA04904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83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41BE3-7877-6EF4-27A3-86EB2AFAB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2F4616-EE57-5034-A37B-04849CC2A0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362A06-2B67-373B-07C9-4A50662ADF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A806F-C944-398D-DA5C-C76C154FA3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4146F-4B8F-8E43-AF31-B4DFA04904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1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4146F-4B8F-8E43-AF31-B4DFA04904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17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4146F-4B8F-8E43-AF31-B4DFA04904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02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4146F-4B8F-8E43-AF31-B4DFA04904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70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4146F-4B8F-8E43-AF31-B4DFA04904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78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4146F-4B8F-8E43-AF31-B4DFA04904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52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4146F-4B8F-8E43-AF31-B4DFA04904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73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251A6-9F92-5744-85B6-A74D9CC16D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96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4146F-4B8F-8E43-AF31-B4DFA049043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50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4146F-4B8F-8E43-AF31-B4DFA049043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242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4146F-4B8F-8E43-AF31-B4DFA049043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28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4146F-4B8F-8E43-AF31-B4DFA049043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012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4146F-4B8F-8E43-AF31-B4DFA049043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24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4146F-4B8F-8E43-AF31-B4DFA04904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58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4146F-4B8F-8E43-AF31-B4DFA04904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60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4146F-4B8F-8E43-AF31-B4DFA04904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90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4146F-4B8F-8E43-AF31-B4DFA04904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37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C4639-5ECB-364A-C93C-1FD014385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AFE27C-9DB5-53DD-4CC5-D6F271F0AB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600307-348F-5F16-4F43-F8488B2AE8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B5D61-B53F-5BF3-3FE9-3518AB20EB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4146F-4B8F-8E43-AF31-B4DFA04904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79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83D60-EFD1-3AB2-FED2-8A34B13A3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F20A30-DBF5-6925-7218-1AD5700030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116C66-FF6E-F770-AFDA-E8C16B494B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58FFA-4E88-17AD-A379-580EA0A819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4146F-4B8F-8E43-AF31-B4DFA04904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71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93A30-0548-9061-4BDC-BE61D9643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AA60F9-D7F1-EC76-76AC-6F9EB2E674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5064D7-9A69-F92A-199E-9CF598A6AF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29CBB-BAB5-4DB8-1A21-C97D5BC229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4146F-4B8F-8E43-AF31-B4DFA04904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92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0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3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32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7" descr="Picture 7"/>
          <p:cNvPicPr>
            <a:picLocks noChangeAspect="1"/>
          </p:cNvPicPr>
          <p:nvPr/>
        </p:nvPicPr>
        <p:blipFill>
          <a:blip r:embed="rId2"/>
          <a:srcRect l="12001" t="18999" r="11001" b="17731"/>
          <a:stretch>
            <a:fillRect/>
          </a:stretch>
        </p:blipFill>
        <p:spPr>
          <a:xfrm>
            <a:off x="10534900" y="6035083"/>
            <a:ext cx="1267117" cy="528942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Line 8"/>
          <p:cNvSpPr/>
          <p:nvPr/>
        </p:nvSpPr>
        <p:spPr>
          <a:xfrm>
            <a:off x="392646" y="5766858"/>
            <a:ext cx="11409370" cy="1"/>
          </a:xfrm>
          <a:prstGeom prst="line">
            <a:avLst/>
          </a:prstGeom>
          <a:ln>
            <a:solidFill>
              <a:srgbClr val="62B5E5"/>
            </a:solidFill>
          </a:ln>
        </p:spPr>
        <p:txBody>
          <a:bodyPr lIns="30890" rIns="30890"/>
          <a:lstStyle/>
          <a:p>
            <a:endParaRPr sz="1689"/>
          </a:p>
        </p:txBody>
      </p:sp>
      <p:sp>
        <p:nvSpPr>
          <p:cNvPr id="112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113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392645" y="1581461"/>
            <a:ext cx="5640798" cy="384528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1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09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28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4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71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44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65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08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53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30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3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3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13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9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13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13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3.svg"/><Relationship Id="rId5" Type="http://schemas.openxmlformats.org/officeDocument/2006/relationships/image" Target="../media/image15.png"/><Relationship Id="rId10" Type="http://schemas.openxmlformats.org/officeDocument/2006/relationships/image" Target="../media/image32.png"/><Relationship Id="rId4" Type="http://schemas.openxmlformats.org/officeDocument/2006/relationships/image" Target="../media/image14.png"/><Relationship Id="rId9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3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7.jpeg"/><Relationship Id="rId5" Type="http://schemas.openxmlformats.org/officeDocument/2006/relationships/image" Target="../media/image15.png"/><Relationship Id="rId10" Type="http://schemas.openxmlformats.org/officeDocument/2006/relationships/image" Target="../media/image36.png"/><Relationship Id="rId4" Type="http://schemas.openxmlformats.org/officeDocument/2006/relationships/image" Target="../media/image14.png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microsoft.com/office/2007/relationships/diagramDrawing" Target="../diagrams/drawing1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41.sv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40.png"/><Relationship Id="rId9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mailto:ylo@freedomfund.org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chart" Target="../charts/chart2.xm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chart" Target="../charts/chart1.xml"/><Relationship Id="rId9" Type="http://schemas.openxmlformats.org/officeDocument/2006/relationships/image" Target="../media/image15.png"/><Relationship Id="rId1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9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3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46F383-1E0E-1582-251B-3B207CD924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828" y="0"/>
            <a:ext cx="5625726" cy="225029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9A66190-DA4A-1B0C-12F2-6E766D304793}"/>
              </a:ext>
            </a:extLst>
          </p:cNvPr>
          <p:cNvGrpSpPr>
            <a:grpSpLocks noChangeAspect="1"/>
          </p:cNvGrpSpPr>
          <p:nvPr/>
        </p:nvGrpSpPr>
        <p:grpSpPr>
          <a:xfrm>
            <a:off x="1344593" y="5816288"/>
            <a:ext cx="9502815" cy="565773"/>
            <a:chOff x="678959" y="5662068"/>
            <a:chExt cx="12093237" cy="72000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3312F15-18F0-A30F-D30F-23DDBE04B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959" y="5662068"/>
              <a:ext cx="1369391" cy="720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07D7AD6-7D61-D7B9-D336-1883488C3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2524" y="5696972"/>
              <a:ext cx="2654940" cy="650189"/>
            </a:xfrm>
            <a:prstGeom prst="rect">
              <a:avLst/>
            </a:prstGeom>
          </p:spPr>
        </p:pic>
        <p:pic>
          <p:nvPicPr>
            <p:cNvPr id="25" name="Picture 24" descr="A blue circle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A88E0706-F49D-C6BB-1DC8-C04D48594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32196" y="5662068"/>
              <a:ext cx="1440000" cy="720000"/>
            </a:xfrm>
            <a:prstGeom prst="rect">
              <a:avLst/>
            </a:prstGeom>
          </p:spPr>
        </p:pic>
        <p:pic>
          <p:nvPicPr>
            <p:cNvPr id="7" name="Picture 6" descr="A picture containing screenshot, black, font, white&#10;&#10;Description automatically generated">
              <a:extLst>
                <a:ext uri="{FF2B5EF4-FFF2-40B4-BE49-F238E27FC236}">
                  <a16:creationId xmlns:a16="http://schemas.microsoft.com/office/drawing/2014/main" id="{B6DDC5F1-569E-C6D7-B84C-8B72C0D1F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4759" y="5696974"/>
              <a:ext cx="2063261" cy="650188"/>
            </a:xfrm>
            <a:prstGeom prst="rect">
              <a:avLst/>
            </a:prstGeom>
          </p:spPr>
        </p:pic>
        <p:pic>
          <p:nvPicPr>
            <p:cNvPr id="16" name="Picture 15" descr="A picture containing graphics, graphic design, clipart, font&#10;&#10;Description automatically generated">
              <a:extLst>
                <a:ext uri="{FF2B5EF4-FFF2-40B4-BE49-F238E27FC236}">
                  <a16:creationId xmlns:a16="http://schemas.microsoft.com/office/drawing/2014/main" id="{1BCE28ED-EECD-FE6B-B5F1-AFE4EA24C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1637" y="5662068"/>
              <a:ext cx="1029421" cy="720000"/>
            </a:xfrm>
            <a:prstGeom prst="rect">
              <a:avLst/>
            </a:prstGeom>
          </p:spPr>
        </p:pic>
        <p:pic>
          <p:nvPicPr>
            <p:cNvPr id="17" name="Picture 16" descr="A picture containing font, graphics, logo, graphic design&#10;&#10;Description automatically generated">
              <a:extLst>
                <a:ext uri="{FF2B5EF4-FFF2-40B4-BE49-F238E27FC236}">
                  <a16:creationId xmlns:a16="http://schemas.microsoft.com/office/drawing/2014/main" id="{38B11FA9-E085-1448-E133-0A9FD8F28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5232" y="5662070"/>
              <a:ext cx="1815353" cy="719999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71F419-02FC-51DA-5740-D6CFB09066C3}"/>
              </a:ext>
            </a:extLst>
          </p:cNvPr>
          <p:cNvGrpSpPr/>
          <p:nvPr/>
        </p:nvGrpSpPr>
        <p:grpSpPr>
          <a:xfrm>
            <a:off x="1156116" y="2250290"/>
            <a:ext cx="10447149" cy="2382242"/>
            <a:chOff x="511137" y="1166568"/>
            <a:chExt cx="6129505" cy="379823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3A5559-5556-1F83-81BA-C800875AA471}"/>
                </a:ext>
              </a:extLst>
            </p:cNvPr>
            <p:cNvSpPr txBox="1"/>
            <p:nvPr/>
          </p:nvSpPr>
          <p:spPr>
            <a:xfrm>
              <a:off x="511137" y="4400478"/>
              <a:ext cx="5926975" cy="5643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300" dirty="0">
                  <a:solidFill>
                    <a:srgbClr val="002E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 January 2024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436D54A-E285-6694-FC20-983937CBD7CF}"/>
                </a:ext>
              </a:extLst>
            </p:cNvPr>
            <p:cNvSpPr txBox="1"/>
            <p:nvPr/>
          </p:nvSpPr>
          <p:spPr>
            <a:xfrm>
              <a:off x="511137" y="1166568"/>
              <a:ext cx="5926975" cy="19697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b="1" dirty="0">
                  <a:solidFill>
                    <a:srgbClr val="001D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Prevalence of commercial sexual exploitation of children in the Recife Metropolitan Region, Brazil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2FF1992-D206-9105-1597-054BB04FE729}"/>
                </a:ext>
              </a:extLst>
            </p:cNvPr>
            <p:cNvSpPr txBox="1"/>
            <p:nvPr/>
          </p:nvSpPr>
          <p:spPr>
            <a:xfrm>
              <a:off x="511137" y="3591437"/>
              <a:ext cx="6129505" cy="5643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3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Freedom Fund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152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E851B-5ACF-D6B1-C465-2D812AF1C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821F167-C7D1-21C0-8141-4F87A2205438}"/>
              </a:ext>
            </a:extLst>
          </p:cNvPr>
          <p:cNvGrpSpPr/>
          <p:nvPr/>
        </p:nvGrpSpPr>
        <p:grpSpPr>
          <a:xfrm>
            <a:off x="7974199" y="6205755"/>
            <a:ext cx="4024454" cy="401055"/>
            <a:chOff x="7749487" y="6025838"/>
            <a:chExt cx="4024454" cy="401055"/>
          </a:xfrm>
        </p:grpSpPr>
        <p:pic>
          <p:nvPicPr>
            <p:cNvPr id="4" name="Picture 3" descr="A picture containing screenshot, black, font, white&#10;&#10;Description automatically generated">
              <a:extLst>
                <a:ext uri="{FF2B5EF4-FFF2-40B4-BE49-F238E27FC236}">
                  <a16:creationId xmlns:a16="http://schemas.microsoft.com/office/drawing/2014/main" id="{6F9386C3-AA32-6A19-53E9-B805477BF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40886" y="6086396"/>
              <a:ext cx="888338" cy="279939"/>
            </a:xfrm>
            <a:prstGeom prst="rect">
              <a:avLst/>
            </a:prstGeom>
          </p:spPr>
        </p:pic>
        <p:pic>
          <p:nvPicPr>
            <p:cNvPr id="13" name="Picture 12" descr="A picture containing graphics, graphic design, clipart, font&#10;&#10;Description automatically generated">
              <a:extLst>
                <a:ext uri="{FF2B5EF4-FFF2-40B4-BE49-F238E27FC236}">
                  <a16:creationId xmlns:a16="http://schemas.microsoft.com/office/drawing/2014/main" id="{F07FB809-F844-7B91-19E4-45823D1A1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49487" y="6025838"/>
              <a:ext cx="573409" cy="401055"/>
            </a:xfrm>
            <a:prstGeom prst="rect">
              <a:avLst/>
            </a:prstGeom>
          </p:spPr>
        </p:pic>
        <p:pic>
          <p:nvPicPr>
            <p:cNvPr id="14" name="Picture 13" descr="A picture containing font, graphics, logo, graphic design&#10;&#10;Description automatically generated">
              <a:extLst>
                <a:ext uri="{FF2B5EF4-FFF2-40B4-BE49-F238E27FC236}">
                  <a16:creationId xmlns:a16="http://schemas.microsoft.com/office/drawing/2014/main" id="{EE9F278A-7810-559B-D859-45ACB3CD8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7214" y="6086396"/>
              <a:ext cx="705817" cy="279939"/>
            </a:xfrm>
            <a:prstGeom prst="rect">
              <a:avLst/>
            </a:prstGeom>
          </p:spPr>
        </p:pic>
        <p:pic>
          <p:nvPicPr>
            <p:cNvPr id="15" name="Picture 14" descr="A red text on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EEA1BEF8-C945-49EB-6A95-A72FFF166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71021" y="6086396"/>
              <a:ext cx="847976" cy="27993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BB701D6-FA13-4F55-5379-ED4999569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36986" y="6084165"/>
              <a:ext cx="536955" cy="284400"/>
            </a:xfrm>
            <a:prstGeom prst="rect">
              <a:avLst/>
            </a:prstGeom>
          </p:spPr>
        </p:pic>
      </p:grpSp>
      <p:sp>
        <p:nvSpPr>
          <p:cNvPr id="1054" name="Slide Number Placeholder 19">
            <a:extLst>
              <a:ext uri="{FF2B5EF4-FFF2-40B4-BE49-F238E27FC236}">
                <a16:creationId xmlns:a16="http://schemas.microsoft.com/office/drawing/2014/main" id="{C8B9E4F8-1CB3-2093-481B-A98A4026B6A9}"/>
              </a:ext>
            </a:extLst>
          </p:cNvPr>
          <p:cNvSpPr txBox="1">
            <a:spLocks/>
          </p:cNvSpPr>
          <p:nvPr/>
        </p:nvSpPr>
        <p:spPr>
          <a:xfrm>
            <a:off x="6046307" y="6184894"/>
            <a:ext cx="99386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en-GB" sz="1400" smtClean="0">
                <a:solidFill>
                  <a:schemeClr val="tx2">
                    <a:lumMod val="60000"/>
                    <a:lumOff val="40000"/>
                  </a:schemeClr>
                </a:solidFill>
                <a:latin typeface="Avenir Book" panose="02000503020000020003" pitchFamily="2" charset="0"/>
              </a:rPr>
              <a:pPr algn="ctr"/>
              <a:t>10</a:t>
            </a:fld>
            <a:endParaRPr lang="en-GB" sz="1400" dirty="0">
              <a:solidFill>
                <a:schemeClr val="tx2">
                  <a:lumMod val="60000"/>
                  <a:lumOff val="40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FE6ED6-BA86-003B-E3DB-53D03B34F19F}"/>
              </a:ext>
            </a:extLst>
          </p:cNvPr>
          <p:cNvSpPr/>
          <p:nvPr/>
        </p:nvSpPr>
        <p:spPr>
          <a:xfrm>
            <a:off x="-15622" y="0"/>
            <a:ext cx="12207622" cy="923330"/>
          </a:xfrm>
          <a:prstGeom prst="rect">
            <a:avLst/>
          </a:prstGeom>
          <a:solidFill>
            <a:srgbClr val="252162"/>
          </a:solidFill>
          <a:ln>
            <a:solidFill>
              <a:srgbClr val="252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F905036-3D26-F271-5EBE-F52022C767A1}"/>
              </a:ext>
            </a:extLst>
          </p:cNvPr>
          <p:cNvSpPr txBox="1">
            <a:spLocks/>
          </p:cNvSpPr>
          <p:nvPr/>
        </p:nvSpPr>
        <p:spPr>
          <a:xfrm>
            <a:off x="1653595" y="377105"/>
            <a:ext cx="8884811" cy="42934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 Tools: 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Recruits by waves </a:t>
            </a:r>
          </a:p>
        </p:txBody>
      </p:sp>
      <p:pic>
        <p:nvPicPr>
          <p:cNvPr id="5" name="image14.png" descr="A graph of a graph&#10;&#10;Description automatically generated">
            <a:extLst>
              <a:ext uri="{FF2B5EF4-FFF2-40B4-BE49-F238E27FC236}">
                <a16:creationId xmlns:a16="http://schemas.microsoft.com/office/drawing/2014/main" id="{FFC4B292-6F9C-3C87-5A1D-8468FD524534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1444487" y="1868556"/>
            <a:ext cx="8825948" cy="389614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54923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5DB0A-288F-469E-2E6D-F20BDEA86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00699CF-A79E-61E1-85D0-3661E169BCDA}"/>
              </a:ext>
            </a:extLst>
          </p:cNvPr>
          <p:cNvGrpSpPr/>
          <p:nvPr/>
        </p:nvGrpSpPr>
        <p:grpSpPr>
          <a:xfrm>
            <a:off x="7974199" y="6205755"/>
            <a:ext cx="4024454" cy="401055"/>
            <a:chOff x="7749487" y="6025838"/>
            <a:chExt cx="4024454" cy="401055"/>
          </a:xfrm>
        </p:grpSpPr>
        <p:pic>
          <p:nvPicPr>
            <p:cNvPr id="4" name="Picture 3" descr="A picture containing screenshot, black, font, white&#10;&#10;Description automatically generated">
              <a:extLst>
                <a:ext uri="{FF2B5EF4-FFF2-40B4-BE49-F238E27FC236}">
                  <a16:creationId xmlns:a16="http://schemas.microsoft.com/office/drawing/2014/main" id="{55471F7C-CEE2-1218-1BF6-4BEB84F08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40886" y="6086396"/>
              <a:ext cx="888338" cy="279939"/>
            </a:xfrm>
            <a:prstGeom prst="rect">
              <a:avLst/>
            </a:prstGeom>
          </p:spPr>
        </p:pic>
        <p:pic>
          <p:nvPicPr>
            <p:cNvPr id="13" name="Picture 12" descr="A picture containing graphics, graphic design, clipart, font&#10;&#10;Description automatically generated">
              <a:extLst>
                <a:ext uri="{FF2B5EF4-FFF2-40B4-BE49-F238E27FC236}">
                  <a16:creationId xmlns:a16="http://schemas.microsoft.com/office/drawing/2014/main" id="{E291574B-146B-1AA4-AA63-B96F008AA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49487" y="6025838"/>
              <a:ext cx="573409" cy="401055"/>
            </a:xfrm>
            <a:prstGeom prst="rect">
              <a:avLst/>
            </a:prstGeom>
          </p:spPr>
        </p:pic>
        <p:pic>
          <p:nvPicPr>
            <p:cNvPr id="14" name="Picture 13" descr="A picture containing font, graphics, logo, graphic design&#10;&#10;Description automatically generated">
              <a:extLst>
                <a:ext uri="{FF2B5EF4-FFF2-40B4-BE49-F238E27FC236}">
                  <a16:creationId xmlns:a16="http://schemas.microsoft.com/office/drawing/2014/main" id="{95FA051C-5CBF-0DDA-F27E-53AF274C4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7214" y="6086396"/>
              <a:ext cx="705817" cy="279939"/>
            </a:xfrm>
            <a:prstGeom prst="rect">
              <a:avLst/>
            </a:prstGeom>
          </p:spPr>
        </p:pic>
        <p:pic>
          <p:nvPicPr>
            <p:cNvPr id="15" name="Picture 14" descr="A red text on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802C913A-6CE8-7406-89AE-BDB0C8AAE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71021" y="6086396"/>
              <a:ext cx="847976" cy="27993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59A24B4-0B10-82A3-DE1D-0B0A178B3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36986" y="6084165"/>
              <a:ext cx="536955" cy="284400"/>
            </a:xfrm>
            <a:prstGeom prst="rect">
              <a:avLst/>
            </a:prstGeom>
          </p:spPr>
        </p:pic>
      </p:grpSp>
      <p:sp>
        <p:nvSpPr>
          <p:cNvPr id="1054" name="Slide Number Placeholder 19">
            <a:extLst>
              <a:ext uri="{FF2B5EF4-FFF2-40B4-BE49-F238E27FC236}">
                <a16:creationId xmlns:a16="http://schemas.microsoft.com/office/drawing/2014/main" id="{2A101B43-8E3B-C015-C9A6-EE50CBC99A78}"/>
              </a:ext>
            </a:extLst>
          </p:cNvPr>
          <p:cNvSpPr txBox="1">
            <a:spLocks/>
          </p:cNvSpPr>
          <p:nvPr/>
        </p:nvSpPr>
        <p:spPr>
          <a:xfrm>
            <a:off x="6046307" y="6184894"/>
            <a:ext cx="99386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en-GB" sz="1400" smtClean="0">
                <a:solidFill>
                  <a:schemeClr val="tx2">
                    <a:lumMod val="60000"/>
                    <a:lumOff val="40000"/>
                  </a:schemeClr>
                </a:solidFill>
                <a:latin typeface="Avenir Book" panose="02000503020000020003" pitchFamily="2" charset="0"/>
              </a:rPr>
              <a:pPr algn="ctr"/>
              <a:t>11</a:t>
            </a:fld>
            <a:endParaRPr lang="en-GB" sz="1400" dirty="0">
              <a:solidFill>
                <a:schemeClr val="tx2">
                  <a:lumMod val="60000"/>
                  <a:lumOff val="40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88F3CD-F24A-B735-7D31-ADF692FE94F4}"/>
              </a:ext>
            </a:extLst>
          </p:cNvPr>
          <p:cNvSpPr/>
          <p:nvPr/>
        </p:nvSpPr>
        <p:spPr>
          <a:xfrm>
            <a:off x="-15622" y="0"/>
            <a:ext cx="12207622" cy="923330"/>
          </a:xfrm>
          <a:prstGeom prst="rect">
            <a:avLst/>
          </a:prstGeom>
          <a:solidFill>
            <a:srgbClr val="252162"/>
          </a:solidFill>
          <a:ln>
            <a:solidFill>
              <a:srgbClr val="252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F5617589-3C50-684D-B948-2ABBFF179230}"/>
              </a:ext>
            </a:extLst>
          </p:cNvPr>
          <p:cNvSpPr txBox="1">
            <a:spLocks/>
          </p:cNvSpPr>
          <p:nvPr/>
        </p:nvSpPr>
        <p:spPr>
          <a:xfrm>
            <a:off x="874279" y="377105"/>
            <a:ext cx="9664127" cy="42934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 Tools: 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Scatter plot of network size by wave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7EEC7C-5B53-F218-D2F9-DF7B97FA8B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6130" y="2048952"/>
            <a:ext cx="5539740" cy="365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0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DC0F5-4EBC-E4C0-E4CD-5211AF505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7FBFCEA-143D-2F23-B123-D364ADBA2198}"/>
              </a:ext>
            </a:extLst>
          </p:cNvPr>
          <p:cNvGrpSpPr/>
          <p:nvPr/>
        </p:nvGrpSpPr>
        <p:grpSpPr>
          <a:xfrm>
            <a:off x="7974199" y="6205755"/>
            <a:ext cx="4024454" cy="401055"/>
            <a:chOff x="7749487" y="6025838"/>
            <a:chExt cx="4024454" cy="401055"/>
          </a:xfrm>
        </p:grpSpPr>
        <p:pic>
          <p:nvPicPr>
            <p:cNvPr id="4" name="Picture 3" descr="A picture containing screenshot, black, font, white&#10;&#10;Description automatically generated">
              <a:extLst>
                <a:ext uri="{FF2B5EF4-FFF2-40B4-BE49-F238E27FC236}">
                  <a16:creationId xmlns:a16="http://schemas.microsoft.com/office/drawing/2014/main" id="{510F6E14-6EF6-B375-97DC-9FC9EF6BD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40886" y="6086396"/>
              <a:ext cx="888338" cy="279939"/>
            </a:xfrm>
            <a:prstGeom prst="rect">
              <a:avLst/>
            </a:prstGeom>
          </p:spPr>
        </p:pic>
        <p:pic>
          <p:nvPicPr>
            <p:cNvPr id="13" name="Picture 12" descr="A picture containing graphics, graphic design, clipart, font&#10;&#10;Description automatically generated">
              <a:extLst>
                <a:ext uri="{FF2B5EF4-FFF2-40B4-BE49-F238E27FC236}">
                  <a16:creationId xmlns:a16="http://schemas.microsoft.com/office/drawing/2014/main" id="{1E8004F3-D0C8-DBC6-DA9B-3A2750287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49487" y="6025838"/>
              <a:ext cx="573409" cy="401055"/>
            </a:xfrm>
            <a:prstGeom prst="rect">
              <a:avLst/>
            </a:prstGeom>
          </p:spPr>
        </p:pic>
        <p:pic>
          <p:nvPicPr>
            <p:cNvPr id="14" name="Picture 13" descr="A picture containing font, graphics, logo, graphic design&#10;&#10;Description automatically generated">
              <a:extLst>
                <a:ext uri="{FF2B5EF4-FFF2-40B4-BE49-F238E27FC236}">
                  <a16:creationId xmlns:a16="http://schemas.microsoft.com/office/drawing/2014/main" id="{FF9B972F-5B5B-D2D7-B6C5-14F40326B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7214" y="6086396"/>
              <a:ext cx="705817" cy="279939"/>
            </a:xfrm>
            <a:prstGeom prst="rect">
              <a:avLst/>
            </a:prstGeom>
          </p:spPr>
        </p:pic>
        <p:pic>
          <p:nvPicPr>
            <p:cNvPr id="15" name="Picture 14" descr="A red text on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5D18A0CA-64D7-8A06-0B50-C7544A3DC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71021" y="6086396"/>
              <a:ext cx="847976" cy="27993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936A965-6818-5382-6324-232959B76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36986" y="6084165"/>
              <a:ext cx="536955" cy="284400"/>
            </a:xfrm>
            <a:prstGeom prst="rect">
              <a:avLst/>
            </a:prstGeom>
          </p:spPr>
        </p:pic>
      </p:grpSp>
      <p:sp>
        <p:nvSpPr>
          <p:cNvPr id="1054" name="Slide Number Placeholder 19">
            <a:extLst>
              <a:ext uri="{FF2B5EF4-FFF2-40B4-BE49-F238E27FC236}">
                <a16:creationId xmlns:a16="http://schemas.microsoft.com/office/drawing/2014/main" id="{1A86F2F0-AFBC-406A-6532-386CAAC49ADF}"/>
              </a:ext>
            </a:extLst>
          </p:cNvPr>
          <p:cNvSpPr txBox="1">
            <a:spLocks/>
          </p:cNvSpPr>
          <p:nvPr/>
        </p:nvSpPr>
        <p:spPr>
          <a:xfrm>
            <a:off x="6046307" y="6184894"/>
            <a:ext cx="99386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en-GB" sz="1400" smtClean="0">
                <a:solidFill>
                  <a:schemeClr val="tx2">
                    <a:lumMod val="60000"/>
                    <a:lumOff val="40000"/>
                  </a:schemeClr>
                </a:solidFill>
                <a:latin typeface="Avenir Book" panose="02000503020000020003" pitchFamily="2" charset="0"/>
              </a:rPr>
              <a:pPr algn="ctr"/>
              <a:t>12</a:t>
            </a:fld>
            <a:endParaRPr lang="en-GB" sz="1400" dirty="0">
              <a:solidFill>
                <a:schemeClr val="tx2">
                  <a:lumMod val="60000"/>
                  <a:lumOff val="40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2CA1F2-41D3-D8BA-B0A1-8901703ACDC0}"/>
              </a:ext>
            </a:extLst>
          </p:cNvPr>
          <p:cNvSpPr/>
          <p:nvPr/>
        </p:nvSpPr>
        <p:spPr>
          <a:xfrm>
            <a:off x="-15622" y="0"/>
            <a:ext cx="12207622" cy="923330"/>
          </a:xfrm>
          <a:prstGeom prst="rect">
            <a:avLst/>
          </a:prstGeom>
          <a:solidFill>
            <a:srgbClr val="252162"/>
          </a:solidFill>
          <a:ln>
            <a:solidFill>
              <a:srgbClr val="252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C02F1D11-B46B-822D-F66E-9E8B20C81957}"/>
              </a:ext>
            </a:extLst>
          </p:cNvPr>
          <p:cNvSpPr txBox="1">
            <a:spLocks/>
          </p:cNvSpPr>
          <p:nvPr/>
        </p:nvSpPr>
        <p:spPr>
          <a:xfrm>
            <a:off x="1653595" y="367487"/>
            <a:ext cx="8884811" cy="43896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 Tools: Convergence plot of Race</a:t>
            </a:r>
          </a:p>
        </p:txBody>
      </p:sp>
      <p:pic>
        <p:nvPicPr>
          <p:cNvPr id="2" name="Imagem 1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439DA3AD-4D3D-13C8-B844-3BE1EA84CB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2695" y="1268010"/>
            <a:ext cx="9319687" cy="488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4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42281-7EE9-E8B1-CD34-61F74ABB0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7369817-4C22-822E-39D8-0EFF398AB6C5}"/>
              </a:ext>
            </a:extLst>
          </p:cNvPr>
          <p:cNvGrpSpPr/>
          <p:nvPr/>
        </p:nvGrpSpPr>
        <p:grpSpPr>
          <a:xfrm>
            <a:off x="7974199" y="6205755"/>
            <a:ext cx="4024454" cy="401055"/>
            <a:chOff x="7749487" y="6025838"/>
            <a:chExt cx="4024454" cy="401055"/>
          </a:xfrm>
        </p:grpSpPr>
        <p:pic>
          <p:nvPicPr>
            <p:cNvPr id="4" name="Picture 3" descr="A picture containing screenshot, black, font, white&#10;&#10;Description automatically generated">
              <a:extLst>
                <a:ext uri="{FF2B5EF4-FFF2-40B4-BE49-F238E27FC236}">
                  <a16:creationId xmlns:a16="http://schemas.microsoft.com/office/drawing/2014/main" id="{87695A93-16E1-6B61-34B8-0E922F7BF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40886" y="6086396"/>
              <a:ext cx="888338" cy="279939"/>
            </a:xfrm>
            <a:prstGeom prst="rect">
              <a:avLst/>
            </a:prstGeom>
          </p:spPr>
        </p:pic>
        <p:pic>
          <p:nvPicPr>
            <p:cNvPr id="13" name="Picture 12" descr="A picture containing graphics, graphic design, clipart, font&#10;&#10;Description automatically generated">
              <a:extLst>
                <a:ext uri="{FF2B5EF4-FFF2-40B4-BE49-F238E27FC236}">
                  <a16:creationId xmlns:a16="http://schemas.microsoft.com/office/drawing/2014/main" id="{2FBD525B-85B9-128F-94EF-3CFFF0911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49487" y="6025838"/>
              <a:ext cx="573409" cy="401055"/>
            </a:xfrm>
            <a:prstGeom prst="rect">
              <a:avLst/>
            </a:prstGeom>
          </p:spPr>
        </p:pic>
        <p:pic>
          <p:nvPicPr>
            <p:cNvPr id="14" name="Picture 13" descr="A picture containing font, graphics, logo, graphic design&#10;&#10;Description automatically generated">
              <a:extLst>
                <a:ext uri="{FF2B5EF4-FFF2-40B4-BE49-F238E27FC236}">
                  <a16:creationId xmlns:a16="http://schemas.microsoft.com/office/drawing/2014/main" id="{8B552E36-4076-70E0-D9EC-A76390B86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7214" y="6086396"/>
              <a:ext cx="705817" cy="279939"/>
            </a:xfrm>
            <a:prstGeom prst="rect">
              <a:avLst/>
            </a:prstGeom>
          </p:spPr>
        </p:pic>
        <p:pic>
          <p:nvPicPr>
            <p:cNvPr id="15" name="Picture 14" descr="A red text on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FB0B2A90-AE57-4E5A-6BFB-BC033DBFD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71021" y="6086396"/>
              <a:ext cx="847976" cy="27993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49BBA7-04F6-D992-D4DB-26EB8C39B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36986" y="6084165"/>
              <a:ext cx="536955" cy="284400"/>
            </a:xfrm>
            <a:prstGeom prst="rect">
              <a:avLst/>
            </a:prstGeom>
          </p:spPr>
        </p:pic>
      </p:grpSp>
      <p:sp>
        <p:nvSpPr>
          <p:cNvPr id="1054" name="Slide Number Placeholder 19">
            <a:extLst>
              <a:ext uri="{FF2B5EF4-FFF2-40B4-BE49-F238E27FC236}">
                <a16:creationId xmlns:a16="http://schemas.microsoft.com/office/drawing/2014/main" id="{0DD8C36C-2B70-FA36-405B-5AA3456A8997}"/>
              </a:ext>
            </a:extLst>
          </p:cNvPr>
          <p:cNvSpPr txBox="1">
            <a:spLocks/>
          </p:cNvSpPr>
          <p:nvPr/>
        </p:nvSpPr>
        <p:spPr>
          <a:xfrm>
            <a:off x="6046307" y="6184894"/>
            <a:ext cx="99386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en-GB" sz="1400" smtClean="0">
                <a:solidFill>
                  <a:schemeClr val="tx2">
                    <a:lumMod val="60000"/>
                    <a:lumOff val="40000"/>
                  </a:schemeClr>
                </a:solidFill>
                <a:latin typeface="Avenir Book" panose="02000503020000020003" pitchFamily="2" charset="0"/>
              </a:rPr>
              <a:pPr algn="ctr"/>
              <a:t>13</a:t>
            </a:fld>
            <a:endParaRPr lang="en-GB" sz="1400" dirty="0">
              <a:solidFill>
                <a:schemeClr val="tx2">
                  <a:lumMod val="60000"/>
                  <a:lumOff val="40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154D2C-2429-006C-4EB8-340052EF5761}"/>
              </a:ext>
            </a:extLst>
          </p:cNvPr>
          <p:cNvSpPr/>
          <p:nvPr/>
        </p:nvSpPr>
        <p:spPr>
          <a:xfrm>
            <a:off x="-15622" y="0"/>
            <a:ext cx="12207622" cy="923330"/>
          </a:xfrm>
          <a:prstGeom prst="rect">
            <a:avLst/>
          </a:prstGeom>
          <a:solidFill>
            <a:srgbClr val="252162"/>
          </a:solidFill>
          <a:ln>
            <a:solidFill>
              <a:srgbClr val="252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F432928-4D2A-FC81-EFAB-2E5EF3B53D7E}"/>
              </a:ext>
            </a:extLst>
          </p:cNvPr>
          <p:cNvSpPr txBox="1">
            <a:spLocks/>
          </p:cNvSpPr>
          <p:nvPr/>
        </p:nvSpPr>
        <p:spPr>
          <a:xfrm>
            <a:off x="1653595" y="377105"/>
            <a:ext cx="8884811" cy="42934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 Tools: 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Bottleneck plot (Education</a:t>
            </a:r>
            <a:r>
              <a:rPr lang="en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1" descr="A graph of different school levels&#10;&#10;Description automatically generated with medium confidence">
            <a:extLst>
              <a:ext uri="{FF2B5EF4-FFF2-40B4-BE49-F238E27FC236}">
                <a16:creationId xmlns:a16="http://schemas.microsoft.com/office/drawing/2014/main" id="{278C66E4-FA60-BFA0-55E7-7E80D07EA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3505" y="1020085"/>
            <a:ext cx="5310115" cy="538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3C23010D-1E50-6236-820F-ECCA1032DD72}"/>
              </a:ext>
            </a:extLst>
          </p:cNvPr>
          <p:cNvSpPr txBox="1">
            <a:spLocks/>
          </p:cNvSpPr>
          <p:nvPr/>
        </p:nvSpPr>
        <p:spPr>
          <a:xfrm>
            <a:off x="2021648" y="1382433"/>
            <a:ext cx="9361426" cy="3539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" sz="2300" dirty="0">
                <a:solidFill>
                  <a:schemeClr val="accent2"/>
                </a:solidFill>
                <a:latin typeface="Avenir Book" panose="02000503020000020003" pitchFamily="2" charset="0"/>
              </a:rPr>
              <a:t>&gt; Participants’ experience during childhood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51D83E2-CBB6-9C7C-819C-E0FE83F5C36F}"/>
              </a:ext>
            </a:extLst>
          </p:cNvPr>
          <p:cNvSpPr txBox="1">
            <a:spLocks/>
          </p:cNvSpPr>
          <p:nvPr/>
        </p:nvSpPr>
        <p:spPr>
          <a:xfrm>
            <a:off x="628376" y="2104498"/>
            <a:ext cx="5964821" cy="39754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2175" indent="-892175" defTabSz="905256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  <a:tabLst>
                <a:tab pos="881063" algn="l"/>
              </a:tabLst>
            </a:pPr>
            <a:r>
              <a:rPr lang="en" sz="2000" b="1" dirty="0">
                <a:solidFill>
                  <a:schemeClr val="accent2"/>
                </a:solidFill>
                <a:latin typeface="Avenir Book" panose="02000503020000020003" pitchFamily="2" charset="0"/>
              </a:rPr>
              <a:t>51.6%</a:t>
            </a:r>
            <a:r>
              <a:rPr lang="en" sz="2000" b="1" dirty="0">
                <a:latin typeface="Avenir Book" panose="02000503020000020003" pitchFamily="2" charset="0"/>
              </a:rPr>
              <a:t>	</a:t>
            </a:r>
            <a:r>
              <a:rPr lang="en" sz="2000" dirty="0">
                <a:latin typeface="Avenir Book" panose="02000503020000020003" pitchFamily="2" charset="0"/>
              </a:rPr>
              <a:t>of participants had monthly household income of </a:t>
            </a:r>
            <a:r>
              <a:rPr lang="en" sz="2000" b="1" dirty="0">
                <a:solidFill>
                  <a:schemeClr val="accent2"/>
                </a:solidFill>
                <a:latin typeface="Avenir Book" panose="02000503020000020003" pitchFamily="2" charset="0"/>
              </a:rPr>
              <a:t>R$1,000 (~US$190) or less</a:t>
            </a:r>
          </a:p>
          <a:p>
            <a:pPr marL="892175" indent="-892175" defTabSz="905256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  <a:tabLst>
                <a:tab pos="881063" algn="l"/>
              </a:tabLst>
            </a:pPr>
            <a:r>
              <a:rPr lang="en" sz="2000" b="1" dirty="0">
                <a:solidFill>
                  <a:schemeClr val="accent2"/>
                </a:solidFill>
                <a:latin typeface="Avenir Book" panose="02000503020000020003" pitchFamily="2" charset="0"/>
              </a:rPr>
              <a:t>44.7%</a:t>
            </a:r>
            <a:r>
              <a:rPr lang="en" sz="2000" b="1" dirty="0">
                <a:latin typeface="Avenir Book" panose="02000503020000020003" pitchFamily="2" charset="0"/>
              </a:rPr>
              <a:t>	</a:t>
            </a:r>
            <a:r>
              <a:rPr lang="en" sz="2000" dirty="0">
                <a:latin typeface="Avenir Book" panose="02000503020000020003" pitchFamily="2" charset="0"/>
              </a:rPr>
              <a:t>lived in family with </a:t>
            </a:r>
            <a:r>
              <a:rPr lang="en" sz="2000" b="1" dirty="0">
                <a:solidFill>
                  <a:schemeClr val="accent2"/>
                </a:solidFill>
                <a:latin typeface="Avenir Book" panose="02000503020000020003" pitchFamily="2" charset="0"/>
              </a:rPr>
              <a:t>single mother</a:t>
            </a:r>
          </a:p>
          <a:p>
            <a:pPr marL="892175" indent="-892175" defTabSz="905256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  <a:tabLst>
                <a:tab pos="881063" algn="l"/>
              </a:tabLst>
            </a:pPr>
            <a:r>
              <a:rPr lang="en-GB" sz="2000" b="1" dirty="0">
                <a:solidFill>
                  <a:schemeClr val="accent2"/>
                </a:solidFill>
                <a:latin typeface="Avenir Book" panose="02000503020000020003" pitchFamily="2" charset="0"/>
              </a:rPr>
              <a:t>37.3%</a:t>
            </a:r>
            <a:r>
              <a:rPr lang="en-GB" sz="2000" dirty="0">
                <a:latin typeface="Avenir Book" panose="02000503020000020003" pitchFamily="2" charset="0"/>
              </a:rPr>
              <a:t>	main guardian worked as a </a:t>
            </a:r>
            <a:r>
              <a:rPr lang="en-GB" sz="2000" b="1" dirty="0">
                <a:solidFill>
                  <a:schemeClr val="accent2"/>
                </a:solidFill>
                <a:latin typeface="Avenir Book" panose="02000503020000020003" pitchFamily="2" charset="0"/>
              </a:rPr>
              <a:t>caregiver for the elderly, domestic worker or daily labourer</a:t>
            </a:r>
            <a:endParaRPr lang="en" sz="2000" b="1" dirty="0">
              <a:solidFill>
                <a:schemeClr val="accent2"/>
              </a:solidFill>
              <a:latin typeface="Avenir Book" panose="02000503020000020003" pitchFamily="2" charset="0"/>
            </a:endParaRPr>
          </a:p>
          <a:p>
            <a:pPr marL="892175" indent="-892175" defTabSz="905256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  <a:tabLst>
                <a:tab pos="881063" algn="l"/>
              </a:tabLst>
            </a:pPr>
            <a:r>
              <a:rPr lang="en" sz="2000" b="1" dirty="0">
                <a:solidFill>
                  <a:schemeClr val="accent2"/>
                </a:solidFill>
                <a:latin typeface="Avenir Book" panose="02000503020000020003" pitchFamily="2" charset="0"/>
              </a:rPr>
              <a:t>5.1%</a:t>
            </a:r>
            <a:r>
              <a:rPr lang="en" sz="2000" b="1" dirty="0">
                <a:latin typeface="Avenir Book" panose="02000503020000020003" pitchFamily="2" charset="0"/>
              </a:rPr>
              <a:t>	</a:t>
            </a:r>
            <a:r>
              <a:rPr lang="en" sz="2000" dirty="0">
                <a:latin typeface="Avenir Book" panose="02000503020000020003" pitchFamily="2" charset="0"/>
              </a:rPr>
              <a:t>lived in an </a:t>
            </a:r>
            <a:r>
              <a:rPr lang="en" sz="2000" b="1" dirty="0">
                <a:solidFill>
                  <a:schemeClr val="accent2"/>
                </a:solidFill>
                <a:latin typeface="Avenir Book" panose="02000503020000020003" pitchFamily="2" charset="0"/>
              </a:rPr>
              <a:t>institution</a:t>
            </a:r>
            <a:r>
              <a:rPr lang="en" sz="2000" dirty="0">
                <a:latin typeface="Avenir Book" panose="02000503020000020003" pitchFamily="2" charset="0"/>
              </a:rPr>
              <a:t> during childhood/adolescence</a:t>
            </a:r>
          </a:p>
          <a:p>
            <a:pPr marL="892175" indent="-892175" defTabSz="905256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  <a:tabLst>
                <a:tab pos="881063" algn="l"/>
              </a:tabLst>
            </a:pPr>
            <a:r>
              <a:rPr lang="en" sz="2000" b="1" dirty="0">
                <a:solidFill>
                  <a:schemeClr val="accent2"/>
                </a:solidFill>
                <a:latin typeface="Avenir Book" panose="02000503020000020003" pitchFamily="2" charset="0"/>
              </a:rPr>
              <a:t>3.8%</a:t>
            </a:r>
            <a:r>
              <a:rPr lang="en" sz="2000" b="1" dirty="0">
                <a:latin typeface="Avenir Book" panose="02000503020000020003" pitchFamily="2" charset="0"/>
              </a:rPr>
              <a:t>	</a:t>
            </a:r>
            <a:r>
              <a:rPr lang="en" sz="2000" dirty="0">
                <a:latin typeface="Avenir Book" panose="02000503020000020003" pitchFamily="2" charset="0"/>
              </a:rPr>
              <a:t>lived in an </a:t>
            </a:r>
            <a:r>
              <a:rPr lang="en" sz="2000" b="1" dirty="0">
                <a:solidFill>
                  <a:schemeClr val="accent2"/>
                </a:solidFill>
                <a:latin typeface="Avenir Book" panose="02000503020000020003" pitchFamily="2" charset="0"/>
              </a:rPr>
              <a:t>improvised, temporary shelter</a:t>
            </a:r>
          </a:p>
          <a:p>
            <a:pPr marL="892175" indent="-892175" defTabSz="905256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  <a:tabLst>
                <a:tab pos="881063" algn="l"/>
              </a:tabLst>
            </a:pPr>
            <a:r>
              <a:rPr lang="en" sz="2000" b="1" dirty="0">
                <a:solidFill>
                  <a:schemeClr val="accent2"/>
                </a:solidFill>
                <a:latin typeface="Avenir Book" panose="02000503020000020003" pitchFamily="2" charset="0"/>
              </a:rPr>
              <a:t>1.1%</a:t>
            </a:r>
            <a:r>
              <a:rPr lang="en" sz="2000" b="1" dirty="0">
                <a:latin typeface="Avenir Book" panose="02000503020000020003" pitchFamily="2" charset="0"/>
              </a:rPr>
              <a:t>	</a:t>
            </a:r>
            <a:r>
              <a:rPr lang="en" sz="2000" dirty="0">
                <a:latin typeface="Avenir Book" panose="02000503020000020003" pitchFamily="2" charset="0"/>
              </a:rPr>
              <a:t>of participants’ </a:t>
            </a:r>
            <a:r>
              <a:rPr lang="en" sz="2000" b="1" dirty="0">
                <a:solidFill>
                  <a:schemeClr val="accent2"/>
                </a:solidFill>
                <a:latin typeface="Avenir Book" panose="02000503020000020003" pitchFamily="2" charset="0"/>
              </a:rPr>
              <a:t>main guardian </a:t>
            </a:r>
            <a:r>
              <a:rPr lang="en" sz="2000" dirty="0">
                <a:latin typeface="Avenir Book" panose="02000503020000020003" pitchFamily="2" charset="0"/>
              </a:rPr>
              <a:t>worked in commercial sex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182E39-E5A3-4D6C-144F-4C5023FDBDB4}"/>
              </a:ext>
            </a:extLst>
          </p:cNvPr>
          <p:cNvGrpSpPr/>
          <p:nvPr/>
        </p:nvGrpSpPr>
        <p:grpSpPr>
          <a:xfrm>
            <a:off x="7826032" y="6025838"/>
            <a:ext cx="4024454" cy="401055"/>
            <a:chOff x="7749487" y="6025838"/>
            <a:chExt cx="4024454" cy="401055"/>
          </a:xfrm>
        </p:grpSpPr>
        <p:pic>
          <p:nvPicPr>
            <p:cNvPr id="19" name="Picture 18" descr="A picture containing screenshot, black, font, white&#10;&#10;Description automatically generated">
              <a:extLst>
                <a:ext uri="{FF2B5EF4-FFF2-40B4-BE49-F238E27FC236}">
                  <a16:creationId xmlns:a16="http://schemas.microsoft.com/office/drawing/2014/main" id="{F638431A-F7A6-43A1-7A29-29AEBB7EB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40886" y="6086396"/>
              <a:ext cx="888338" cy="279939"/>
            </a:xfrm>
            <a:prstGeom prst="rect">
              <a:avLst/>
            </a:prstGeom>
          </p:spPr>
        </p:pic>
        <p:pic>
          <p:nvPicPr>
            <p:cNvPr id="20" name="Picture 19" descr="A picture containing graphics, graphic design, clipart, font&#10;&#10;Description automatically generated">
              <a:extLst>
                <a:ext uri="{FF2B5EF4-FFF2-40B4-BE49-F238E27FC236}">
                  <a16:creationId xmlns:a16="http://schemas.microsoft.com/office/drawing/2014/main" id="{ED009F3E-07C6-49E0-AFC2-F7420A929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49487" y="6025838"/>
              <a:ext cx="573409" cy="401055"/>
            </a:xfrm>
            <a:prstGeom prst="rect">
              <a:avLst/>
            </a:prstGeom>
          </p:spPr>
        </p:pic>
        <p:pic>
          <p:nvPicPr>
            <p:cNvPr id="21" name="Picture 20" descr="A picture containing font, graphics, logo, graphic design&#10;&#10;Description automatically generated">
              <a:extLst>
                <a:ext uri="{FF2B5EF4-FFF2-40B4-BE49-F238E27FC236}">
                  <a16:creationId xmlns:a16="http://schemas.microsoft.com/office/drawing/2014/main" id="{F5D2CDA4-EBD3-8C8A-4DB2-2368F59FB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7214" y="6086396"/>
              <a:ext cx="705817" cy="279939"/>
            </a:xfrm>
            <a:prstGeom prst="rect">
              <a:avLst/>
            </a:prstGeom>
          </p:spPr>
        </p:pic>
        <p:pic>
          <p:nvPicPr>
            <p:cNvPr id="22" name="Picture 21" descr="A red text on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965E5D97-3F02-F13F-A44E-31A6729AC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71021" y="6086396"/>
              <a:ext cx="847976" cy="27993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B6655CE-2814-54D9-5FF0-F5C2C4664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36986" y="6084165"/>
              <a:ext cx="536955" cy="284400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BCEFA49-8DCA-A8AC-8100-4FC929D73874}"/>
              </a:ext>
            </a:extLst>
          </p:cNvPr>
          <p:cNvSpPr/>
          <p:nvPr/>
        </p:nvSpPr>
        <p:spPr>
          <a:xfrm>
            <a:off x="-118364" y="-12860"/>
            <a:ext cx="12322629" cy="1043492"/>
          </a:xfrm>
          <a:prstGeom prst="rect">
            <a:avLst/>
          </a:prstGeom>
          <a:solidFill>
            <a:srgbClr val="252162"/>
          </a:solidFill>
          <a:ln>
            <a:solidFill>
              <a:srgbClr val="252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4504C22F-07CA-8C4B-4503-6A9941319C74}"/>
              </a:ext>
            </a:extLst>
          </p:cNvPr>
          <p:cNvSpPr txBox="1">
            <a:spLocks/>
          </p:cNvSpPr>
          <p:nvPr/>
        </p:nvSpPr>
        <p:spPr>
          <a:xfrm>
            <a:off x="6952344" y="2104498"/>
            <a:ext cx="4738486" cy="22057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3938" indent="-1023938" defTabSz="905256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  <a:tabLst>
                <a:tab pos="1009650" algn="l"/>
              </a:tabLst>
            </a:pPr>
            <a:r>
              <a:rPr lang="en" sz="2000" b="1" dirty="0">
                <a:solidFill>
                  <a:schemeClr val="accent3"/>
                </a:solidFill>
                <a:latin typeface="Avenir Book" panose="02000503020000020003" pitchFamily="2" charset="0"/>
              </a:rPr>
              <a:t>39.3% </a:t>
            </a:r>
            <a:r>
              <a:rPr lang="en" sz="2000" b="1" dirty="0">
                <a:solidFill>
                  <a:schemeClr val="accent6"/>
                </a:solidFill>
                <a:latin typeface="Avenir Book" panose="02000503020000020003" pitchFamily="2" charset="0"/>
              </a:rPr>
              <a:t>	</a:t>
            </a:r>
            <a:r>
              <a:rPr lang="en" sz="2000" dirty="0">
                <a:latin typeface="Avenir Book" panose="02000503020000020003" pitchFamily="2" charset="0"/>
              </a:rPr>
              <a:t>witnessed frequent episodes of </a:t>
            </a:r>
            <a:r>
              <a:rPr lang="en" sz="2000" b="1" dirty="0">
                <a:solidFill>
                  <a:schemeClr val="accent3"/>
                </a:solidFill>
                <a:latin typeface="Avenir Book" panose="02000503020000020003" pitchFamily="2" charset="0"/>
              </a:rPr>
              <a:t>domestic violence at home</a:t>
            </a:r>
          </a:p>
          <a:p>
            <a:pPr marL="1023938" indent="-1023938" defTabSz="905256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  <a:tabLst>
                <a:tab pos="1009650" algn="l"/>
              </a:tabLst>
            </a:pPr>
            <a:r>
              <a:rPr lang="en" sz="2000" b="1" dirty="0">
                <a:solidFill>
                  <a:schemeClr val="accent3"/>
                </a:solidFill>
                <a:latin typeface="Avenir Book" panose="02000503020000020003" pitchFamily="2" charset="0"/>
              </a:rPr>
              <a:t>38.3% </a:t>
            </a:r>
            <a:r>
              <a:rPr lang="en" sz="2000" b="1" dirty="0">
                <a:solidFill>
                  <a:schemeClr val="accent6"/>
                </a:solidFill>
                <a:latin typeface="Avenir Book" panose="02000503020000020003" pitchFamily="2" charset="0"/>
              </a:rPr>
              <a:t>	</a:t>
            </a:r>
            <a:r>
              <a:rPr lang="en" sz="2000" dirty="0">
                <a:latin typeface="Avenir Book" panose="02000503020000020003" pitchFamily="2" charset="0"/>
              </a:rPr>
              <a:t>reported having first sexual intercourse </a:t>
            </a:r>
            <a:r>
              <a:rPr lang="en" sz="2000" b="1" dirty="0">
                <a:solidFill>
                  <a:schemeClr val="accent3"/>
                </a:solidFill>
                <a:latin typeface="Avenir Book" panose="02000503020000020003" pitchFamily="2" charset="0"/>
              </a:rPr>
              <a:t>before the age of 14</a:t>
            </a:r>
          </a:p>
          <a:p>
            <a:pPr marL="1023938" indent="-1023938" defTabSz="905256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  <a:tabLst>
                <a:tab pos="1009650" algn="l"/>
              </a:tabLst>
            </a:pPr>
            <a:r>
              <a:rPr lang="en" sz="2000" b="1" dirty="0">
                <a:solidFill>
                  <a:schemeClr val="accent3"/>
                </a:solidFill>
                <a:latin typeface="Avenir Book" panose="02000503020000020003" pitchFamily="2" charset="0"/>
              </a:rPr>
              <a:t>21.2% </a:t>
            </a:r>
            <a:r>
              <a:rPr lang="en" sz="2000" b="1" dirty="0">
                <a:solidFill>
                  <a:schemeClr val="accent6"/>
                </a:solidFill>
                <a:latin typeface="Avenir Book" panose="02000503020000020003" pitchFamily="2" charset="0"/>
              </a:rPr>
              <a:t>	</a:t>
            </a:r>
            <a:r>
              <a:rPr lang="en" sz="2000" dirty="0">
                <a:latin typeface="Avenir Book" panose="02000503020000020003" pitchFamily="2" charset="0"/>
              </a:rPr>
              <a:t>reported experiencing </a:t>
            </a:r>
            <a:r>
              <a:rPr lang="en" sz="2000" b="1" dirty="0">
                <a:solidFill>
                  <a:schemeClr val="accent3"/>
                </a:solidFill>
                <a:latin typeface="Avenir Book" panose="02000503020000020003" pitchFamily="2" charset="0"/>
              </a:rPr>
              <a:t>sexual violence</a:t>
            </a:r>
            <a:r>
              <a:rPr lang="en" sz="2000" dirty="0">
                <a:latin typeface="Avenir Book" panose="02000503020000020003" pitchFamily="2" charset="0"/>
              </a:rPr>
              <a:t> at least once </a:t>
            </a: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FE77D0F4-55C0-4D50-C3B8-1297FC24069B}"/>
              </a:ext>
            </a:extLst>
          </p:cNvPr>
          <p:cNvSpPr txBox="1">
            <a:spLocks/>
          </p:cNvSpPr>
          <p:nvPr/>
        </p:nvSpPr>
        <p:spPr>
          <a:xfrm>
            <a:off x="6046307" y="6184894"/>
            <a:ext cx="99386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en-GB" sz="1400" smtClean="0">
                <a:solidFill>
                  <a:schemeClr val="tx2">
                    <a:lumMod val="60000"/>
                    <a:lumOff val="40000"/>
                  </a:schemeClr>
                </a:solidFill>
                <a:latin typeface="Avenir Book" panose="02000503020000020003" pitchFamily="2" charset="0"/>
              </a:rPr>
              <a:pPr algn="ctr"/>
              <a:t>14</a:t>
            </a:fld>
            <a:endParaRPr lang="en-GB" sz="1400" dirty="0">
              <a:solidFill>
                <a:schemeClr val="tx2">
                  <a:lumMod val="60000"/>
                  <a:lumOff val="40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6A472C-83FB-6852-98E0-9B08E589ADE1}"/>
              </a:ext>
            </a:extLst>
          </p:cNvPr>
          <p:cNvSpPr txBox="1">
            <a:spLocks/>
          </p:cNvSpPr>
          <p:nvPr/>
        </p:nvSpPr>
        <p:spPr>
          <a:xfrm>
            <a:off x="1531655" y="311997"/>
            <a:ext cx="9128691" cy="42934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  <a:endParaRPr lang="en-GB" sz="3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1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51D83E2-CBB6-9C7C-819C-E0FE83F5C36F}"/>
              </a:ext>
            </a:extLst>
          </p:cNvPr>
          <p:cNvSpPr txBox="1">
            <a:spLocks/>
          </p:cNvSpPr>
          <p:nvPr/>
        </p:nvSpPr>
        <p:spPr>
          <a:xfrm>
            <a:off x="839661" y="2056880"/>
            <a:ext cx="5746332" cy="3889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625" indent="-936625" defTabSz="905256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1009650" algn="l"/>
              </a:tabLst>
            </a:pPr>
            <a:r>
              <a:rPr lang="en" sz="2000" b="1" dirty="0">
                <a:solidFill>
                  <a:schemeClr val="accent2"/>
                </a:solidFill>
                <a:latin typeface="Avenir Book" panose="02000503020000020003" pitchFamily="2" charset="0"/>
              </a:rPr>
              <a:t>100.0% </a:t>
            </a:r>
            <a:r>
              <a:rPr lang="en" sz="2000" dirty="0">
                <a:latin typeface="Avenir Book" panose="02000503020000020003" pitchFamily="2" charset="0"/>
              </a:rPr>
              <a:t>of participants exchanged sex or other sexual acts for money, favors or other goods when they were under 18 years old</a:t>
            </a:r>
          </a:p>
          <a:p>
            <a:pPr marL="936625" indent="-936625" defTabSz="905256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1009650" algn="l"/>
              </a:tabLst>
            </a:pPr>
            <a:r>
              <a:rPr lang="en" sz="2000" b="1" dirty="0">
                <a:solidFill>
                  <a:schemeClr val="accent2"/>
                </a:solidFill>
                <a:latin typeface="Avenir Book" panose="02000503020000020003" pitchFamily="2" charset="0"/>
              </a:rPr>
              <a:t>80.0% </a:t>
            </a:r>
            <a:r>
              <a:rPr lang="en" sz="2000" b="1" dirty="0">
                <a:solidFill>
                  <a:schemeClr val="accent6"/>
                </a:solidFill>
                <a:latin typeface="Avenir Book" panose="02000503020000020003" pitchFamily="2" charset="0"/>
              </a:rPr>
              <a:t>	</a:t>
            </a:r>
            <a:r>
              <a:rPr lang="en" sz="2000" dirty="0">
                <a:latin typeface="Avenir Book" panose="02000503020000020003" pitchFamily="2" charset="0"/>
              </a:rPr>
              <a:t>were </a:t>
            </a:r>
            <a:r>
              <a:rPr lang="en" sz="2000" b="1" dirty="0">
                <a:solidFill>
                  <a:schemeClr val="accent2"/>
                </a:solidFill>
                <a:latin typeface="Avenir Book" panose="02000503020000020003" pitchFamily="2" charset="0"/>
              </a:rPr>
              <a:t>still enrolled in school </a:t>
            </a:r>
            <a:r>
              <a:rPr lang="en" sz="2000" dirty="0">
                <a:latin typeface="Avenir Book" panose="02000503020000020003" pitchFamily="2" charset="0"/>
              </a:rPr>
              <a:t>when they were first involved CSEC</a:t>
            </a:r>
          </a:p>
          <a:p>
            <a:pPr marL="936625" indent="-936625" defTabSz="905256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1009650" algn="l"/>
              </a:tabLst>
            </a:pPr>
            <a:r>
              <a:rPr lang="en" sz="2000" b="1" dirty="0">
                <a:solidFill>
                  <a:schemeClr val="accent2"/>
                </a:solidFill>
                <a:latin typeface="Avenir Book" panose="02000503020000020003" pitchFamily="2" charset="0"/>
              </a:rPr>
              <a:t>22.4% 	</a:t>
            </a:r>
            <a:r>
              <a:rPr lang="en" sz="2000" dirty="0">
                <a:latin typeface="Avenir Book" panose="02000503020000020003" pitchFamily="2" charset="0"/>
              </a:rPr>
              <a:t>were </a:t>
            </a:r>
            <a:r>
              <a:rPr lang="en" sz="2000" b="1" dirty="0">
                <a:solidFill>
                  <a:schemeClr val="accent2"/>
                </a:solidFill>
                <a:latin typeface="Avenir Book" panose="02000503020000020003" pitchFamily="2" charset="0"/>
              </a:rPr>
              <a:t>under 15 years old</a:t>
            </a:r>
            <a:r>
              <a:rPr lang="en" sz="2000" dirty="0">
                <a:latin typeface="Avenir Book" panose="02000503020000020003" pitchFamily="2" charset="0"/>
              </a:rPr>
              <a:t> when they were first involved in CSEC</a:t>
            </a:r>
          </a:p>
          <a:p>
            <a:pPr marL="936625" indent="-936625" defTabSz="905256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1009650" algn="l"/>
              </a:tabLst>
            </a:pPr>
            <a:r>
              <a:rPr lang="en" sz="2000" b="1" dirty="0">
                <a:solidFill>
                  <a:schemeClr val="accent2"/>
                </a:solidFill>
                <a:latin typeface="Avenir Book" panose="02000503020000020003" pitchFamily="2" charset="0"/>
              </a:rPr>
              <a:t>58.4% </a:t>
            </a:r>
            <a:r>
              <a:rPr lang="en" sz="2000" b="1" dirty="0">
                <a:solidFill>
                  <a:schemeClr val="accent6"/>
                </a:solidFill>
                <a:latin typeface="Avenir Book" panose="02000503020000020003" pitchFamily="2" charset="0"/>
              </a:rPr>
              <a:t>	</a:t>
            </a:r>
            <a:r>
              <a:rPr lang="en" sz="2000" dirty="0">
                <a:latin typeface="Avenir Book" panose="02000503020000020003" pitchFamily="2" charset="0"/>
              </a:rPr>
              <a:t>were approached by </a:t>
            </a:r>
            <a:r>
              <a:rPr lang="en" sz="2000" b="1" dirty="0">
                <a:solidFill>
                  <a:schemeClr val="accent2"/>
                </a:solidFill>
                <a:latin typeface="Avenir Book" panose="02000503020000020003" pitchFamily="2" charset="0"/>
              </a:rPr>
              <a:t>someone they knew</a:t>
            </a:r>
          </a:p>
          <a:p>
            <a:pPr marL="936625" indent="-936625" defTabSz="905256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1009650" algn="l"/>
              </a:tabLst>
            </a:pPr>
            <a:r>
              <a:rPr lang="en" sz="2000" b="1" dirty="0">
                <a:solidFill>
                  <a:schemeClr val="accent2"/>
                </a:solidFill>
                <a:latin typeface="Avenir Book" panose="02000503020000020003" pitchFamily="2" charset="0"/>
              </a:rPr>
              <a:t>45.9% </a:t>
            </a:r>
            <a:r>
              <a:rPr lang="en" sz="2000" b="1" dirty="0">
                <a:solidFill>
                  <a:schemeClr val="accent6"/>
                </a:solidFill>
                <a:latin typeface="Avenir Book" panose="02000503020000020003" pitchFamily="2" charset="0"/>
              </a:rPr>
              <a:t>	</a:t>
            </a:r>
            <a:r>
              <a:rPr lang="en" sz="2000" dirty="0">
                <a:latin typeface="Avenir Book" panose="02000503020000020003" pitchFamily="2" charset="0"/>
              </a:rPr>
              <a:t>received </a:t>
            </a:r>
            <a:r>
              <a:rPr lang="en" sz="2000" b="1" dirty="0">
                <a:solidFill>
                  <a:schemeClr val="accent2"/>
                </a:solidFill>
                <a:latin typeface="Avenir Book" panose="02000503020000020003" pitchFamily="2" charset="0"/>
              </a:rPr>
              <a:t>R$100 (~US$19)</a:t>
            </a:r>
            <a:r>
              <a:rPr lang="en" sz="2000" dirty="0">
                <a:latin typeface="Avenir Book" panose="02000503020000020003" pitchFamily="2" charset="0"/>
              </a:rPr>
              <a:t> or less the first time they were involved in CSEC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6FE2F40-0D2F-AFC4-2BD1-B1D70A36BC24}"/>
              </a:ext>
            </a:extLst>
          </p:cNvPr>
          <p:cNvGrpSpPr/>
          <p:nvPr/>
        </p:nvGrpSpPr>
        <p:grpSpPr>
          <a:xfrm>
            <a:off x="7826032" y="6025838"/>
            <a:ext cx="4024454" cy="401055"/>
            <a:chOff x="7749487" y="6025838"/>
            <a:chExt cx="4024454" cy="401055"/>
          </a:xfrm>
        </p:grpSpPr>
        <p:pic>
          <p:nvPicPr>
            <p:cNvPr id="15" name="Picture 14" descr="A picture containing screenshot, black, font, white&#10;&#10;Description automatically generated">
              <a:extLst>
                <a:ext uri="{FF2B5EF4-FFF2-40B4-BE49-F238E27FC236}">
                  <a16:creationId xmlns:a16="http://schemas.microsoft.com/office/drawing/2014/main" id="{062FD36C-AF21-330D-DF5F-EE27AF4E7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40886" y="6086396"/>
              <a:ext cx="888338" cy="279939"/>
            </a:xfrm>
            <a:prstGeom prst="rect">
              <a:avLst/>
            </a:prstGeom>
          </p:spPr>
        </p:pic>
        <p:pic>
          <p:nvPicPr>
            <p:cNvPr id="18" name="Picture 17" descr="A picture containing graphics, graphic design, clipart, font&#10;&#10;Description automatically generated">
              <a:extLst>
                <a:ext uri="{FF2B5EF4-FFF2-40B4-BE49-F238E27FC236}">
                  <a16:creationId xmlns:a16="http://schemas.microsoft.com/office/drawing/2014/main" id="{0F265C86-5359-6AFF-7319-6F4F8D5D9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49487" y="6025838"/>
              <a:ext cx="573409" cy="401055"/>
            </a:xfrm>
            <a:prstGeom prst="rect">
              <a:avLst/>
            </a:prstGeom>
          </p:spPr>
        </p:pic>
        <p:pic>
          <p:nvPicPr>
            <p:cNvPr id="19" name="Picture 18" descr="A picture containing font, graphics, logo, graphic design&#10;&#10;Description automatically generated">
              <a:extLst>
                <a:ext uri="{FF2B5EF4-FFF2-40B4-BE49-F238E27FC236}">
                  <a16:creationId xmlns:a16="http://schemas.microsoft.com/office/drawing/2014/main" id="{5CDF1AEB-0CFE-FB2B-864B-75F72E7D5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7214" y="6086396"/>
              <a:ext cx="705817" cy="279939"/>
            </a:xfrm>
            <a:prstGeom prst="rect">
              <a:avLst/>
            </a:prstGeom>
          </p:spPr>
        </p:pic>
        <p:pic>
          <p:nvPicPr>
            <p:cNvPr id="20" name="Picture 19" descr="A red text on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9ADC1156-4F47-9060-7CA3-7F341AB40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71021" y="6086396"/>
              <a:ext cx="847976" cy="27993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9E1E4FD-099D-053B-69CC-628F2EA6B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36986" y="6084165"/>
              <a:ext cx="536955" cy="28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D0B21C-4546-E2F9-CE28-CE84148752DF}"/>
              </a:ext>
            </a:extLst>
          </p:cNvPr>
          <p:cNvSpPr txBox="1">
            <a:spLocks/>
          </p:cNvSpPr>
          <p:nvPr/>
        </p:nvSpPr>
        <p:spPr>
          <a:xfrm>
            <a:off x="1788913" y="1566294"/>
            <a:ext cx="3005631" cy="35394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" sz="2300" dirty="0">
                <a:solidFill>
                  <a:schemeClr val="accent2"/>
                </a:solidFill>
                <a:latin typeface="Avenir Book" panose="02000503020000020003" pitchFamily="2" charset="0"/>
              </a:rPr>
              <a:t>&gt; First entry into CSEC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3E90B95-4742-739E-D8E9-26649C83B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820005"/>
              </p:ext>
            </p:extLst>
          </p:nvPr>
        </p:nvGraphicFramePr>
        <p:xfrm>
          <a:off x="7076211" y="2014676"/>
          <a:ext cx="2247463" cy="38662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7463">
                  <a:extLst>
                    <a:ext uri="{9D8B030D-6E8A-4147-A177-3AD203B41FA5}">
                      <a16:colId xmlns:a16="http://schemas.microsoft.com/office/drawing/2014/main" val="3891482492"/>
                    </a:ext>
                  </a:extLst>
                </a:gridCol>
              </a:tblGrid>
              <a:tr h="536071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Economic pressure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968607"/>
                  </a:ext>
                </a:extLst>
              </a:tr>
              <a:tr h="592932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Having access to </a:t>
                      </a:r>
                      <a:br>
                        <a:rPr lang="en-GB" sz="1800" kern="12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consumer goods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059601"/>
                  </a:ext>
                </a:extLst>
              </a:tr>
              <a:tr h="536071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Maintain basic needs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8175513"/>
                  </a:ext>
                </a:extLst>
              </a:tr>
              <a:tr h="592932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Lack of training/</a:t>
                      </a:r>
                      <a:br>
                        <a:rPr lang="en-GB" sz="1800" kern="12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qualifications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685321"/>
                  </a:ext>
                </a:extLst>
              </a:tr>
              <a:tr h="536071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Influenced/forced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5173012"/>
                  </a:ext>
                </a:extLst>
              </a:tr>
              <a:tr h="536071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Pregnancy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893883"/>
                  </a:ext>
                </a:extLst>
              </a:tr>
              <a:tr h="536071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Family abandonment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841167"/>
                  </a:ext>
                </a:extLst>
              </a:tr>
            </a:tbl>
          </a:graphicData>
        </a:graphic>
      </p:graphicFrame>
      <p:sp>
        <p:nvSpPr>
          <p:cNvPr id="23" name="Title 1">
            <a:extLst>
              <a:ext uri="{FF2B5EF4-FFF2-40B4-BE49-F238E27FC236}">
                <a16:creationId xmlns:a16="http://schemas.microsoft.com/office/drawing/2014/main" id="{DA778ADD-93A9-D362-1840-4B38C65814B3}"/>
              </a:ext>
            </a:extLst>
          </p:cNvPr>
          <p:cNvSpPr txBox="1">
            <a:spLocks/>
          </p:cNvSpPr>
          <p:nvPr/>
        </p:nvSpPr>
        <p:spPr>
          <a:xfrm>
            <a:off x="7054474" y="1566294"/>
            <a:ext cx="4405052" cy="35394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" sz="2300" dirty="0">
                <a:solidFill>
                  <a:schemeClr val="accent3"/>
                </a:solidFill>
                <a:latin typeface="Avenir Book" panose="02000503020000020003" pitchFamily="2" charset="0"/>
              </a:rPr>
              <a:t>&gt; </a:t>
            </a:r>
            <a:r>
              <a:rPr lang="en-GB" sz="2300" dirty="0">
                <a:solidFill>
                  <a:schemeClr val="accent3"/>
                </a:solidFill>
                <a:latin typeface="Avenir Book" panose="02000503020000020003" pitchFamily="2" charset="0"/>
              </a:rPr>
              <a:t>Reasons for entering into CSEC</a:t>
            </a:r>
          </a:p>
        </p:txBody>
      </p:sp>
      <p:sp>
        <p:nvSpPr>
          <p:cNvPr id="24" name="Slide Number Placeholder 19">
            <a:extLst>
              <a:ext uri="{FF2B5EF4-FFF2-40B4-BE49-F238E27FC236}">
                <a16:creationId xmlns:a16="http://schemas.microsoft.com/office/drawing/2014/main" id="{7C3E4AA5-F1E5-411D-1874-28D835B4776E}"/>
              </a:ext>
            </a:extLst>
          </p:cNvPr>
          <p:cNvSpPr txBox="1">
            <a:spLocks/>
          </p:cNvSpPr>
          <p:nvPr/>
        </p:nvSpPr>
        <p:spPr>
          <a:xfrm>
            <a:off x="6046307" y="6184894"/>
            <a:ext cx="99386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en-GB" sz="1400" smtClean="0">
                <a:solidFill>
                  <a:schemeClr val="tx2">
                    <a:lumMod val="60000"/>
                    <a:lumOff val="40000"/>
                  </a:schemeClr>
                </a:solidFill>
                <a:latin typeface="Avenir Book" panose="02000503020000020003" pitchFamily="2" charset="0"/>
              </a:rPr>
              <a:pPr algn="ctr"/>
              <a:t>15</a:t>
            </a:fld>
            <a:endParaRPr lang="en-GB" sz="1400" dirty="0">
              <a:solidFill>
                <a:schemeClr val="tx2">
                  <a:lumMod val="60000"/>
                  <a:lumOff val="40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848C86-C95D-A38F-46E4-C68A05A9D3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0145" y="2003785"/>
            <a:ext cx="1835397" cy="388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DA3351-7D5E-78F8-C80F-702BE67C6B12}"/>
              </a:ext>
            </a:extLst>
          </p:cNvPr>
          <p:cNvSpPr/>
          <p:nvPr/>
        </p:nvSpPr>
        <p:spPr>
          <a:xfrm>
            <a:off x="-118364" y="-12860"/>
            <a:ext cx="12322629" cy="1043492"/>
          </a:xfrm>
          <a:prstGeom prst="rect">
            <a:avLst/>
          </a:prstGeom>
          <a:solidFill>
            <a:srgbClr val="252162"/>
          </a:solidFill>
          <a:ln>
            <a:solidFill>
              <a:srgbClr val="252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815A049-F1F6-3453-0BDD-B6362B880D3C}"/>
              </a:ext>
            </a:extLst>
          </p:cNvPr>
          <p:cNvSpPr txBox="1">
            <a:spLocks/>
          </p:cNvSpPr>
          <p:nvPr/>
        </p:nvSpPr>
        <p:spPr>
          <a:xfrm>
            <a:off x="1531655" y="311997"/>
            <a:ext cx="9128691" cy="42934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  <a:endParaRPr lang="en-GB" sz="3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6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6FE2F40-0D2F-AFC4-2BD1-B1D70A36BC24}"/>
              </a:ext>
            </a:extLst>
          </p:cNvPr>
          <p:cNvGrpSpPr/>
          <p:nvPr/>
        </p:nvGrpSpPr>
        <p:grpSpPr>
          <a:xfrm>
            <a:off x="7826032" y="6025838"/>
            <a:ext cx="4024454" cy="401055"/>
            <a:chOff x="7749487" y="6025838"/>
            <a:chExt cx="4024454" cy="401055"/>
          </a:xfrm>
        </p:grpSpPr>
        <p:pic>
          <p:nvPicPr>
            <p:cNvPr id="15" name="Picture 14" descr="A picture containing screenshot, black, font, white&#10;&#10;Description automatically generated">
              <a:extLst>
                <a:ext uri="{FF2B5EF4-FFF2-40B4-BE49-F238E27FC236}">
                  <a16:creationId xmlns:a16="http://schemas.microsoft.com/office/drawing/2014/main" id="{062FD36C-AF21-330D-DF5F-EE27AF4E7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40886" y="6086396"/>
              <a:ext cx="888338" cy="279939"/>
            </a:xfrm>
            <a:prstGeom prst="rect">
              <a:avLst/>
            </a:prstGeom>
          </p:spPr>
        </p:pic>
        <p:pic>
          <p:nvPicPr>
            <p:cNvPr id="18" name="Picture 17" descr="A picture containing graphics, graphic design, clipart, font&#10;&#10;Description automatically generated">
              <a:extLst>
                <a:ext uri="{FF2B5EF4-FFF2-40B4-BE49-F238E27FC236}">
                  <a16:creationId xmlns:a16="http://schemas.microsoft.com/office/drawing/2014/main" id="{0F265C86-5359-6AFF-7319-6F4F8D5D9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49487" y="6025838"/>
              <a:ext cx="573409" cy="401055"/>
            </a:xfrm>
            <a:prstGeom prst="rect">
              <a:avLst/>
            </a:prstGeom>
          </p:spPr>
        </p:pic>
        <p:pic>
          <p:nvPicPr>
            <p:cNvPr id="19" name="Picture 18" descr="A picture containing font, graphics, logo, graphic design&#10;&#10;Description automatically generated">
              <a:extLst>
                <a:ext uri="{FF2B5EF4-FFF2-40B4-BE49-F238E27FC236}">
                  <a16:creationId xmlns:a16="http://schemas.microsoft.com/office/drawing/2014/main" id="{5CDF1AEB-0CFE-FB2B-864B-75F72E7D5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7214" y="6086396"/>
              <a:ext cx="705817" cy="279939"/>
            </a:xfrm>
            <a:prstGeom prst="rect">
              <a:avLst/>
            </a:prstGeom>
          </p:spPr>
        </p:pic>
        <p:pic>
          <p:nvPicPr>
            <p:cNvPr id="20" name="Picture 19" descr="A red text on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9ADC1156-4F47-9060-7CA3-7F341AB40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71021" y="6086396"/>
              <a:ext cx="847976" cy="27993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9E1E4FD-099D-053B-69CC-628F2EA6B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36986" y="6084165"/>
              <a:ext cx="536955" cy="2844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A3A146A-0ACC-BA41-3D7E-9BCFC0530B31}"/>
              </a:ext>
            </a:extLst>
          </p:cNvPr>
          <p:cNvGrpSpPr/>
          <p:nvPr/>
        </p:nvGrpSpPr>
        <p:grpSpPr>
          <a:xfrm>
            <a:off x="1495887" y="1380260"/>
            <a:ext cx="9200226" cy="4320000"/>
            <a:chOff x="1892294" y="1541499"/>
            <a:chExt cx="9200226" cy="4320000"/>
          </a:xfrm>
        </p:grpSpPr>
        <p:sp>
          <p:nvSpPr>
            <p:cNvPr id="4" name="Teardrop 3">
              <a:extLst>
                <a:ext uri="{FF2B5EF4-FFF2-40B4-BE49-F238E27FC236}">
                  <a16:creationId xmlns:a16="http://schemas.microsoft.com/office/drawing/2014/main" id="{B235BD04-05F9-A4D3-2F83-1C33BA39DF3B}"/>
                </a:ext>
              </a:extLst>
            </p:cNvPr>
            <p:cNvSpPr/>
            <p:nvPr/>
          </p:nvSpPr>
          <p:spPr>
            <a:xfrm rot="5400000">
              <a:off x="1892294" y="1541499"/>
              <a:ext cx="4320000" cy="4320000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ardrop 4">
              <a:extLst>
                <a:ext uri="{FF2B5EF4-FFF2-40B4-BE49-F238E27FC236}">
                  <a16:creationId xmlns:a16="http://schemas.microsoft.com/office/drawing/2014/main" id="{F7E5C8FB-336B-B759-3E2C-88740D2476DB}"/>
                </a:ext>
              </a:extLst>
            </p:cNvPr>
            <p:cNvSpPr/>
            <p:nvPr/>
          </p:nvSpPr>
          <p:spPr>
            <a:xfrm rot="5400000">
              <a:off x="6772520" y="1541499"/>
              <a:ext cx="4320000" cy="4320000"/>
            </a:xfrm>
            <a:prstGeom prst="teardrop">
              <a:avLst/>
            </a:prstGeom>
            <a:solidFill>
              <a:srgbClr val="001D3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A5BD14B-C995-791B-74B3-0088EF11FAA8}"/>
                </a:ext>
              </a:extLst>
            </p:cNvPr>
            <p:cNvSpPr/>
            <p:nvPr/>
          </p:nvSpPr>
          <p:spPr>
            <a:xfrm>
              <a:off x="2101538" y="1807908"/>
              <a:ext cx="3901512" cy="37871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72000" rIns="0" bIns="0" rtlCol="0" anchor="ctr"/>
            <a:lstStyle/>
            <a:p>
              <a:pPr algn="ctr">
                <a:spcBef>
                  <a:spcPts val="1000"/>
                </a:spcBef>
              </a:pPr>
              <a:r>
                <a:rPr lang="en-US" sz="2000" dirty="0">
                  <a:solidFill>
                    <a:schemeClr val="tx1"/>
                  </a:solidFill>
                  <a:latin typeface="Avenir Book" panose="02000503020000020003" pitchFamily="2" charset="0"/>
                </a:rPr>
                <a:t>”My grandmother was</a:t>
              </a:r>
              <a:br>
                <a:rPr lang="en-US" sz="2000" dirty="0">
                  <a:solidFill>
                    <a:schemeClr val="tx1"/>
                  </a:solidFill>
                  <a:latin typeface="Avenir Book" panose="02000503020000020003" pitchFamily="2" charset="0"/>
                </a:rPr>
              </a:br>
              <a:r>
                <a:rPr lang="en-US" sz="2000" dirty="0">
                  <a:solidFill>
                    <a:schemeClr val="tx1"/>
                  </a:solidFill>
                  <a:latin typeface="Avenir Book" panose="02000503020000020003" pitchFamily="2" charset="0"/>
                </a:rPr>
                <a:t>responsible for me.</a:t>
              </a:r>
              <a:br>
                <a:rPr lang="en-US" sz="2000" dirty="0">
                  <a:solidFill>
                    <a:schemeClr val="tx1"/>
                  </a:solidFill>
                  <a:latin typeface="Avenir Book" panose="02000503020000020003" pitchFamily="2" charset="0"/>
                </a:rPr>
              </a:br>
              <a:r>
                <a:rPr lang="en-US" sz="2000" dirty="0">
                  <a:solidFill>
                    <a:schemeClr val="tx1"/>
                  </a:solidFill>
                  <a:latin typeface="Avenir Book" panose="02000503020000020003" pitchFamily="2" charset="0"/>
                </a:rPr>
                <a:t>Because she is elderly, I told her</a:t>
              </a:r>
              <a:br>
                <a:rPr lang="en-US" sz="2000" dirty="0">
                  <a:solidFill>
                    <a:schemeClr val="tx1"/>
                  </a:solidFill>
                  <a:latin typeface="Avenir Book" panose="02000503020000020003" pitchFamily="2" charset="0"/>
                </a:rPr>
              </a:br>
              <a:r>
                <a:rPr lang="en-US" sz="2000" dirty="0">
                  <a:solidFill>
                    <a:schemeClr val="tx1"/>
                  </a:solidFill>
                  <a:latin typeface="Avenir Book" panose="02000503020000020003" pitchFamily="2" charset="0"/>
                </a:rPr>
                <a:t> I would help her. . . At 16, 17, </a:t>
              </a:r>
              <a:br>
                <a:rPr lang="en-US" sz="2000" dirty="0">
                  <a:solidFill>
                    <a:schemeClr val="tx1"/>
                  </a:solidFill>
                  <a:latin typeface="Avenir Book" panose="02000503020000020003" pitchFamily="2" charset="0"/>
                </a:rPr>
              </a:br>
              <a:r>
                <a:rPr lang="en-US" sz="2000" dirty="0">
                  <a:solidFill>
                    <a:schemeClr val="tx1"/>
                  </a:solidFill>
                  <a:latin typeface="Avenir Book" panose="02000503020000020003" pitchFamily="2" charset="0"/>
                </a:rPr>
                <a:t>there was no other way for me </a:t>
              </a:r>
              <a:br>
                <a:rPr lang="en-US" sz="2000" dirty="0">
                  <a:solidFill>
                    <a:schemeClr val="tx1"/>
                  </a:solidFill>
                  <a:latin typeface="Avenir Book" panose="02000503020000020003" pitchFamily="2" charset="0"/>
                </a:rPr>
              </a:br>
              <a:r>
                <a:rPr lang="en-US" sz="2000" dirty="0">
                  <a:solidFill>
                    <a:schemeClr val="tx1"/>
                  </a:solidFill>
                  <a:latin typeface="Avenir Book" panose="02000503020000020003" pitchFamily="2" charset="0"/>
                </a:rPr>
                <a:t>to earn, no one to help us. </a:t>
              </a:r>
              <a:br>
                <a:rPr lang="en-US" sz="2000" dirty="0">
                  <a:solidFill>
                    <a:schemeClr val="tx1"/>
                  </a:solidFill>
                  <a:latin typeface="Avenir Book" panose="02000503020000020003" pitchFamily="2" charset="0"/>
                </a:rPr>
              </a:br>
              <a:r>
                <a:rPr lang="en-US" sz="2000" dirty="0">
                  <a:solidFill>
                    <a:schemeClr val="tx1"/>
                  </a:solidFill>
                  <a:latin typeface="Avenir Book" panose="02000503020000020003" pitchFamily="2" charset="0"/>
                </a:rPr>
                <a:t>So I entered this life.”</a:t>
              </a:r>
            </a:p>
            <a:p>
              <a:pPr algn="ctr">
                <a:spcBef>
                  <a:spcPts val="1000"/>
                </a:spcBef>
              </a:pPr>
              <a:r>
                <a:rPr lang="en-US" sz="1400" i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- CSEC Survivor in Recife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BB70007-FE16-E030-3853-5EF2AA098372}"/>
                </a:ext>
              </a:extLst>
            </p:cNvPr>
            <p:cNvSpPr/>
            <p:nvPr/>
          </p:nvSpPr>
          <p:spPr>
            <a:xfrm>
              <a:off x="6981764" y="1827791"/>
              <a:ext cx="3901512" cy="37871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7200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Avenir Book" panose="02000503020000020003" pitchFamily="2" charset="0"/>
                </a:rPr>
                <a:t>”My family was</a:t>
              </a:r>
              <a:br>
                <a:rPr lang="en-US" sz="2000" dirty="0">
                  <a:solidFill>
                    <a:schemeClr val="tx1"/>
                  </a:solidFill>
                  <a:latin typeface="Avenir Book" panose="02000503020000020003" pitchFamily="2" charset="0"/>
                </a:rPr>
              </a:br>
              <a:r>
                <a:rPr lang="en-US" sz="2000" dirty="0">
                  <a:solidFill>
                    <a:schemeClr val="tx1"/>
                  </a:solidFill>
                  <a:latin typeface="Avenir Book" panose="02000503020000020003" pitchFamily="2" charset="0"/>
                </a:rPr>
                <a:t>threatening to throw me</a:t>
              </a:r>
              <a:br>
                <a:rPr lang="en-US" sz="2000" dirty="0">
                  <a:solidFill>
                    <a:schemeClr val="tx1"/>
                  </a:solidFill>
                  <a:latin typeface="Avenir Book" panose="02000503020000020003" pitchFamily="2" charset="0"/>
                </a:rPr>
              </a:br>
              <a:r>
                <a:rPr lang="en-US" sz="2000" dirty="0">
                  <a:solidFill>
                    <a:schemeClr val="tx1"/>
                  </a:solidFill>
                  <a:latin typeface="Avenir Book" panose="02000503020000020003" pitchFamily="2" charset="0"/>
                </a:rPr>
                <a:t>out of the house, I would go </a:t>
              </a:r>
              <a:br>
                <a:rPr lang="en-US" sz="2000" dirty="0">
                  <a:solidFill>
                    <a:schemeClr val="tx1"/>
                  </a:solidFill>
                  <a:latin typeface="Avenir Book" panose="02000503020000020003" pitchFamily="2" charset="0"/>
                </a:rPr>
              </a:br>
              <a:r>
                <a:rPr lang="en-US" sz="2000" dirty="0">
                  <a:solidFill>
                    <a:schemeClr val="tx1"/>
                  </a:solidFill>
                  <a:latin typeface="Avenir Book" panose="02000503020000020003" pitchFamily="2" charset="0"/>
                </a:rPr>
                <a:t>without eating. I thought I’ll try </a:t>
              </a:r>
              <a:br>
                <a:rPr lang="en-US" sz="2000" dirty="0">
                  <a:solidFill>
                    <a:schemeClr val="tx1"/>
                  </a:solidFill>
                  <a:latin typeface="Avenir Book" panose="02000503020000020003" pitchFamily="2" charset="0"/>
                </a:rPr>
              </a:br>
              <a:r>
                <a:rPr lang="en-US" sz="2000" dirty="0">
                  <a:solidFill>
                    <a:schemeClr val="tx1"/>
                  </a:solidFill>
                  <a:latin typeface="Avenir Book" panose="02000503020000020003" pitchFamily="2" charset="0"/>
                </a:rPr>
                <a:t>[commercial sex] at least one</a:t>
              </a:r>
              <a:br>
                <a:rPr lang="en-US" sz="2000" dirty="0">
                  <a:solidFill>
                    <a:schemeClr val="tx1"/>
                  </a:solidFill>
                  <a:latin typeface="Avenir Book" panose="02000503020000020003" pitchFamily="2" charset="0"/>
                </a:rPr>
              </a:br>
              <a:r>
                <a:rPr lang="en-US" sz="2000" dirty="0">
                  <a:solidFill>
                    <a:schemeClr val="tx1"/>
                  </a:solidFill>
                  <a:latin typeface="Avenir Book" panose="02000503020000020003" pitchFamily="2" charset="0"/>
                </a:rPr>
                <a:t> time - to see if it’s any good. . . </a:t>
              </a:r>
              <a:br>
                <a:rPr lang="en-US" sz="2000" dirty="0">
                  <a:solidFill>
                    <a:schemeClr val="tx1"/>
                  </a:solidFill>
                  <a:latin typeface="Avenir Book" panose="02000503020000020003" pitchFamily="2" charset="0"/>
                </a:rPr>
              </a:br>
              <a:r>
                <a:rPr lang="en-US" sz="2000" dirty="0">
                  <a:solidFill>
                    <a:schemeClr val="tx1"/>
                  </a:solidFill>
                  <a:latin typeface="Avenir Book" panose="02000503020000020003" pitchFamily="2" charset="0"/>
                </a:rPr>
                <a:t>I was 13 and it [the sex] </a:t>
              </a:r>
              <a:br>
                <a:rPr lang="en-US" sz="2000" dirty="0">
                  <a:solidFill>
                    <a:schemeClr val="tx1"/>
                  </a:solidFill>
                  <a:latin typeface="Avenir Book" panose="02000503020000020003" pitchFamily="2" charset="0"/>
                </a:rPr>
              </a:br>
              <a:r>
                <a:rPr lang="en-US" sz="2000" dirty="0">
                  <a:solidFill>
                    <a:schemeClr val="tx1"/>
                  </a:solidFill>
                  <a:latin typeface="Avenir Book" panose="02000503020000020003" pitchFamily="2" charset="0"/>
                </a:rPr>
                <a:t>was with a friend.”</a:t>
              </a:r>
            </a:p>
            <a:p>
              <a:pPr algn="ctr">
                <a:spcBef>
                  <a:spcPts val="1000"/>
                </a:spcBef>
              </a:pPr>
              <a:r>
                <a:rPr lang="en-US" sz="1400" i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- CSEC Survivor in Recife</a:t>
              </a:r>
            </a:p>
          </p:txBody>
        </p:sp>
      </p:grpSp>
      <p:pic>
        <p:nvPicPr>
          <p:cNvPr id="35" name="Graphic 34" descr="Female Profile with solid fill">
            <a:extLst>
              <a:ext uri="{FF2B5EF4-FFF2-40B4-BE49-F238E27FC236}">
                <a16:creationId xmlns:a16="http://schemas.microsoft.com/office/drawing/2014/main" id="{AAC29570-0DB9-4D89-8E14-105062E1A9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16911" y="4792233"/>
            <a:ext cx="914400" cy="914400"/>
          </a:xfrm>
          <a:prstGeom prst="rect">
            <a:avLst/>
          </a:prstGeom>
        </p:spPr>
      </p:pic>
      <p:pic>
        <p:nvPicPr>
          <p:cNvPr id="36" name="Graphic 35" descr="Female Profile with solid fill">
            <a:extLst>
              <a:ext uri="{FF2B5EF4-FFF2-40B4-BE49-F238E27FC236}">
                <a16:creationId xmlns:a16="http://schemas.microsoft.com/office/drawing/2014/main" id="{7ECD59BB-E8BA-5CDA-5E18-1C0932CC8B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15114" y="4792233"/>
            <a:ext cx="914400" cy="914400"/>
          </a:xfrm>
          <a:prstGeom prst="rect">
            <a:avLst/>
          </a:prstGeom>
        </p:spPr>
      </p:pic>
      <p:sp>
        <p:nvSpPr>
          <p:cNvPr id="37" name="Slide Number Placeholder 19">
            <a:extLst>
              <a:ext uri="{FF2B5EF4-FFF2-40B4-BE49-F238E27FC236}">
                <a16:creationId xmlns:a16="http://schemas.microsoft.com/office/drawing/2014/main" id="{C4958D9D-8A74-CAAB-BFFD-C24883EE60FC}"/>
              </a:ext>
            </a:extLst>
          </p:cNvPr>
          <p:cNvSpPr txBox="1">
            <a:spLocks/>
          </p:cNvSpPr>
          <p:nvPr/>
        </p:nvSpPr>
        <p:spPr>
          <a:xfrm>
            <a:off x="6046307" y="6184894"/>
            <a:ext cx="99386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en-GB" sz="1400" smtClean="0">
                <a:solidFill>
                  <a:schemeClr val="tx2">
                    <a:lumMod val="60000"/>
                    <a:lumOff val="40000"/>
                  </a:schemeClr>
                </a:solidFill>
                <a:latin typeface="Avenir Book" panose="02000503020000020003" pitchFamily="2" charset="0"/>
              </a:rPr>
              <a:pPr algn="ctr"/>
              <a:t>16</a:t>
            </a:fld>
            <a:endParaRPr lang="en-GB" sz="1400" dirty="0">
              <a:solidFill>
                <a:schemeClr val="tx2">
                  <a:lumMod val="60000"/>
                  <a:lumOff val="40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36A670-92B2-D56A-4619-2F716B90F1E8}"/>
              </a:ext>
            </a:extLst>
          </p:cNvPr>
          <p:cNvSpPr/>
          <p:nvPr/>
        </p:nvSpPr>
        <p:spPr>
          <a:xfrm>
            <a:off x="-118364" y="-12860"/>
            <a:ext cx="12322629" cy="1043492"/>
          </a:xfrm>
          <a:prstGeom prst="rect">
            <a:avLst/>
          </a:prstGeom>
          <a:solidFill>
            <a:srgbClr val="252162"/>
          </a:solidFill>
          <a:ln>
            <a:solidFill>
              <a:srgbClr val="252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4F7A498-46FB-FD6D-4DAA-9688437AAB17}"/>
              </a:ext>
            </a:extLst>
          </p:cNvPr>
          <p:cNvSpPr txBox="1">
            <a:spLocks/>
          </p:cNvSpPr>
          <p:nvPr/>
        </p:nvSpPr>
        <p:spPr>
          <a:xfrm>
            <a:off x="1531655" y="311997"/>
            <a:ext cx="9128691" cy="42934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  <a:endParaRPr lang="en-GB" sz="3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59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51D83E2-CBB6-9C7C-819C-E0FE83F5C36F}"/>
              </a:ext>
            </a:extLst>
          </p:cNvPr>
          <p:cNvSpPr txBox="1">
            <a:spLocks/>
          </p:cNvSpPr>
          <p:nvPr/>
        </p:nvSpPr>
        <p:spPr>
          <a:xfrm>
            <a:off x="1104636" y="1890295"/>
            <a:ext cx="5633516" cy="4149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42975" indent="-931863" defTabSz="905256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930275" algn="l"/>
              </a:tabLst>
            </a:pPr>
            <a:r>
              <a:rPr lang="en-US" sz="1900" b="1" dirty="0">
                <a:solidFill>
                  <a:schemeClr val="accent2"/>
                </a:solidFill>
                <a:latin typeface="Avenir Book" panose="02000503020000020003"/>
              </a:rPr>
              <a:t>31.6% </a:t>
            </a:r>
            <a:r>
              <a:rPr lang="en-US" sz="1900" dirty="0">
                <a:solidFill>
                  <a:srgbClr val="000000"/>
                </a:solidFill>
                <a:latin typeface="Avenir Book" panose="02000503020000020003"/>
                <a:ea typeface="Calibri" panose="020F0502020204030204" pitchFamily="34" charset="0"/>
              </a:rPr>
              <a:t>	felt they </a:t>
            </a:r>
            <a:r>
              <a:rPr lang="en-US" sz="1900" b="1" dirty="0">
                <a:solidFill>
                  <a:schemeClr val="accent2"/>
                </a:solidFill>
                <a:latin typeface="Avenir Book" panose="02000503020000020003"/>
                <a:ea typeface="Calibri" panose="020F0502020204030204" pitchFamily="34" charset="0"/>
              </a:rPr>
              <a:t>had been lied to</a:t>
            </a:r>
            <a:r>
              <a:rPr lang="en-US" sz="1900" dirty="0">
                <a:solidFill>
                  <a:srgbClr val="000000"/>
                </a:solidFill>
                <a:latin typeface="Avenir Book" panose="02000503020000020003"/>
                <a:ea typeface="Calibri" panose="020F0502020204030204" pitchFamily="34" charset="0"/>
              </a:rPr>
              <a:t>, with the sexual exchange being different from that agreed</a:t>
            </a:r>
            <a:r>
              <a:rPr lang="en-US" sz="1900" dirty="0">
                <a:solidFill>
                  <a:srgbClr val="000000"/>
                </a:solidFill>
                <a:effectLst/>
                <a:latin typeface="Avenir Book" panose="02000503020000020003"/>
                <a:ea typeface="Calibri" panose="020F0502020204030204" pitchFamily="34" charset="0"/>
              </a:rPr>
              <a:t> </a:t>
            </a:r>
          </a:p>
          <a:p>
            <a:pPr marL="942975" indent="-931863" defTabSz="905256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930275" algn="l"/>
              </a:tabLst>
            </a:pPr>
            <a:r>
              <a:rPr lang="en-US" sz="1900" b="1" dirty="0">
                <a:solidFill>
                  <a:schemeClr val="accent2"/>
                </a:solidFill>
                <a:effectLst/>
                <a:latin typeface="Avenir Book" panose="02000503020000020003"/>
                <a:ea typeface="Calibri" panose="020F0502020204030204" pitchFamily="34" charset="0"/>
              </a:rPr>
              <a:t>24.7% </a:t>
            </a:r>
            <a:r>
              <a:rPr lang="en-US" sz="1900" b="1" dirty="0">
                <a:solidFill>
                  <a:schemeClr val="accent1"/>
                </a:solidFill>
                <a:effectLst/>
                <a:latin typeface="Avenir Book" panose="02000503020000020003"/>
                <a:ea typeface="Calibri" panose="020F0502020204030204" pitchFamily="34" charset="0"/>
              </a:rPr>
              <a:t>	</a:t>
            </a:r>
            <a:r>
              <a:rPr lang="en-US" sz="1900" dirty="0">
                <a:solidFill>
                  <a:srgbClr val="000000"/>
                </a:solidFill>
                <a:effectLst/>
                <a:latin typeface="Avenir Book" panose="02000503020000020003"/>
                <a:ea typeface="Calibri" panose="020F0502020204030204" pitchFamily="34" charset="0"/>
              </a:rPr>
              <a:t>reported </a:t>
            </a:r>
            <a:r>
              <a:rPr lang="en-US" sz="1900" b="1" dirty="0">
                <a:solidFill>
                  <a:schemeClr val="accent2"/>
                </a:solidFill>
                <a:effectLst/>
                <a:latin typeface="Avenir Book" panose="02000503020000020003"/>
                <a:ea typeface="Calibri" panose="020F0502020204030204" pitchFamily="34" charset="0"/>
              </a:rPr>
              <a:t>feeling pressured</a:t>
            </a:r>
            <a:r>
              <a:rPr lang="en-US" sz="1900" dirty="0">
                <a:solidFill>
                  <a:schemeClr val="accent2"/>
                </a:solidFill>
                <a:effectLst/>
                <a:latin typeface="Avenir Book" panose="02000503020000020003"/>
                <a:ea typeface="Calibri" panose="020F0502020204030204" pitchFamily="34" charset="0"/>
              </a:rPr>
              <a:t> </a:t>
            </a:r>
            <a:r>
              <a:rPr lang="en-US" sz="1900" dirty="0">
                <a:solidFill>
                  <a:srgbClr val="000000"/>
                </a:solidFill>
                <a:effectLst/>
                <a:latin typeface="Avenir Book" panose="02000503020000020003"/>
                <a:ea typeface="Calibri" panose="020F0502020204030204" pitchFamily="34" charset="0"/>
              </a:rPr>
              <a:t>to engage in commercial sex</a:t>
            </a:r>
          </a:p>
          <a:p>
            <a:pPr marL="942975" indent="-931863" defTabSz="905256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930275" algn="l"/>
              </a:tabLst>
            </a:pPr>
            <a:r>
              <a:rPr lang="en" sz="1900" b="1" dirty="0">
                <a:solidFill>
                  <a:schemeClr val="accent2"/>
                </a:solidFill>
                <a:latin typeface="Avenir Book" panose="02000503020000020003"/>
              </a:rPr>
              <a:t>12.5%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Avenir Book" panose="02000503020000020003"/>
              </a:rPr>
              <a:t>	</a:t>
            </a:r>
            <a:r>
              <a:rPr kumimoji="0" lang="en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/>
              </a:rPr>
              <a:t>understood that they would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venir Book" panose="02000503020000020003"/>
              </a:rPr>
              <a:t>lose what they had already earned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/>
              </a:rPr>
              <a:t> </a:t>
            </a:r>
            <a:r>
              <a:rPr kumimoji="0" lang="en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/>
              </a:rPr>
              <a:t>if they gave up ‘work’</a:t>
            </a:r>
          </a:p>
          <a:p>
            <a:pPr marL="942975" indent="-931863" defTabSz="905256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930275" algn="l"/>
              </a:tabLst>
            </a:pPr>
            <a:r>
              <a:rPr lang="en" sz="1900" b="1" dirty="0">
                <a:solidFill>
                  <a:schemeClr val="accent2"/>
                </a:solidFill>
                <a:latin typeface="Avenir Book" panose="02000503020000020003"/>
              </a:rPr>
              <a:t>11.3%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Avenir Book" panose="02000503020000020003"/>
              </a:rPr>
              <a:t>	</a:t>
            </a:r>
            <a:r>
              <a:rPr kumimoji="0" lang="en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/>
              </a:rPr>
              <a:t>had been forced to have sex with someone to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venir Book" panose="02000503020000020003"/>
              </a:rPr>
              <a:t>pay back money </a:t>
            </a:r>
            <a:r>
              <a:rPr kumimoji="0" lang="en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/>
              </a:rPr>
              <a:t>that was owed</a:t>
            </a:r>
          </a:p>
          <a:p>
            <a:pPr marL="942975" indent="-931863" defTabSz="905256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930275" algn="l"/>
              </a:tabLst>
            </a:pPr>
            <a:r>
              <a:rPr lang="en" sz="1900" b="1" dirty="0">
                <a:solidFill>
                  <a:schemeClr val="accent2"/>
                </a:solidFill>
                <a:latin typeface="Avenir Book" panose="02000503020000020003"/>
              </a:rPr>
              <a:t>3.4%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Avenir Book" panose="02000503020000020003"/>
              </a:rPr>
              <a:t>	</a:t>
            </a:r>
            <a:r>
              <a:rPr kumimoji="0" lang="en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/>
              </a:rPr>
              <a:t>had</a:t>
            </a:r>
            <a:r>
              <a:rPr kumimoji="0" lang="en" sz="1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/>
              </a:rPr>
              <a:t> a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venir Book" panose="02000503020000020003"/>
              </a:rPr>
              <a:t>debt imposed on them </a:t>
            </a:r>
            <a:r>
              <a:rPr kumimoji="0" lang="en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/>
              </a:rPr>
              <a:t>without their consent</a:t>
            </a:r>
          </a:p>
          <a:p>
            <a:pPr marL="942975" indent="-931863" defTabSz="905256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930275" algn="l"/>
              </a:tabLst>
            </a:pPr>
            <a:r>
              <a:rPr lang="en-US" sz="1900" b="1" dirty="0">
                <a:solidFill>
                  <a:schemeClr val="accent2"/>
                </a:solidFill>
                <a:effectLst/>
                <a:latin typeface="Avenir Book" panose="02000503020000020003"/>
                <a:ea typeface="Calibri" panose="020F0502020204030204" pitchFamily="34" charset="0"/>
              </a:rPr>
              <a:t>1.8%</a:t>
            </a:r>
            <a:r>
              <a:rPr lang="en-US" sz="1900" b="1" dirty="0">
                <a:solidFill>
                  <a:srgbClr val="000000"/>
                </a:solidFill>
                <a:effectLst/>
                <a:latin typeface="Avenir Book" panose="02000503020000020003"/>
                <a:ea typeface="Calibri" panose="020F0502020204030204" pitchFamily="34" charset="0"/>
              </a:rPr>
              <a:t> </a:t>
            </a:r>
            <a:r>
              <a:rPr lang="en-US" sz="1900" dirty="0">
                <a:solidFill>
                  <a:srgbClr val="000000"/>
                </a:solidFill>
                <a:effectLst/>
                <a:latin typeface="Avenir Book" panose="02000503020000020003"/>
                <a:ea typeface="Calibri" panose="020F0502020204030204" pitchFamily="34" charset="0"/>
              </a:rPr>
              <a:t>	experienced </a:t>
            </a:r>
            <a:r>
              <a:rPr lang="en-US" sz="1900" b="1" dirty="0">
                <a:solidFill>
                  <a:schemeClr val="accent2"/>
                </a:solidFill>
                <a:effectLst/>
                <a:latin typeface="Avenir Book" panose="02000503020000020003"/>
                <a:ea typeface="Calibri" panose="020F0502020204030204" pitchFamily="34" charset="0"/>
              </a:rPr>
              <a:t>kidnapping, confinement or immobilization</a:t>
            </a:r>
            <a:r>
              <a:rPr lang="en-US" sz="1900" dirty="0">
                <a:solidFill>
                  <a:srgbClr val="000000"/>
                </a:solidFill>
                <a:effectLst/>
                <a:latin typeface="Avenir Book" panose="02000503020000020003"/>
                <a:ea typeface="Calibri" panose="020F0502020204030204" pitchFamily="34" charset="0"/>
              </a:rPr>
              <a:t> associated with CSEC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9DDD7D-1C15-8F35-0AEE-0864BE6B1D0A}"/>
              </a:ext>
            </a:extLst>
          </p:cNvPr>
          <p:cNvGrpSpPr/>
          <p:nvPr/>
        </p:nvGrpSpPr>
        <p:grpSpPr>
          <a:xfrm>
            <a:off x="7826032" y="6025838"/>
            <a:ext cx="4024454" cy="401055"/>
            <a:chOff x="7749487" y="6025838"/>
            <a:chExt cx="4024454" cy="401055"/>
          </a:xfrm>
        </p:grpSpPr>
        <p:pic>
          <p:nvPicPr>
            <p:cNvPr id="15" name="Picture 14" descr="A picture containing screenshot, black, font, white&#10;&#10;Description automatically generated">
              <a:extLst>
                <a:ext uri="{FF2B5EF4-FFF2-40B4-BE49-F238E27FC236}">
                  <a16:creationId xmlns:a16="http://schemas.microsoft.com/office/drawing/2014/main" id="{63122F74-E4B0-5763-4193-EA1E6102C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40886" y="6086396"/>
              <a:ext cx="888338" cy="279939"/>
            </a:xfrm>
            <a:prstGeom prst="rect">
              <a:avLst/>
            </a:prstGeom>
          </p:spPr>
        </p:pic>
        <p:pic>
          <p:nvPicPr>
            <p:cNvPr id="18" name="Picture 17" descr="A picture containing graphics, graphic design, clipart, font&#10;&#10;Description automatically generated">
              <a:extLst>
                <a:ext uri="{FF2B5EF4-FFF2-40B4-BE49-F238E27FC236}">
                  <a16:creationId xmlns:a16="http://schemas.microsoft.com/office/drawing/2014/main" id="{8D0B40FA-A520-52DE-F368-0DCF5DB25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49487" y="6025838"/>
              <a:ext cx="573409" cy="401055"/>
            </a:xfrm>
            <a:prstGeom prst="rect">
              <a:avLst/>
            </a:prstGeom>
          </p:spPr>
        </p:pic>
        <p:pic>
          <p:nvPicPr>
            <p:cNvPr id="19" name="Picture 18" descr="A picture containing font, graphics, logo, graphic design&#10;&#10;Description automatically generated">
              <a:extLst>
                <a:ext uri="{FF2B5EF4-FFF2-40B4-BE49-F238E27FC236}">
                  <a16:creationId xmlns:a16="http://schemas.microsoft.com/office/drawing/2014/main" id="{01DFF575-249E-C567-B086-424F72040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7214" y="6086396"/>
              <a:ext cx="705817" cy="279939"/>
            </a:xfrm>
            <a:prstGeom prst="rect">
              <a:avLst/>
            </a:prstGeom>
          </p:spPr>
        </p:pic>
        <p:pic>
          <p:nvPicPr>
            <p:cNvPr id="20" name="Picture 19" descr="A red text on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CF0F75B5-6433-FD54-578B-AA610518D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71021" y="6086396"/>
              <a:ext cx="847976" cy="27993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616DB56-0492-57D0-EDE6-E62CDAD0D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36986" y="6084165"/>
              <a:ext cx="536955" cy="28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4A4988E-E897-1FC4-9D81-37FFD313D637}"/>
              </a:ext>
            </a:extLst>
          </p:cNvPr>
          <p:cNvSpPr txBox="1">
            <a:spLocks/>
          </p:cNvSpPr>
          <p:nvPr/>
        </p:nvSpPr>
        <p:spPr>
          <a:xfrm>
            <a:off x="2021648" y="1407426"/>
            <a:ext cx="4221797" cy="35394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" sz="2300" dirty="0">
                <a:solidFill>
                  <a:schemeClr val="accent2"/>
                </a:solidFill>
                <a:latin typeface="Avenir Book" panose="02000503020000020003" pitchFamily="2" charset="0"/>
              </a:rPr>
              <a:t>&gt; Forms of coercion and control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D347D14-1EBD-CFC9-3673-1F3CF1EC2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828513"/>
              </p:ext>
            </p:extLst>
          </p:nvPr>
        </p:nvGraphicFramePr>
        <p:xfrm>
          <a:off x="7139836" y="1865243"/>
          <a:ext cx="2027929" cy="4026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7929">
                  <a:extLst>
                    <a:ext uri="{9D8B030D-6E8A-4147-A177-3AD203B41FA5}">
                      <a16:colId xmlns:a16="http://schemas.microsoft.com/office/drawing/2014/main" val="3891482492"/>
                    </a:ext>
                  </a:extLst>
                </a:gridCol>
              </a:tblGrid>
              <a:tr h="558329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Emotional abuse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968607"/>
                  </a:ext>
                </a:extLst>
              </a:tr>
              <a:tr h="617550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Physical violence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059601"/>
                  </a:ext>
                </a:extLst>
              </a:tr>
              <a:tr h="558329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Unable to refuse work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8175513"/>
                  </a:ext>
                </a:extLst>
              </a:tr>
              <a:tr h="617550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Police violence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685321"/>
                  </a:ext>
                </a:extLst>
              </a:tr>
              <a:tr h="558329">
                <a:tc>
                  <a:txBody>
                    <a:bodyPr/>
                    <a:lstStyle/>
                    <a:p>
                      <a:pPr algn="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5173012"/>
                  </a:ext>
                </a:extLst>
              </a:tr>
              <a:tr h="558329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Drug dependency during CSEC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893883"/>
                  </a:ext>
                </a:extLst>
              </a:tr>
              <a:tr h="558329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Alcohol dependency during CSEC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841167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201AFECC-E136-E6A0-5CB7-B4DEE37026BD}"/>
              </a:ext>
            </a:extLst>
          </p:cNvPr>
          <p:cNvSpPr txBox="1">
            <a:spLocks/>
          </p:cNvSpPr>
          <p:nvPr/>
        </p:nvSpPr>
        <p:spPr>
          <a:xfrm>
            <a:off x="7477670" y="1407426"/>
            <a:ext cx="3709542" cy="35394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" sz="2300" dirty="0">
                <a:solidFill>
                  <a:schemeClr val="accent3"/>
                </a:solidFill>
                <a:latin typeface="Avenir Book" panose="02000503020000020003" pitchFamily="2" charset="0"/>
              </a:rPr>
              <a:t>&gt; Violence and dependency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47A291-2C90-C425-5478-1F2A6A9815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8438" y="1890295"/>
            <a:ext cx="2959742" cy="4024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C360B12-2E16-F31A-3F0F-3D144ACE0A06}"/>
              </a:ext>
            </a:extLst>
          </p:cNvPr>
          <p:cNvSpPr/>
          <p:nvPr/>
        </p:nvSpPr>
        <p:spPr>
          <a:xfrm>
            <a:off x="-15622" y="-28821"/>
            <a:ext cx="12322629" cy="1043492"/>
          </a:xfrm>
          <a:prstGeom prst="rect">
            <a:avLst/>
          </a:prstGeom>
          <a:solidFill>
            <a:srgbClr val="252162"/>
          </a:solidFill>
          <a:ln>
            <a:solidFill>
              <a:srgbClr val="252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19">
            <a:extLst>
              <a:ext uri="{FF2B5EF4-FFF2-40B4-BE49-F238E27FC236}">
                <a16:creationId xmlns:a16="http://schemas.microsoft.com/office/drawing/2014/main" id="{07B49CC7-38DA-5A14-F944-9D839D0BFA45}"/>
              </a:ext>
            </a:extLst>
          </p:cNvPr>
          <p:cNvSpPr txBox="1">
            <a:spLocks/>
          </p:cNvSpPr>
          <p:nvPr/>
        </p:nvSpPr>
        <p:spPr>
          <a:xfrm>
            <a:off x="6046307" y="6184894"/>
            <a:ext cx="99386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en-GB" sz="1400" smtClean="0">
                <a:solidFill>
                  <a:schemeClr val="tx2">
                    <a:lumMod val="60000"/>
                    <a:lumOff val="40000"/>
                  </a:schemeClr>
                </a:solidFill>
                <a:latin typeface="Avenir Book" panose="02000503020000020003" pitchFamily="2" charset="0"/>
              </a:rPr>
              <a:pPr algn="ctr"/>
              <a:t>17</a:t>
            </a:fld>
            <a:endParaRPr lang="en-GB" sz="1400" dirty="0">
              <a:solidFill>
                <a:schemeClr val="tx2">
                  <a:lumMod val="60000"/>
                  <a:lumOff val="40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A3828C-5CCD-F439-B147-058676962CAF}"/>
              </a:ext>
            </a:extLst>
          </p:cNvPr>
          <p:cNvSpPr txBox="1">
            <a:spLocks/>
          </p:cNvSpPr>
          <p:nvPr/>
        </p:nvSpPr>
        <p:spPr>
          <a:xfrm>
            <a:off x="1531655" y="311997"/>
            <a:ext cx="9128691" cy="42934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  <a:endParaRPr lang="en-GB" sz="3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21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73CF897-942B-5587-CD59-D20F801DA943}"/>
              </a:ext>
            </a:extLst>
          </p:cNvPr>
          <p:cNvSpPr/>
          <p:nvPr/>
        </p:nvSpPr>
        <p:spPr>
          <a:xfrm>
            <a:off x="-118364" y="-12860"/>
            <a:ext cx="12322629" cy="1043492"/>
          </a:xfrm>
          <a:prstGeom prst="rect">
            <a:avLst/>
          </a:prstGeom>
          <a:solidFill>
            <a:srgbClr val="252162"/>
          </a:solidFill>
          <a:ln>
            <a:solidFill>
              <a:srgbClr val="252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FFF1C96-2783-5693-485E-355C7CE65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018123"/>
              </p:ext>
            </p:extLst>
          </p:nvPr>
        </p:nvGraphicFramePr>
        <p:xfrm>
          <a:off x="2263460" y="1871109"/>
          <a:ext cx="3818914" cy="41036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8914">
                  <a:extLst>
                    <a:ext uri="{9D8B030D-6E8A-4147-A177-3AD203B41FA5}">
                      <a16:colId xmlns:a16="http://schemas.microsoft.com/office/drawing/2014/main" val="730745610"/>
                    </a:ext>
                  </a:extLst>
                </a:gridCol>
              </a:tblGrid>
              <a:tr h="586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noProof="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Healthcare establishments </a:t>
                      </a:r>
                      <a:br>
                        <a:rPr lang="en-US" sz="1800" u="none" strike="noStrike" noProof="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</a:br>
                      <a:r>
                        <a:rPr lang="en-US" sz="1800" u="none" strike="noStrike" noProof="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(such as family doctors)</a:t>
                      </a:r>
                      <a:endParaRPr lang="en-US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9774373"/>
                  </a:ext>
                </a:extLst>
              </a:tr>
              <a:tr h="586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noProof="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Sexual health clinics</a:t>
                      </a:r>
                      <a:endParaRPr lang="en-US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274351"/>
                  </a:ext>
                </a:extLst>
              </a:tr>
              <a:tr h="586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noProof="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Social assistance / welfare</a:t>
                      </a:r>
                      <a:endParaRPr lang="en-US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893264"/>
                  </a:ext>
                </a:extLst>
              </a:tr>
              <a:tr h="586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noProof="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Employment programs</a:t>
                      </a:r>
                      <a:endParaRPr lang="en-US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6241855"/>
                  </a:ext>
                </a:extLst>
              </a:tr>
              <a:tr h="586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noProof="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Street outreach services</a:t>
                      </a:r>
                      <a:endParaRPr lang="en-US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158395"/>
                  </a:ext>
                </a:extLst>
              </a:tr>
              <a:tr h="586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noProof="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NGOs that provided food</a:t>
                      </a:r>
                      <a:endParaRPr lang="en-US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017680"/>
                  </a:ext>
                </a:extLst>
              </a:tr>
              <a:tr h="586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noProof="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Specialized assistance for CSEC</a:t>
                      </a:r>
                      <a:endParaRPr lang="en-US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3841895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D4768B7A-552F-54B1-7450-77842C97574D}"/>
              </a:ext>
            </a:extLst>
          </p:cNvPr>
          <p:cNvGrpSpPr/>
          <p:nvPr/>
        </p:nvGrpSpPr>
        <p:grpSpPr>
          <a:xfrm>
            <a:off x="7826032" y="6025838"/>
            <a:ext cx="4024454" cy="401055"/>
            <a:chOff x="7749487" y="6025838"/>
            <a:chExt cx="4024454" cy="401055"/>
          </a:xfrm>
        </p:grpSpPr>
        <p:pic>
          <p:nvPicPr>
            <p:cNvPr id="12" name="Picture 11" descr="A picture containing screenshot, black, font, white&#10;&#10;Description automatically generated">
              <a:extLst>
                <a:ext uri="{FF2B5EF4-FFF2-40B4-BE49-F238E27FC236}">
                  <a16:creationId xmlns:a16="http://schemas.microsoft.com/office/drawing/2014/main" id="{280EBBD9-03C0-DC62-12F0-64917A958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40886" y="6086396"/>
              <a:ext cx="888338" cy="279939"/>
            </a:xfrm>
            <a:prstGeom prst="rect">
              <a:avLst/>
            </a:prstGeom>
          </p:spPr>
        </p:pic>
        <p:pic>
          <p:nvPicPr>
            <p:cNvPr id="13" name="Picture 12" descr="A picture containing graphics, graphic design, clipart, font&#10;&#10;Description automatically generated">
              <a:extLst>
                <a:ext uri="{FF2B5EF4-FFF2-40B4-BE49-F238E27FC236}">
                  <a16:creationId xmlns:a16="http://schemas.microsoft.com/office/drawing/2014/main" id="{D88B5500-1904-9118-F2DF-0005A08E3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49487" y="6025838"/>
              <a:ext cx="573409" cy="401055"/>
            </a:xfrm>
            <a:prstGeom prst="rect">
              <a:avLst/>
            </a:prstGeom>
          </p:spPr>
        </p:pic>
        <p:pic>
          <p:nvPicPr>
            <p:cNvPr id="14" name="Picture 13" descr="A picture containing font, graphics, logo, graphic design&#10;&#10;Description automatically generated">
              <a:extLst>
                <a:ext uri="{FF2B5EF4-FFF2-40B4-BE49-F238E27FC236}">
                  <a16:creationId xmlns:a16="http://schemas.microsoft.com/office/drawing/2014/main" id="{79ACD3B4-D308-4979-5483-94E869FA5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7214" y="6086396"/>
              <a:ext cx="705817" cy="279939"/>
            </a:xfrm>
            <a:prstGeom prst="rect">
              <a:avLst/>
            </a:prstGeom>
          </p:spPr>
        </p:pic>
        <p:pic>
          <p:nvPicPr>
            <p:cNvPr id="15" name="Picture 14" descr="A red text on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E69D0B6A-9068-9AD1-7E18-4E5E1C209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71021" y="6086396"/>
              <a:ext cx="847976" cy="27993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40FBF48-32CB-FEBE-F22F-4C26C000A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36986" y="6084165"/>
              <a:ext cx="536955" cy="284400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31A04C79-ABCE-073A-4276-5803ED3C20F2}"/>
              </a:ext>
            </a:extLst>
          </p:cNvPr>
          <p:cNvSpPr txBox="1">
            <a:spLocks/>
          </p:cNvSpPr>
          <p:nvPr/>
        </p:nvSpPr>
        <p:spPr>
          <a:xfrm>
            <a:off x="3814927" y="1285924"/>
            <a:ext cx="4562146" cy="35394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" sz="2300" dirty="0">
                <a:solidFill>
                  <a:schemeClr val="accent2"/>
                </a:solidFill>
                <a:latin typeface="Avenir Book" panose="02000503020000020003" pitchFamily="2" charset="0"/>
              </a:rPr>
              <a:t>&gt; Access to services while in CSEC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224F25-64F6-B42D-9B70-1648B7C20A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2205" y="1871109"/>
            <a:ext cx="3386852" cy="4080134"/>
          </a:xfrm>
          <a:prstGeom prst="rect">
            <a:avLst/>
          </a:prstGeom>
        </p:spPr>
      </p:pic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E9091F73-6400-43D9-8105-49EEC3E3EBD8}"/>
              </a:ext>
            </a:extLst>
          </p:cNvPr>
          <p:cNvSpPr txBox="1">
            <a:spLocks/>
          </p:cNvSpPr>
          <p:nvPr/>
        </p:nvSpPr>
        <p:spPr>
          <a:xfrm>
            <a:off x="6046307" y="6184894"/>
            <a:ext cx="99386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en-GB" sz="1400" smtClean="0">
                <a:solidFill>
                  <a:schemeClr val="tx2">
                    <a:lumMod val="60000"/>
                    <a:lumOff val="40000"/>
                  </a:schemeClr>
                </a:solidFill>
                <a:latin typeface="Avenir Book" panose="02000503020000020003" pitchFamily="2" charset="0"/>
              </a:rPr>
              <a:pPr algn="ctr"/>
              <a:t>18</a:t>
            </a:fld>
            <a:endParaRPr lang="en-GB" sz="1400" dirty="0">
              <a:solidFill>
                <a:schemeClr val="tx2">
                  <a:lumMod val="60000"/>
                  <a:lumOff val="40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4F8B61-1A49-0CCE-F93D-BA2610C726C1}"/>
              </a:ext>
            </a:extLst>
          </p:cNvPr>
          <p:cNvSpPr txBox="1">
            <a:spLocks/>
          </p:cNvSpPr>
          <p:nvPr/>
        </p:nvSpPr>
        <p:spPr>
          <a:xfrm>
            <a:off x="1531655" y="311997"/>
            <a:ext cx="9128691" cy="42934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  <a:endParaRPr lang="en-GB" sz="3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00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0B5278B7-B39D-817A-1A80-2DA4AA857636}"/>
              </a:ext>
            </a:extLst>
          </p:cNvPr>
          <p:cNvSpPr/>
          <p:nvPr/>
        </p:nvSpPr>
        <p:spPr>
          <a:xfrm>
            <a:off x="-118364" y="-12860"/>
            <a:ext cx="12322629" cy="1043492"/>
          </a:xfrm>
          <a:prstGeom prst="rect">
            <a:avLst/>
          </a:prstGeom>
          <a:solidFill>
            <a:srgbClr val="252162"/>
          </a:solidFill>
          <a:ln>
            <a:solidFill>
              <a:srgbClr val="252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9CC6AF-6E41-6EB7-961E-6B36DE378548}"/>
              </a:ext>
            </a:extLst>
          </p:cNvPr>
          <p:cNvGrpSpPr/>
          <p:nvPr/>
        </p:nvGrpSpPr>
        <p:grpSpPr>
          <a:xfrm>
            <a:off x="7826032" y="6025838"/>
            <a:ext cx="4024454" cy="401055"/>
            <a:chOff x="7749487" y="6025838"/>
            <a:chExt cx="4024454" cy="401055"/>
          </a:xfrm>
        </p:grpSpPr>
        <p:pic>
          <p:nvPicPr>
            <p:cNvPr id="9" name="Picture 8" descr="A picture containing screenshot, black, font, white&#10;&#10;Description automatically generated">
              <a:extLst>
                <a:ext uri="{FF2B5EF4-FFF2-40B4-BE49-F238E27FC236}">
                  <a16:creationId xmlns:a16="http://schemas.microsoft.com/office/drawing/2014/main" id="{DF7271C0-1169-39A8-F79A-82B8AECA9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40886" y="6086396"/>
              <a:ext cx="888338" cy="279939"/>
            </a:xfrm>
            <a:prstGeom prst="rect">
              <a:avLst/>
            </a:prstGeom>
          </p:spPr>
        </p:pic>
        <p:pic>
          <p:nvPicPr>
            <p:cNvPr id="10" name="Picture 9" descr="A picture containing graphics, graphic design, clipart, font&#10;&#10;Description automatically generated">
              <a:extLst>
                <a:ext uri="{FF2B5EF4-FFF2-40B4-BE49-F238E27FC236}">
                  <a16:creationId xmlns:a16="http://schemas.microsoft.com/office/drawing/2014/main" id="{1A31E56F-ABD4-C59E-1458-6596F2A3F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49487" y="6025838"/>
              <a:ext cx="573409" cy="401055"/>
            </a:xfrm>
            <a:prstGeom prst="rect">
              <a:avLst/>
            </a:prstGeom>
          </p:spPr>
        </p:pic>
        <p:pic>
          <p:nvPicPr>
            <p:cNvPr id="11" name="Picture 10" descr="A picture containing font, graphics, logo, graphic design&#10;&#10;Description automatically generated">
              <a:extLst>
                <a:ext uri="{FF2B5EF4-FFF2-40B4-BE49-F238E27FC236}">
                  <a16:creationId xmlns:a16="http://schemas.microsoft.com/office/drawing/2014/main" id="{91D2550F-C314-E3E6-F04A-D72B821EC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7214" y="6086396"/>
              <a:ext cx="705817" cy="279939"/>
            </a:xfrm>
            <a:prstGeom prst="rect">
              <a:avLst/>
            </a:prstGeom>
          </p:spPr>
        </p:pic>
        <p:pic>
          <p:nvPicPr>
            <p:cNvPr id="12" name="Picture 11" descr="A red text on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DFD26D4D-9BF0-D707-5332-AAAD2083B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71021" y="6086396"/>
              <a:ext cx="847976" cy="27993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4A683AD-27B8-40AB-AC51-634BE6791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36986" y="6084165"/>
              <a:ext cx="536955" cy="284400"/>
            </a:xfrm>
            <a:prstGeom prst="rect">
              <a:avLst/>
            </a:prstGeom>
          </p:spPr>
        </p:pic>
      </p:grpSp>
      <p:sp>
        <p:nvSpPr>
          <p:cNvPr id="3" name="Slide Number Placeholder 19">
            <a:extLst>
              <a:ext uri="{FF2B5EF4-FFF2-40B4-BE49-F238E27FC236}">
                <a16:creationId xmlns:a16="http://schemas.microsoft.com/office/drawing/2014/main" id="{BF2C6F79-F533-92CD-88E1-262D730D1798}"/>
              </a:ext>
            </a:extLst>
          </p:cNvPr>
          <p:cNvSpPr txBox="1">
            <a:spLocks/>
          </p:cNvSpPr>
          <p:nvPr/>
        </p:nvSpPr>
        <p:spPr>
          <a:xfrm>
            <a:off x="6046307" y="6184894"/>
            <a:ext cx="99386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en-GB" sz="1400" smtClean="0">
                <a:solidFill>
                  <a:schemeClr val="tx2">
                    <a:lumMod val="60000"/>
                    <a:lumOff val="40000"/>
                  </a:schemeClr>
                </a:solidFill>
                <a:latin typeface="Avenir Book" panose="02000503020000020003" pitchFamily="2" charset="0"/>
              </a:rPr>
              <a:pPr algn="ctr"/>
              <a:t>19</a:t>
            </a:fld>
            <a:endParaRPr lang="en-GB" sz="1400" dirty="0">
              <a:solidFill>
                <a:schemeClr val="tx2">
                  <a:lumMod val="60000"/>
                  <a:lumOff val="40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5" name="Graphic 4" descr="Female Profile with solid fill">
            <a:extLst>
              <a:ext uri="{FF2B5EF4-FFF2-40B4-BE49-F238E27FC236}">
                <a16:creationId xmlns:a16="http://schemas.microsoft.com/office/drawing/2014/main" id="{AD2F17A9-1EB9-D2D3-A359-AD1CFFF7F9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45188" y="4792233"/>
            <a:ext cx="914400" cy="914400"/>
          </a:xfrm>
          <a:prstGeom prst="rect">
            <a:avLst/>
          </a:prstGeom>
        </p:spPr>
      </p:pic>
      <p:sp>
        <p:nvSpPr>
          <p:cNvPr id="14" name="CaixaDeTexto 27">
            <a:extLst>
              <a:ext uri="{FF2B5EF4-FFF2-40B4-BE49-F238E27FC236}">
                <a16:creationId xmlns:a16="http://schemas.microsoft.com/office/drawing/2014/main" id="{359F782A-05BE-588E-022B-18AB74164D85}"/>
              </a:ext>
            </a:extLst>
          </p:cNvPr>
          <p:cNvSpPr txBox="1"/>
          <p:nvPr/>
        </p:nvSpPr>
        <p:spPr>
          <a:xfrm>
            <a:off x="4658003" y="1696249"/>
            <a:ext cx="2913783" cy="2551339"/>
          </a:xfrm>
          <a:prstGeom prst="rect">
            <a:avLst/>
          </a:prstGeom>
          <a:noFill/>
          <a:ln w="38100"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1400"/>
              </a:spcAft>
            </a:pPr>
            <a:r>
              <a:rPr lang="en-GB" sz="2000" dirty="0">
                <a:solidFill>
                  <a:srgbClr val="61B5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Successive Sampling–Population Size Estimation (SS-PSE)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‘recent’ female CSEC survivors who were age between 18 and 21 at the time of the data collection</a:t>
            </a:r>
            <a:endParaRPr lang="e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27">
            <a:extLst>
              <a:ext uri="{FF2B5EF4-FFF2-40B4-BE49-F238E27FC236}">
                <a16:creationId xmlns:a16="http://schemas.microsoft.com/office/drawing/2014/main" id="{ABE3F36D-503E-5BAA-A723-978C070262EA}"/>
              </a:ext>
            </a:extLst>
          </p:cNvPr>
          <p:cNvSpPr txBox="1"/>
          <p:nvPr/>
        </p:nvSpPr>
        <p:spPr>
          <a:xfrm>
            <a:off x="840030" y="1696249"/>
            <a:ext cx="2501900" cy="2182008"/>
          </a:xfrm>
          <a:prstGeom prst="rect">
            <a:avLst/>
          </a:prstGeom>
          <a:noFill/>
          <a:ln w="38100"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1400"/>
              </a:spcAft>
            </a:pPr>
            <a:r>
              <a:rPr lang="en" sz="2000" dirty="0">
                <a:solidFill>
                  <a:srgbClr val="00A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Scale-Up Method (NSUM) </a:t>
            </a: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e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stimate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female CSEC survivors in the Recife Metropolitan Area</a:t>
            </a:r>
          </a:p>
        </p:txBody>
      </p:sp>
      <p:sp>
        <p:nvSpPr>
          <p:cNvPr id="16" name="CaixaDeTexto 27">
            <a:extLst>
              <a:ext uri="{FF2B5EF4-FFF2-40B4-BE49-F238E27FC236}">
                <a16:creationId xmlns:a16="http://schemas.microsoft.com/office/drawing/2014/main" id="{AA9198F9-AE3E-1F62-7925-20AC6CDD2A37}"/>
              </a:ext>
            </a:extLst>
          </p:cNvPr>
          <p:cNvSpPr txBox="1"/>
          <p:nvPr/>
        </p:nvSpPr>
        <p:spPr>
          <a:xfrm>
            <a:off x="4596199" y="4547093"/>
            <a:ext cx="3037391" cy="1404680"/>
          </a:xfrm>
          <a:prstGeom prst="rect">
            <a:avLst/>
          </a:prstGeom>
          <a:noFill/>
          <a:ln w="38100"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Aft>
                <a:spcPts val="1400"/>
              </a:spcAft>
            </a:pPr>
            <a:r>
              <a:rPr lang="en-GB" sz="3200" b="1" dirty="0">
                <a:solidFill>
                  <a:srgbClr val="61B5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22,600</a:t>
            </a:r>
          </a:p>
          <a:p>
            <a:pPr algn="ctr">
              <a:lnSpc>
                <a:spcPct val="120000"/>
              </a:lnSpc>
              <a:spcAft>
                <a:spcPts val="1400"/>
              </a:spcAft>
            </a:pPr>
            <a:r>
              <a:rPr lang="en-GB" dirty="0">
                <a:solidFill>
                  <a:srgbClr val="61B5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(interquartile range: </a:t>
            </a:r>
            <a:br>
              <a:rPr lang="en-GB" dirty="0">
                <a:solidFill>
                  <a:srgbClr val="61B5E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61B5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12,712 to 44,163)</a:t>
            </a:r>
            <a:endParaRPr lang="e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27">
            <a:extLst>
              <a:ext uri="{FF2B5EF4-FFF2-40B4-BE49-F238E27FC236}">
                <a16:creationId xmlns:a16="http://schemas.microsoft.com/office/drawing/2014/main" id="{4E1B8BD2-3B83-4A3E-E0BA-953D611F5BA5}"/>
              </a:ext>
            </a:extLst>
          </p:cNvPr>
          <p:cNvSpPr txBox="1"/>
          <p:nvPr/>
        </p:nvSpPr>
        <p:spPr>
          <a:xfrm>
            <a:off x="572285" y="4547093"/>
            <a:ext cx="3037391" cy="1404680"/>
          </a:xfrm>
          <a:prstGeom prst="rect">
            <a:avLst/>
          </a:prstGeom>
          <a:noFill/>
          <a:ln w="38100"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Aft>
                <a:spcPts val="1400"/>
              </a:spcAft>
            </a:pPr>
            <a:r>
              <a:rPr lang="en-GB" sz="3200" b="1" dirty="0">
                <a:solidFill>
                  <a:srgbClr val="00A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19,700</a:t>
            </a:r>
          </a:p>
          <a:p>
            <a:pPr algn="ctr">
              <a:lnSpc>
                <a:spcPct val="120000"/>
              </a:lnSpc>
              <a:spcAft>
                <a:spcPts val="1400"/>
              </a:spcAft>
            </a:pPr>
            <a:r>
              <a:rPr lang="en-GB" dirty="0">
                <a:solidFill>
                  <a:srgbClr val="00A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(interquartile range: </a:t>
            </a:r>
            <a:br>
              <a:rPr lang="en-GB" dirty="0">
                <a:solidFill>
                  <a:srgbClr val="00A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00A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10,678 to 40,180)</a:t>
            </a:r>
            <a:endParaRPr lang="en" dirty="0">
              <a:solidFill>
                <a:srgbClr val="00A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Graphic 17" descr="Arrow Right with solid fill">
            <a:extLst>
              <a:ext uri="{FF2B5EF4-FFF2-40B4-BE49-F238E27FC236}">
                <a16:creationId xmlns:a16="http://schemas.microsoft.com/office/drawing/2014/main" id="{3D8D6CB0-8F36-B731-0606-B2F91317B1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53212" y="4856204"/>
            <a:ext cx="1299450" cy="1299450"/>
          </a:xfrm>
          <a:prstGeom prst="rect">
            <a:avLst/>
          </a:prstGeom>
        </p:spPr>
      </p:pic>
      <p:sp>
        <p:nvSpPr>
          <p:cNvPr id="19" name="CaixaDeTexto 27">
            <a:extLst>
              <a:ext uri="{FF2B5EF4-FFF2-40B4-BE49-F238E27FC236}">
                <a16:creationId xmlns:a16="http://schemas.microsoft.com/office/drawing/2014/main" id="{EC321CAA-CEC7-8A0E-D943-F60FD4550EB6}"/>
              </a:ext>
            </a:extLst>
          </p:cNvPr>
          <p:cNvSpPr txBox="1"/>
          <p:nvPr/>
        </p:nvSpPr>
        <p:spPr>
          <a:xfrm>
            <a:off x="3491755" y="4719491"/>
            <a:ext cx="1183016" cy="493277"/>
          </a:xfrm>
          <a:prstGeom prst="rect">
            <a:avLst/>
          </a:prstGeom>
          <a:noFill/>
          <a:ln w="38100"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Aft>
                <a:spcPts val="1400"/>
              </a:spcAft>
            </a:pPr>
            <a:r>
              <a:rPr lang="en-GB" sz="1400" dirty="0">
                <a:solidFill>
                  <a:srgbClr val="61B5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as a prior</a:t>
            </a:r>
            <a:br>
              <a:rPr lang="en-GB" sz="1400" dirty="0">
                <a:solidFill>
                  <a:srgbClr val="61B5E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rgbClr val="61B5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calculate</a:t>
            </a:r>
            <a:endParaRPr lang="en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DF086F3-8A3F-E236-497F-60F3B9A95F87}"/>
              </a:ext>
            </a:extLst>
          </p:cNvPr>
          <p:cNvGrpSpPr>
            <a:grpSpLocks noChangeAspect="1"/>
          </p:cNvGrpSpPr>
          <p:nvPr/>
        </p:nvGrpSpPr>
        <p:grpSpPr>
          <a:xfrm>
            <a:off x="8012330" y="1634209"/>
            <a:ext cx="3607386" cy="3721768"/>
            <a:chOff x="628646" y="1407473"/>
            <a:chExt cx="4749893" cy="490050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8CF72C-7C2E-CCC5-7421-B1A8DB422D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4892" y="1407473"/>
              <a:ext cx="4057561" cy="404334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94EBA2B-CD6C-AB42-5484-74226C28CF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53974" y="2696104"/>
              <a:ext cx="3624565" cy="361187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A840F5F-2D15-9BAF-6376-86826C2339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8646" y="2444355"/>
              <a:ext cx="3836617" cy="382318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5F3E62D-28AA-C63B-2416-D6108922C7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357" y="2017038"/>
              <a:ext cx="3836621" cy="38231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0" rIns="0" bIns="0" rtlCol="0" anchor="ctr"/>
            <a:lstStyle/>
            <a:p>
              <a:pPr algn="ctr"/>
              <a:r>
                <a:rPr lang="en-GB" sz="3200" b="1" kern="0" dirty="0">
                  <a:solidFill>
                    <a:schemeClr val="accent2"/>
                  </a:solidFill>
                  <a:effectLst/>
                  <a:latin typeface="Arial" panose="020B060402020202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16.7%</a:t>
              </a:r>
              <a:r>
                <a:rPr lang="en-GB" sz="2800" b="1" kern="0" dirty="0">
                  <a:solidFill>
                    <a:schemeClr val="accent2"/>
                  </a:solidFill>
                  <a:effectLst/>
                  <a:latin typeface="Arial" panose="020B060402020202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 </a:t>
              </a:r>
              <a:br>
                <a:rPr lang="en-GB" sz="2000" b="1" kern="0" dirty="0">
                  <a:solidFill>
                    <a:schemeClr val="accent2"/>
                  </a:solidFill>
                  <a:effectLst/>
                  <a:latin typeface="Arial" panose="020B060402020202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</a:br>
              <a:r>
                <a:rPr lang="en-GB" sz="1900" kern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of young women in the </a:t>
              </a:r>
              <a:br>
                <a:rPr lang="en-GB" sz="1900" kern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</a:br>
              <a:r>
                <a:rPr lang="en-GB" sz="1900" kern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Recif</a:t>
              </a:r>
              <a:r>
                <a:rPr lang="en-GB" sz="1900" kern="0" dirty="0">
                  <a:solidFill>
                    <a:schemeClr val="tx1"/>
                  </a:solidFill>
                  <a:latin typeface="Arial" panose="020B060402020202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e Metropolitan Area</a:t>
              </a:r>
              <a:r>
                <a:rPr lang="en-GB" sz="1900" kern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, </a:t>
              </a:r>
              <a:br>
                <a:rPr lang="en-GB" sz="1900" kern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</a:br>
              <a:r>
                <a:rPr lang="en-GB" sz="1900" kern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aged 18 to 21 at the</a:t>
              </a:r>
              <a:br>
                <a:rPr lang="en-GB" sz="1900" kern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</a:br>
              <a:r>
                <a:rPr lang="en-GB" sz="1900" kern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time of study, were </a:t>
              </a:r>
              <a:br>
                <a:rPr lang="en-GB" sz="1900" kern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</a:br>
              <a:r>
                <a:rPr lang="en-GB" sz="1900" kern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CSEC survivors</a:t>
              </a:r>
              <a:endParaRPr lang="en-US" sz="19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8E3189-85DD-F102-D1FE-B610B05FC66B}"/>
              </a:ext>
            </a:extLst>
          </p:cNvPr>
          <p:cNvSpPr txBox="1">
            <a:spLocks/>
          </p:cNvSpPr>
          <p:nvPr/>
        </p:nvSpPr>
        <p:spPr>
          <a:xfrm>
            <a:off x="1531655" y="311480"/>
            <a:ext cx="9128691" cy="39651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Prevalence Estimate</a:t>
            </a:r>
            <a:endParaRPr lang="en-GB" sz="3200" i="1" dirty="0">
              <a:solidFill>
                <a:schemeClr val="bg1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04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1ADA5BA-14C6-2F1F-4025-59DDD6F683B4}"/>
              </a:ext>
            </a:extLst>
          </p:cNvPr>
          <p:cNvGrpSpPr/>
          <p:nvPr/>
        </p:nvGrpSpPr>
        <p:grpSpPr>
          <a:xfrm>
            <a:off x="1988962" y="1781609"/>
            <a:ext cx="8306495" cy="3323987"/>
            <a:chOff x="1281706" y="2732543"/>
            <a:chExt cx="6659814" cy="332398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C9E9FCE-0561-592B-1A69-41433BC0712B}"/>
                </a:ext>
              </a:extLst>
            </p:cNvPr>
            <p:cNvSpPr txBox="1"/>
            <p:nvPr/>
          </p:nvSpPr>
          <p:spPr>
            <a:xfrm>
              <a:off x="1281706" y="2732543"/>
              <a:ext cx="3316130" cy="33239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000" dirty="0">
                  <a:solidFill>
                    <a:srgbClr val="2521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Presenters: </a:t>
              </a:r>
            </a:p>
            <a:p>
              <a:pPr>
                <a:spcAft>
                  <a:spcPts val="1200"/>
                </a:spcAft>
              </a:pPr>
              <a:r>
                <a:rPr lang="en-US" sz="2000" dirty="0">
                  <a:solidFill>
                    <a:srgbClr val="BC20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Elizabeth Anderson, PhD</a:t>
              </a:r>
              <a:br>
                <a:rPr lang="en-US" sz="2000" dirty="0">
                  <a:solidFill>
                    <a:srgbClr val="2521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rgbClr val="2521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Senior Research &amp; Evaluation Manager, The Freedom Fund</a:t>
              </a:r>
            </a:p>
            <a:p>
              <a:pPr>
                <a:spcAft>
                  <a:spcPts val="1200"/>
                </a:spcAft>
              </a:pPr>
              <a:r>
                <a:rPr lang="en-US" sz="2000" dirty="0">
                  <a:solidFill>
                    <a:srgbClr val="BC20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Carl Kendall, PhD</a:t>
              </a:r>
              <a:br>
                <a:rPr lang="en-US" sz="2000" dirty="0">
                  <a:solidFill>
                    <a:srgbClr val="2521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rgbClr val="2521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Professor, Tulane University, Visiting Professor, Department of Community Health, Federal University of Ceará, Brazil</a:t>
              </a:r>
            </a:p>
            <a:p>
              <a:pPr>
                <a:spcAft>
                  <a:spcPts val="1200"/>
                </a:spcAft>
              </a:pPr>
              <a:r>
                <a:rPr lang="en-US" sz="2000" dirty="0" err="1">
                  <a:solidFill>
                    <a:srgbClr val="BC20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Débora</a:t>
              </a:r>
              <a:r>
                <a:rPr lang="en-US" sz="2000" dirty="0">
                  <a:solidFill>
                    <a:srgbClr val="BC20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BC20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Aranha</a:t>
              </a:r>
              <a:br>
                <a:rPr lang="en-US" sz="1400" dirty="0">
                  <a:solidFill>
                    <a:srgbClr val="BC20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rgbClr val="001D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Senior Program Manager, The </a:t>
              </a:r>
              <a:r>
                <a:rPr lang="en-US" sz="1400" dirty="0">
                  <a:solidFill>
                    <a:srgbClr val="2521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Freedom Fund</a:t>
              </a:r>
            </a:p>
            <a:p>
              <a:pPr>
                <a:spcAft>
                  <a:spcPts val="1200"/>
                </a:spcAft>
              </a:pPr>
              <a:endParaRPr lang="en-US" sz="1400" dirty="0">
                <a:solidFill>
                  <a:srgbClr val="25216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85F6962-E0D6-80BF-3586-AC5D91BFBAE2}"/>
                </a:ext>
              </a:extLst>
            </p:cNvPr>
            <p:cNvSpPr txBox="1"/>
            <p:nvPr/>
          </p:nvSpPr>
          <p:spPr>
            <a:xfrm>
              <a:off x="5318646" y="2732543"/>
              <a:ext cx="2622874" cy="27135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1300" dirty="0">
                  <a:solidFill>
                    <a:srgbClr val="2521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 team members:</a:t>
              </a:r>
            </a:p>
            <a:p>
              <a:pPr>
                <a:spcAft>
                  <a:spcPts val="800"/>
                </a:spcAft>
              </a:pPr>
              <a:r>
                <a:rPr lang="en-US" sz="1300" dirty="0">
                  <a:solidFill>
                    <a:srgbClr val="BC20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 Maria Brito (PI), PhD</a:t>
              </a:r>
              <a:br>
                <a:rPr lang="en-US" sz="1300" dirty="0">
                  <a:solidFill>
                    <a:srgbClr val="2521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300" dirty="0">
                  <a:solidFill>
                    <a:srgbClr val="2521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Oswaldo Cruz Foundation (</a:t>
              </a:r>
              <a:r>
                <a:rPr lang="en-US" sz="1300" dirty="0" err="1">
                  <a:solidFill>
                    <a:srgbClr val="2521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Fiocruz</a:t>
              </a:r>
              <a:r>
                <a:rPr lang="en-US" sz="1300" dirty="0">
                  <a:solidFill>
                    <a:srgbClr val="2521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>
                <a:spcAft>
                  <a:spcPts val="800"/>
                </a:spcAft>
              </a:pPr>
              <a:r>
                <a:rPr lang="en-US" sz="1300" dirty="0" err="1">
                  <a:solidFill>
                    <a:srgbClr val="BC20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Marto</a:t>
              </a:r>
              <a:r>
                <a:rPr lang="en-US" sz="1300" dirty="0">
                  <a:solidFill>
                    <a:srgbClr val="BC20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Leal, PhD</a:t>
              </a:r>
              <a:br>
                <a:rPr lang="en-US" sz="1300" dirty="0">
                  <a:solidFill>
                    <a:srgbClr val="2521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300" dirty="0">
                  <a:solidFill>
                    <a:srgbClr val="2521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Federal University of </a:t>
              </a:r>
              <a:r>
                <a:rPr lang="en-US" sz="1300" dirty="0" err="1">
                  <a:solidFill>
                    <a:srgbClr val="2521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Ceará</a:t>
              </a:r>
              <a:endParaRPr lang="en-US" sz="1300" dirty="0">
                <a:solidFill>
                  <a:srgbClr val="25216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800"/>
                </a:spcAft>
              </a:pPr>
              <a:r>
                <a:rPr lang="en-US" sz="1300" dirty="0">
                  <a:solidFill>
                    <a:srgbClr val="BC20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Ligia Kerr, PhD</a:t>
              </a:r>
              <a:br>
                <a:rPr lang="en-US" sz="1300" dirty="0">
                  <a:solidFill>
                    <a:srgbClr val="2521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300" dirty="0">
                  <a:solidFill>
                    <a:srgbClr val="2521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Federal University of </a:t>
              </a:r>
              <a:r>
                <a:rPr lang="en-US" sz="1300" dirty="0" err="1">
                  <a:solidFill>
                    <a:srgbClr val="2521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Ceará</a:t>
              </a:r>
              <a:endParaRPr lang="en-US" sz="1300" dirty="0">
                <a:solidFill>
                  <a:srgbClr val="25216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800"/>
                </a:spcAft>
              </a:pPr>
              <a:r>
                <a:rPr lang="en-US" sz="1300" dirty="0">
                  <a:solidFill>
                    <a:srgbClr val="BC20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Matilde Chora</a:t>
              </a:r>
              <a:br>
                <a:rPr lang="en-US" sz="1300" dirty="0">
                  <a:solidFill>
                    <a:srgbClr val="BC20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300" dirty="0">
                  <a:solidFill>
                    <a:srgbClr val="2521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Freedom Fund</a:t>
              </a:r>
            </a:p>
            <a:p>
              <a:pPr>
                <a:spcAft>
                  <a:spcPts val="800"/>
                </a:spcAft>
              </a:pPr>
              <a:r>
                <a:rPr lang="en-US" sz="1300" dirty="0">
                  <a:solidFill>
                    <a:srgbClr val="BC20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Yuki Lo</a:t>
              </a:r>
              <a:br>
                <a:rPr lang="en-US" sz="1300" dirty="0">
                  <a:solidFill>
                    <a:srgbClr val="2521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300" dirty="0">
                  <a:solidFill>
                    <a:srgbClr val="2521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Freedom Fund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9A66190-DA4A-1B0C-12F2-6E766D304793}"/>
              </a:ext>
            </a:extLst>
          </p:cNvPr>
          <p:cNvGrpSpPr>
            <a:grpSpLocks noChangeAspect="1"/>
          </p:cNvGrpSpPr>
          <p:nvPr/>
        </p:nvGrpSpPr>
        <p:grpSpPr>
          <a:xfrm>
            <a:off x="1344593" y="5816288"/>
            <a:ext cx="9502815" cy="565773"/>
            <a:chOff x="678959" y="5662068"/>
            <a:chExt cx="12093237" cy="72000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3312F15-18F0-A30F-D30F-23DDBE04B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959" y="5662068"/>
              <a:ext cx="1369391" cy="720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07D7AD6-7D61-D7B9-D336-1883488C3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2524" y="5696972"/>
              <a:ext cx="2654940" cy="650189"/>
            </a:xfrm>
            <a:prstGeom prst="rect">
              <a:avLst/>
            </a:prstGeom>
          </p:spPr>
        </p:pic>
        <p:pic>
          <p:nvPicPr>
            <p:cNvPr id="25" name="Picture 24" descr="A blue circle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A88E0706-F49D-C6BB-1DC8-C04D48594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32196" y="5662068"/>
              <a:ext cx="1440000" cy="720000"/>
            </a:xfrm>
            <a:prstGeom prst="rect">
              <a:avLst/>
            </a:prstGeom>
          </p:spPr>
        </p:pic>
        <p:pic>
          <p:nvPicPr>
            <p:cNvPr id="7" name="Picture 6" descr="A picture containing screenshot, black, font, white&#10;&#10;Description automatically generated">
              <a:extLst>
                <a:ext uri="{FF2B5EF4-FFF2-40B4-BE49-F238E27FC236}">
                  <a16:creationId xmlns:a16="http://schemas.microsoft.com/office/drawing/2014/main" id="{B6DDC5F1-569E-C6D7-B84C-8B72C0D1F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4759" y="5696974"/>
              <a:ext cx="2063261" cy="650188"/>
            </a:xfrm>
            <a:prstGeom prst="rect">
              <a:avLst/>
            </a:prstGeom>
          </p:spPr>
        </p:pic>
        <p:pic>
          <p:nvPicPr>
            <p:cNvPr id="16" name="Picture 15" descr="A picture containing graphics, graphic design, clipart, font&#10;&#10;Description automatically generated">
              <a:extLst>
                <a:ext uri="{FF2B5EF4-FFF2-40B4-BE49-F238E27FC236}">
                  <a16:creationId xmlns:a16="http://schemas.microsoft.com/office/drawing/2014/main" id="{1BCE28ED-EECD-FE6B-B5F1-AFE4EA24C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1637" y="5662068"/>
              <a:ext cx="1029421" cy="720000"/>
            </a:xfrm>
            <a:prstGeom prst="rect">
              <a:avLst/>
            </a:prstGeom>
          </p:spPr>
        </p:pic>
        <p:pic>
          <p:nvPicPr>
            <p:cNvPr id="17" name="Picture 16" descr="A picture containing font, graphics, logo, graphic design&#10;&#10;Description automatically generated">
              <a:extLst>
                <a:ext uri="{FF2B5EF4-FFF2-40B4-BE49-F238E27FC236}">
                  <a16:creationId xmlns:a16="http://schemas.microsoft.com/office/drawing/2014/main" id="{38B11FA9-E085-1448-E133-0A9FD8F28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5232" y="5662070"/>
              <a:ext cx="1815353" cy="719999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B264862-D847-7B8F-C361-4AE323AFB149}"/>
              </a:ext>
            </a:extLst>
          </p:cNvPr>
          <p:cNvSpPr/>
          <p:nvPr/>
        </p:nvSpPr>
        <p:spPr>
          <a:xfrm>
            <a:off x="0" y="0"/>
            <a:ext cx="12192000" cy="1043492"/>
          </a:xfrm>
          <a:prstGeom prst="rect">
            <a:avLst/>
          </a:prstGeom>
          <a:solidFill>
            <a:srgbClr val="252162"/>
          </a:solidFill>
          <a:ln>
            <a:solidFill>
              <a:srgbClr val="252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7392CB-2085-3E4F-4EE1-687839D1B78B}"/>
              </a:ext>
            </a:extLst>
          </p:cNvPr>
          <p:cNvSpPr txBox="1"/>
          <p:nvPr/>
        </p:nvSpPr>
        <p:spPr>
          <a:xfrm>
            <a:off x="1988962" y="337080"/>
            <a:ext cx="8214076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Team</a:t>
            </a:r>
          </a:p>
        </p:txBody>
      </p:sp>
    </p:spTree>
    <p:extLst>
      <p:ext uri="{BB962C8B-B14F-4D97-AF65-F5344CB8AC3E}">
        <p14:creationId xmlns:p14="http://schemas.microsoft.com/office/powerpoint/2010/main" val="427289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47DAE5-8ABC-54D2-1906-9466E2A9CD35}"/>
              </a:ext>
            </a:extLst>
          </p:cNvPr>
          <p:cNvSpPr/>
          <p:nvPr/>
        </p:nvSpPr>
        <p:spPr>
          <a:xfrm>
            <a:off x="-118364" y="-12860"/>
            <a:ext cx="12322629" cy="1043492"/>
          </a:xfrm>
          <a:prstGeom prst="rect">
            <a:avLst/>
          </a:prstGeom>
          <a:solidFill>
            <a:srgbClr val="252162"/>
          </a:solidFill>
          <a:ln>
            <a:solidFill>
              <a:srgbClr val="252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9CC6AF-6E41-6EB7-961E-6B36DE378548}"/>
              </a:ext>
            </a:extLst>
          </p:cNvPr>
          <p:cNvGrpSpPr/>
          <p:nvPr/>
        </p:nvGrpSpPr>
        <p:grpSpPr>
          <a:xfrm>
            <a:off x="7826032" y="6025838"/>
            <a:ext cx="4024454" cy="401055"/>
            <a:chOff x="7749487" y="6025838"/>
            <a:chExt cx="4024454" cy="401055"/>
          </a:xfrm>
        </p:grpSpPr>
        <p:pic>
          <p:nvPicPr>
            <p:cNvPr id="9" name="Picture 8" descr="A picture containing screenshot, black, font, white&#10;&#10;Description automatically generated">
              <a:extLst>
                <a:ext uri="{FF2B5EF4-FFF2-40B4-BE49-F238E27FC236}">
                  <a16:creationId xmlns:a16="http://schemas.microsoft.com/office/drawing/2014/main" id="{DF7271C0-1169-39A8-F79A-82B8AECA9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40886" y="6086396"/>
              <a:ext cx="888338" cy="279939"/>
            </a:xfrm>
            <a:prstGeom prst="rect">
              <a:avLst/>
            </a:prstGeom>
          </p:spPr>
        </p:pic>
        <p:pic>
          <p:nvPicPr>
            <p:cNvPr id="10" name="Picture 9" descr="A picture containing graphics, graphic design, clipart, font&#10;&#10;Description automatically generated">
              <a:extLst>
                <a:ext uri="{FF2B5EF4-FFF2-40B4-BE49-F238E27FC236}">
                  <a16:creationId xmlns:a16="http://schemas.microsoft.com/office/drawing/2014/main" id="{1A31E56F-ABD4-C59E-1458-6596F2A3F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49487" y="6025838"/>
              <a:ext cx="573409" cy="401055"/>
            </a:xfrm>
            <a:prstGeom prst="rect">
              <a:avLst/>
            </a:prstGeom>
          </p:spPr>
        </p:pic>
        <p:pic>
          <p:nvPicPr>
            <p:cNvPr id="11" name="Picture 10" descr="A picture containing font, graphics, logo, graphic design&#10;&#10;Description automatically generated">
              <a:extLst>
                <a:ext uri="{FF2B5EF4-FFF2-40B4-BE49-F238E27FC236}">
                  <a16:creationId xmlns:a16="http://schemas.microsoft.com/office/drawing/2014/main" id="{91D2550F-C314-E3E6-F04A-D72B821EC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7214" y="6086396"/>
              <a:ext cx="705817" cy="279939"/>
            </a:xfrm>
            <a:prstGeom prst="rect">
              <a:avLst/>
            </a:prstGeom>
          </p:spPr>
        </p:pic>
        <p:pic>
          <p:nvPicPr>
            <p:cNvPr id="12" name="Picture 11" descr="A red text on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DFD26D4D-9BF0-D707-5332-AAAD2083B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71021" y="6086396"/>
              <a:ext cx="847976" cy="27993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4A683AD-27B8-40AB-AC51-634BE6791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36986" y="6084165"/>
              <a:ext cx="536955" cy="284400"/>
            </a:xfrm>
            <a:prstGeom prst="rect">
              <a:avLst/>
            </a:prstGeom>
          </p:spPr>
        </p:pic>
      </p:grpSp>
      <p:sp>
        <p:nvSpPr>
          <p:cNvPr id="3" name="Slide Number Placeholder 19">
            <a:extLst>
              <a:ext uri="{FF2B5EF4-FFF2-40B4-BE49-F238E27FC236}">
                <a16:creationId xmlns:a16="http://schemas.microsoft.com/office/drawing/2014/main" id="{BF2C6F79-F533-92CD-88E1-262D730D1798}"/>
              </a:ext>
            </a:extLst>
          </p:cNvPr>
          <p:cNvSpPr txBox="1">
            <a:spLocks/>
          </p:cNvSpPr>
          <p:nvPr/>
        </p:nvSpPr>
        <p:spPr>
          <a:xfrm>
            <a:off x="6046307" y="6184894"/>
            <a:ext cx="99386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en-GB" sz="1400" smtClean="0">
                <a:solidFill>
                  <a:schemeClr val="tx2">
                    <a:lumMod val="60000"/>
                    <a:lumOff val="40000"/>
                  </a:schemeClr>
                </a:solidFill>
                <a:latin typeface="Avenir Book" panose="02000503020000020003" pitchFamily="2" charset="0"/>
              </a:rPr>
              <a:pPr algn="ctr"/>
              <a:t>20</a:t>
            </a:fld>
            <a:endParaRPr lang="en-GB" sz="1400" dirty="0">
              <a:solidFill>
                <a:schemeClr val="tx2">
                  <a:lumMod val="60000"/>
                  <a:lumOff val="40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8E3189-85DD-F102-D1FE-B610B05FC66B}"/>
              </a:ext>
            </a:extLst>
          </p:cNvPr>
          <p:cNvSpPr txBox="1">
            <a:spLocks/>
          </p:cNvSpPr>
          <p:nvPr/>
        </p:nvSpPr>
        <p:spPr>
          <a:xfrm>
            <a:off x="1531655" y="289370"/>
            <a:ext cx="9128691" cy="43903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100" dirty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Collaborative Experiences</a:t>
            </a:r>
            <a:endParaRPr lang="en-GB" sz="3100" i="1" dirty="0">
              <a:solidFill>
                <a:schemeClr val="bg1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5" name="CaixaDeTexto 27">
            <a:extLst>
              <a:ext uri="{FF2B5EF4-FFF2-40B4-BE49-F238E27FC236}">
                <a16:creationId xmlns:a16="http://schemas.microsoft.com/office/drawing/2014/main" id="{B203B272-A620-C540-6E1C-9BA7E5D0C304}"/>
              </a:ext>
            </a:extLst>
          </p:cNvPr>
          <p:cNvSpPr txBox="1"/>
          <p:nvPr/>
        </p:nvSpPr>
        <p:spPr>
          <a:xfrm>
            <a:off x="594359" y="1708938"/>
            <a:ext cx="2918134" cy="3296865"/>
          </a:xfrm>
          <a:prstGeom prst="rect">
            <a:avLst/>
          </a:prstGeom>
          <a:noFill/>
          <a:ln w="38100"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1400"/>
              </a:spcAft>
            </a:pPr>
            <a:r>
              <a:rPr lang="en" sz="2000" dirty="0">
                <a:solidFill>
                  <a:srgbClr val="00A399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Research advisory group</a:t>
            </a:r>
          </a:p>
          <a:p>
            <a:pPr>
              <a:lnSpc>
                <a:spcPct val="120000"/>
              </a:lnSpc>
              <a:spcAft>
                <a:spcPts val="1400"/>
              </a:spcAft>
            </a:pPr>
            <a:r>
              <a:rPr lang="pt-BR" sz="200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Insights </a:t>
            </a:r>
            <a:r>
              <a:rPr lang="pt-BR" sz="2000" dirty="0" err="1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from</a:t>
            </a:r>
            <a:r>
              <a:rPr lang="pt-BR" sz="200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women</a:t>
            </a:r>
            <a:r>
              <a:rPr lang="pt-BR" sz="200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in </a:t>
            </a:r>
            <a:r>
              <a:rPr lang="pt-BR" sz="2000" dirty="0" err="1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commercial</a:t>
            </a:r>
            <a:r>
              <a:rPr lang="pt-BR" sz="200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sex, </a:t>
            </a:r>
            <a:r>
              <a:rPr lang="pt-BR" sz="2000" dirty="0" err="1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subject</a:t>
            </a:r>
            <a:r>
              <a:rPr lang="pt-BR" sz="200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experts </a:t>
            </a:r>
            <a:r>
              <a:rPr lang="pt-BR" sz="2000" dirty="0" err="1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and</a:t>
            </a:r>
            <a:r>
              <a:rPr lang="pt-BR" sz="200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researchers</a:t>
            </a:r>
            <a:r>
              <a:rPr lang="pt-BR" sz="200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to</a:t>
            </a:r>
            <a:r>
              <a:rPr lang="pt-BR" sz="200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ensure</a:t>
            </a:r>
            <a:r>
              <a:rPr lang="pt-BR" sz="200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context-appropriate</a:t>
            </a:r>
            <a:r>
              <a:rPr lang="pt-BR" sz="200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approaches </a:t>
            </a:r>
            <a:r>
              <a:rPr lang="pt-BR" sz="2000" dirty="0" err="1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and</a:t>
            </a:r>
            <a:r>
              <a:rPr lang="pt-BR" sz="200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recommendations</a:t>
            </a:r>
            <a:endParaRPr lang="en-GB" sz="2000" dirty="0">
              <a:solidFill>
                <a:schemeClr val="tx1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400"/>
              </a:spcAft>
            </a:pPr>
            <a:endParaRPr lang="en-GB" sz="2000" dirty="0">
              <a:solidFill>
                <a:schemeClr val="tx1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7" name="CaixaDeTexto 27">
            <a:extLst>
              <a:ext uri="{FF2B5EF4-FFF2-40B4-BE49-F238E27FC236}">
                <a16:creationId xmlns:a16="http://schemas.microsoft.com/office/drawing/2014/main" id="{0BB66847-A01F-072C-BC25-D3A1CCAC058B}"/>
              </a:ext>
            </a:extLst>
          </p:cNvPr>
          <p:cNvSpPr txBox="1"/>
          <p:nvPr/>
        </p:nvSpPr>
        <p:spPr>
          <a:xfrm>
            <a:off x="4279180" y="1686016"/>
            <a:ext cx="3066869" cy="4215065"/>
          </a:xfrm>
          <a:prstGeom prst="rect">
            <a:avLst/>
          </a:prstGeom>
          <a:noFill/>
          <a:ln w="38100"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1400"/>
              </a:spcAft>
            </a:pPr>
            <a:r>
              <a:rPr lang="en" sz="2000" dirty="0">
                <a:solidFill>
                  <a:srgbClr val="00A399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Collaboration among researchers</a:t>
            </a:r>
          </a:p>
          <a:p>
            <a:pPr>
              <a:lnSpc>
                <a:spcPct val="120000"/>
              </a:lnSpc>
              <a:spcAft>
                <a:spcPts val="1400"/>
              </a:spcAft>
            </a:pPr>
            <a:r>
              <a:rPr lang="pt-BR" sz="2000" dirty="0" err="1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Sharing</a:t>
            </a:r>
            <a:r>
              <a:rPr lang="pt-BR" sz="200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of</a:t>
            </a:r>
            <a:r>
              <a:rPr lang="pt-BR" sz="200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methodologies</a:t>
            </a:r>
            <a:r>
              <a:rPr lang="pt-BR" sz="200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and</a:t>
            </a:r>
            <a:r>
              <a:rPr lang="pt-BR" sz="200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findings</a:t>
            </a:r>
            <a:r>
              <a:rPr lang="pt-BR" sz="200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among</a:t>
            </a:r>
            <a:r>
              <a:rPr lang="pt-BR" sz="200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researchers</a:t>
            </a:r>
            <a:r>
              <a:rPr lang="pt-BR" sz="200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on</a:t>
            </a:r>
            <a:r>
              <a:rPr lang="pt-BR" sz="200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the</a:t>
            </a:r>
            <a:r>
              <a:rPr lang="pt-BR" sz="200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subject</a:t>
            </a:r>
            <a:r>
              <a:rPr lang="pt-BR" sz="200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spcAft>
                <a:spcPts val="1400"/>
              </a:spcAft>
            </a:pPr>
            <a:r>
              <a:rPr lang="pt-BR" sz="2000" dirty="0" err="1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Collective</a:t>
            </a:r>
            <a:r>
              <a:rPr lang="pt-BR" sz="200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reflections</a:t>
            </a:r>
            <a:r>
              <a:rPr lang="pt-BR" sz="200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on</a:t>
            </a:r>
            <a:r>
              <a:rPr lang="pt-BR" sz="200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findings</a:t>
            </a:r>
            <a:r>
              <a:rPr lang="pt-BR" sz="200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spcAft>
                <a:spcPts val="1400"/>
              </a:spcAft>
            </a:pPr>
            <a:r>
              <a:rPr lang="pt-BR" sz="2000" dirty="0" err="1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Identification</a:t>
            </a:r>
            <a:r>
              <a:rPr lang="pt-BR" sz="200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of</a:t>
            </a:r>
            <a:r>
              <a:rPr lang="pt-BR" sz="200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areas</a:t>
            </a:r>
            <a:r>
              <a:rPr lang="pt-BR" sz="200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for future </a:t>
            </a:r>
            <a:r>
              <a:rPr lang="pt-BR" sz="2000" dirty="0" err="1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studies</a:t>
            </a:r>
            <a:r>
              <a:rPr lang="pt-BR" sz="200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(</a:t>
            </a:r>
            <a:r>
              <a:rPr lang="pt-BR" sz="2000" dirty="0" err="1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eg</a:t>
            </a:r>
            <a:r>
              <a:rPr lang="pt-BR" sz="200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online sex </a:t>
            </a:r>
            <a:r>
              <a:rPr lang="pt-BR" sz="2000" dirty="0" err="1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trafficking</a:t>
            </a:r>
            <a:r>
              <a:rPr lang="pt-BR" sz="2000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4" name="CaixaDeTexto 27">
            <a:extLst>
              <a:ext uri="{FF2B5EF4-FFF2-40B4-BE49-F238E27FC236}">
                <a16:creationId xmlns:a16="http://schemas.microsoft.com/office/drawing/2014/main" id="{EE8BC470-5FEE-5FDD-8B0A-D588F25DD571}"/>
              </a:ext>
            </a:extLst>
          </p:cNvPr>
          <p:cNvSpPr txBox="1"/>
          <p:nvPr/>
        </p:nvSpPr>
        <p:spPr>
          <a:xfrm>
            <a:off x="8112736" y="1694650"/>
            <a:ext cx="2918134" cy="3666196"/>
          </a:xfrm>
          <a:prstGeom prst="rect">
            <a:avLst/>
          </a:prstGeom>
          <a:noFill/>
          <a:ln w="38100"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1400"/>
              </a:spcAft>
            </a:pPr>
            <a:r>
              <a:rPr lang="en" sz="2000" dirty="0">
                <a:solidFill>
                  <a:srgbClr val="00A399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Collaboration among researchers, NGOs and government</a:t>
            </a:r>
            <a:endParaRPr lang="en-GB" sz="2000" dirty="0">
              <a:solidFill>
                <a:schemeClr val="tx1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400"/>
              </a:spcAft>
            </a:pPr>
            <a:r>
              <a:rPr lang="en-US" sz="2000" b="0" i="0" dirty="0">
                <a:solidFill>
                  <a:srgbClr val="1D1C1D"/>
                </a:solidFill>
                <a:effectLst/>
                <a:latin typeface="Avenir Book" panose="02000503020000020003" pitchFamily="2" charset="0"/>
              </a:rPr>
              <a:t>Recognition of the relevance of the study to advance knowledge target investments. </a:t>
            </a:r>
          </a:p>
          <a:p>
            <a:pPr>
              <a:lnSpc>
                <a:spcPct val="120000"/>
              </a:lnSpc>
              <a:spcAft>
                <a:spcPts val="1400"/>
              </a:spcAft>
            </a:pPr>
            <a:r>
              <a:rPr lang="en-US" sz="2000" dirty="0">
                <a:solidFill>
                  <a:srgbClr val="1D1C1D"/>
                </a:solidFill>
                <a:latin typeface="Avenir Book" panose="02000503020000020003" pitchFamily="2" charset="0"/>
              </a:rPr>
              <a:t>Use of data for collective advocacy.</a:t>
            </a:r>
            <a:endParaRPr lang="en-US" sz="2000" b="0" i="0" dirty="0">
              <a:solidFill>
                <a:srgbClr val="1D1C1D"/>
              </a:solidFill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58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BBEC244-94FD-311C-9736-ABC23A5F181B}"/>
              </a:ext>
            </a:extLst>
          </p:cNvPr>
          <p:cNvSpPr/>
          <p:nvPr/>
        </p:nvSpPr>
        <p:spPr>
          <a:xfrm>
            <a:off x="-118364" y="-12860"/>
            <a:ext cx="12322629" cy="1043492"/>
          </a:xfrm>
          <a:prstGeom prst="rect">
            <a:avLst/>
          </a:prstGeom>
          <a:solidFill>
            <a:srgbClr val="252162"/>
          </a:solidFill>
          <a:ln>
            <a:solidFill>
              <a:srgbClr val="252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9CC6AF-6E41-6EB7-961E-6B36DE378548}"/>
              </a:ext>
            </a:extLst>
          </p:cNvPr>
          <p:cNvGrpSpPr/>
          <p:nvPr/>
        </p:nvGrpSpPr>
        <p:grpSpPr>
          <a:xfrm>
            <a:off x="7826032" y="6025838"/>
            <a:ext cx="4024454" cy="401055"/>
            <a:chOff x="7749487" y="6025838"/>
            <a:chExt cx="4024454" cy="401055"/>
          </a:xfrm>
        </p:grpSpPr>
        <p:pic>
          <p:nvPicPr>
            <p:cNvPr id="9" name="Picture 8" descr="A picture containing screenshot, black, font, white&#10;&#10;Description automatically generated">
              <a:extLst>
                <a:ext uri="{FF2B5EF4-FFF2-40B4-BE49-F238E27FC236}">
                  <a16:creationId xmlns:a16="http://schemas.microsoft.com/office/drawing/2014/main" id="{DF7271C0-1169-39A8-F79A-82B8AECA9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40886" y="6086396"/>
              <a:ext cx="888338" cy="279939"/>
            </a:xfrm>
            <a:prstGeom prst="rect">
              <a:avLst/>
            </a:prstGeom>
          </p:spPr>
        </p:pic>
        <p:pic>
          <p:nvPicPr>
            <p:cNvPr id="10" name="Picture 9" descr="A picture containing graphics, graphic design, clipart, font&#10;&#10;Description automatically generated">
              <a:extLst>
                <a:ext uri="{FF2B5EF4-FFF2-40B4-BE49-F238E27FC236}">
                  <a16:creationId xmlns:a16="http://schemas.microsoft.com/office/drawing/2014/main" id="{1A31E56F-ABD4-C59E-1458-6596F2A3F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49487" y="6025838"/>
              <a:ext cx="573409" cy="401055"/>
            </a:xfrm>
            <a:prstGeom prst="rect">
              <a:avLst/>
            </a:prstGeom>
          </p:spPr>
        </p:pic>
        <p:pic>
          <p:nvPicPr>
            <p:cNvPr id="11" name="Picture 10" descr="A picture containing font, graphics, logo, graphic design&#10;&#10;Description automatically generated">
              <a:extLst>
                <a:ext uri="{FF2B5EF4-FFF2-40B4-BE49-F238E27FC236}">
                  <a16:creationId xmlns:a16="http://schemas.microsoft.com/office/drawing/2014/main" id="{91D2550F-C314-E3E6-F04A-D72B821EC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7214" y="6086396"/>
              <a:ext cx="705817" cy="279939"/>
            </a:xfrm>
            <a:prstGeom prst="rect">
              <a:avLst/>
            </a:prstGeom>
          </p:spPr>
        </p:pic>
        <p:pic>
          <p:nvPicPr>
            <p:cNvPr id="12" name="Picture 11" descr="A red text on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DFD26D4D-9BF0-D707-5332-AAAD2083B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71021" y="6086396"/>
              <a:ext cx="847976" cy="27993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4A683AD-27B8-40AB-AC51-634BE6791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36986" y="6084165"/>
              <a:ext cx="536955" cy="284400"/>
            </a:xfrm>
            <a:prstGeom prst="rect">
              <a:avLst/>
            </a:prstGeom>
          </p:spPr>
        </p:pic>
      </p:grpSp>
      <p:sp>
        <p:nvSpPr>
          <p:cNvPr id="3" name="Slide Number Placeholder 19">
            <a:extLst>
              <a:ext uri="{FF2B5EF4-FFF2-40B4-BE49-F238E27FC236}">
                <a16:creationId xmlns:a16="http://schemas.microsoft.com/office/drawing/2014/main" id="{BF2C6F79-F533-92CD-88E1-262D730D1798}"/>
              </a:ext>
            </a:extLst>
          </p:cNvPr>
          <p:cNvSpPr txBox="1">
            <a:spLocks/>
          </p:cNvSpPr>
          <p:nvPr/>
        </p:nvSpPr>
        <p:spPr>
          <a:xfrm>
            <a:off x="6046307" y="6184894"/>
            <a:ext cx="99386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en-GB" sz="1400" smtClean="0">
                <a:solidFill>
                  <a:schemeClr val="tx2">
                    <a:lumMod val="60000"/>
                    <a:lumOff val="40000"/>
                  </a:schemeClr>
                </a:solidFill>
                <a:latin typeface="Avenir Book" panose="02000503020000020003" pitchFamily="2" charset="0"/>
              </a:rPr>
              <a:pPr algn="ctr"/>
              <a:t>21</a:t>
            </a:fld>
            <a:endParaRPr lang="en-GB" sz="1400" dirty="0">
              <a:solidFill>
                <a:schemeClr val="tx2">
                  <a:lumMod val="60000"/>
                  <a:lumOff val="40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4" name="Picture 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8223AB10-E2CF-DEF6-D745-49BBAF8A8E3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2078" y="1436146"/>
            <a:ext cx="4176058" cy="2033559"/>
          </a:xfrm>
          <a:prstGeom prst="roundRect">
            <a:avLst>
              <a:gd name="adj" fmla="val 14272"/>
            </a:avLst>
          </a:prstGeom>
        </p:spPr>
      </p:pic>
      <p:pic>
        <p:nvPicPr>
          <p:cNvPr id="5" name="Picture 4" descr="A group of people sitting in a lecture hall&#10;&#10;Description automatically generated with medium confidence">
            <a:extLst>
              <a:ext uri="{FF2B5EF4-FFF2-40B4-BE49-F238E27FC236}">
                <a16:creationId xmlns:a16="http://schemas.microsoft.com/office/drawing/2014/main" id="{5AF19EE8-F13A-F4A2-DA7E-48CF1A8152B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2078" y="3657228"/>
            <a:ext cx="4176058" cy="2034061"/>
          </a:xfrm>
          <a:prstGeom prst="roundRect">
            <a:avLst>
              <a:gd name="adj" fmla="val 14560"/>
            </a:avLst>
          </a:prstGeom>
        </p:spPr>
      </p:pic>
      <p:pic>
        <p:nvPicPr>
          <p:cNvPr id="14" name="Picture 13" descr="A person in a suit with his hands together&#10;&#10;Description automatically generated with medium confidence">
            <a:extLst>
              <a:ext uri="{FF2B5EF4-FFF2-40B4-BE49-F238E27FC236}">
                <a16:creationId xmlns:a16="http://schemas.microsoft.com/office/drawing/2014/main" id="{EA761940-58CE-2A06-AE1B-11ECD41DD39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439" y="3642718"/>
            <a:ext cx="3669158" cy="2033559"/>
          </a:xfrm>
          <a:prstGeom prst="roundRect">
            <a:avLst>
              <a:gd name="adj" fmla="val 13909"/>
            </a:avLst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78A5DD-40E8-15DB-3512-C2EE0954FFE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439" y="1436146"/>
            <a:ext cx="3669158" cy="2033559"/>
          </a:xfrm>
          <a:prstGeom prst="round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8E3189-85DD-F102-D1FE-B610B05FC66B}"/>
              </a:ext>
            </a:extLst>
          </p:cNvPr>
          <p:cNvSpPr txBox="1">
            <a:spLocks/>
          </p:cNvSpPr>
          <p:nvPr/>
        </p:nvSpPr>
        <p:spPr>
          <a:xfrm>
            <a:off x="1531655" y="289403"/>
            <a:ext cx="9128691" cy="43896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100" dirty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Research influence on programming</a:t>
            </a:r>
          </a:p>
        </p:txBody>
      </p:sp>
    </p:spTree>
    <p:extLst>
      <p:ext uri="{BB962C8B-B14F-4D97-AF65-F5344CB8AC3E}">
        <p14:creationId xmlns:p14="http://schemas.microsoft.com/office/powerpoint/2010/main" val="94551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BBEC244-94FD-311C-9736-ABC23A5F181B}"/>
              </a:ext>
            </a:extLst>
          </p:cNvPr>
          <p:cNvSpPr/>
          <p:nvPr/>
        </p:nvSpPr>
        <p:spPr>
          <a:xfrm>
            <a:off x="-118364" y="-12860"/>
            <a:ext cx="12322629" cy="1043492"/>
          </a:xfrm>
          <a:prstGeom prst="rect">
            <a:avLst/>
          </a:prstGeom>
          <a:solidFill>
            <a:srgbClr val="252162"/>
          </a:solidFill>
          <a:ln>
            <a:solidFill>
              <a:srgbClr val="252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9CC6AF-6E41-6EB7-961E-6B36DE378548}"/>
              </a:ext>
            </a:extLst>
          </p:cNvPr>
          <p:cNvGrpSpPr/>
          <p:nvPr/>
        </p:nvGrpSpPr>
        <p:grpSpPr>
          <a:xfrm>
            <a:off x="7826032" y="6025838"/>
            <a:ext cx="4024454" cy="401055"/>
            <a:chOff x="7749487" y="6025838"/>
            <a:chExt cx="4024454" cy="401055"/>
          </a:xfrm>
        </p:grpSpPr>
        <p:pic>
          <p:nvPicPr>
            <p:cNvPr id="9" name="Picture 8" descr="A picture containing screenshot, black, font, white&#10;&#10;Description automatically generated">
              <a:extLst>
                <a:ext uri="{FF2B5EF4-FFF2-40B4-BE49-F238E27FC236}">
                  <a16:creationId xmlns:a16="http://schemas.microsoft.com/office/drawing/2014/main" id="{DF7271C0-1169-39A8-F79A-82B8AECA9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40886" y="6086396"/>
              <a:ext cx="888338" cy="279939"/>
            </a:xfrm>
            <a:prstGeom prst="rect">
              <a:avLst/>
            </a:prstGeom>
          </p:spPr>
        </p:pic>
        <p:pic>
          <p:nvPicPr>
            <p:cNvPr id="10" name="Picture 9" descr="A picture containing graphics, graphic design, clipart, font&#10;&#10;Description automatically generated">
              <a:extLst>
                <a:ext uri="{FF2B5EF4-FFF2-40B4-BE49-F238E27FC236}">
                  <a16:creationId xmlns:a16="http://schemas.microsoft.com/office/drawing/2014/main" id="{1A31E56F-ABD4-C59E-1458-6596F2A3F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49487" y="6025838"/>
              <a:ext cx="573409" cy="401055"/>
            </a:xfrm>
            <a:prstGeom prst="rect">
              <a:avLst/>
            </a:prstGeom>
          </p:spPr>
        </p:pic>
        <p:pic>
          <p:nvPicPr>
            <p:cNvPr id="11" name="Picture 10" descr="A picture containing font, graphics, logo, graphic design&#10;&#10;Description automatically generated">
              <a:extLst>
                <a:ext uri="{FF2B5EF4-FFF2-40B4-BE49-F238E27FC236}">
                  <a16:creationId xmlns:a16="http://schemas.microsoft.com/office/drawing/2014/main" id="{91D2550F-C314-E3E6-F04A-D72B821EC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7214" y="6086396"/>
              <a:ext cx="705817" cy="279939"/>
            </a:xfrm>
            <a:prstGeom prst="rect">
              <a:avLst/>
            </a:prstGeom>
          </p:spPr>
        </p:pic>
        <p:pic>
          <p:nvPicPr>
            <p:cNvPr id="12" name="Picture 11" descr="A red text on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DFD26D4D-9BF0-D707-5332-AAAD2083B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71021" y="6086396"/>
              <a:ext cx="847976" cy="27993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4A683AD-27B8-40AB-AC51-634BE6791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36986" y="6084165"/>
              <a:ext cx="536955" cy="284400"/>
            </a:xfrm>
            <a:prstGeom prst="rect">
              <a:avLst/>
            </a:prstGeom>
          </p:spPr>
        </p:pic>
      </p:grpSp>
      <p:sp>
        <p:nvSpPr>
          <p:cNvPr id="3" name="Slide Number Placeholder 19">
            <a:extLst>
              <a:ext uri="{FF2B5EF4-FFF2-40B4-BE49-F238E27FC236}">
                <a16:creationId xmlns:a16="http://schemas.microsoft.com/office/drawing/2014/main" id="{BF2C6F79-F533-92CD-88E1-262D730D1798}"/>
              </a:ext>
            </a:extLst>
          </p:cNvPr>
          <p:cNvSpPr txBox="1">
            <a:spLocks/>
          </p:cNvSpPr>
          <p:nvPr/>
        </p:nvSpPr>
        <p:spPr>
          <a:xfrm>
            <a:off x="6046307" y="6184894"/>
            <a:ext cx="99386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en-GB" sz="1400" smtClean="0">
                <a:solidFill>
                  <a:schemeClr val="tx2">
                    <a:lumMod val="60000"/>
                    <a:lumOff val="40000"/>
                  </a:schemeClr>
                </a:solidFill>
                <a:latin typeface="Avenir Book" panose="02000503020000020003" pitchFamily="2" charset="0"/>
              </a:rPr>
              <a:pPr algn="ctr"/>
              <a:t>22</a:t>
            </a:fld>
            <a:endParaRPr lang="en-GB" sz="1400" dirty="0">
              <a:solidFill>
                <a:schemeClr val="tx2">
                  <a:lumMod val="60000"/>
                  <a:lumOff val="40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8E3189-85DD-F102-D1FE-B610B05FC66B}"/>
              </a:ext>
            </a:extLst>
          </p:cNvPr>
          <p:cNvSpPr txBox="1">
            <a:spLocks/>
          </p:cNvSpPr>
          <p:nvPr/>
        </p:nvSpPr>
        <p:spPr>
          <a:xfrm>
            <a:off x="1531655" y="289403"/>
            <a:ext cx="9128691" cy="43896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100" dirty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Research influence on programming</a:t>
            </a:r>
          </a:p>
        </p:txBody>
      </p:sp>
      <p:sp>
        <p:nvSpPr>
          <p:cNvPr id="5" name="CaixaDeTexto 27">
            <a:extLst>
              <a:ext uri="{FF2B5EF4-FFF2-40B4-BE49-F238E27FC236}">
                <a16:creationId xmlns:a16="http://schemas.microsoft.com/office/drawing/2014/main" id="{B501D4B9-3CC7-F1E0-EF17-CA1BFDEAF0E9}"/>
              </a:ext>
            </a:extLst>
          </p:cNvPr>
          <p:cNvSpPr txBox="1"/>
          <p:nvPr/>
        </p:nvSpPr>
        <p:spPr>
          <a:xfrm>
            <a:off x="891697" y="1640806"/>
            <a:ext cx="2851628" cy="3845733"/>
          </a:xfrm>
          <a:prstGeom prst="rect">
            <a:avLst/>
          </a:prstGeom>
          <a:noFill/>
          <a:ln w="38100"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1400"/>
              </a:spcAft>
            </a:pPr>
            <a:r>
              <a:rPr lang="pt-BR" sz="2000" dirty="0" err="1">
                <a:solidFill>
                  <a:srgbClr val="00A399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Collective</a:t>
            </a:r>
            <a:r>
              <a:rPr lang="pt-BR" sz="2000" dirty="0">
                <a:solidFill>
                  <a:srgbClr val="00A399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solidFill>
                  <a:srgbClr val="00A399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advocacy</a:t>
            </a:r>
            <a:endParaRPr lang="en-GB" sz="2000" dirty="0">
              <a:solidFill>
                <a:schemeClr val="tx1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400"/>
              </a:spcAft>
            </a:pPr>
            <a:r>
              <a:rPr lang="en-US" sz="2000" b="0" i="0" dirty="0">
                <a:solidFill>
                  <a:srgbClr val="1D1C1D"/>
                </a:solidFill>
                <a:effectLst/>
                <a:latin typeface="Avenir Book" panose="02000503020000020003" pitchFamily="2" charset="0"/>
              </a:rPr>
              <a:t>Use of data for increasing visibility and boost government responses at all levels</a:t>
            </a:r>
          </a:p>
          <a:p>
            <a:pPr>
              <a:lnSpc>
                <a:spcPct val="120000"/>
              </a:lnSpc>
              <a:spcAft>
                <a:spcPts val="1400"/>
              </a:spcAft>
            </a:pPr>
            <a:r>
              <a:rPr lang="en-US" sz="2000" dirty="0">
                <a:solidFill>
                  <a:srgbClr val="1D1C1D"/>
                </a:solidFill>
                <a:latin typeface="Avenir Book" panose="02000503020000020003" pitchFamily="2" charset="0"/>
              </a:rPr>
              <a:t>Advocacy for appropriate allocation of public budget</a:t>
            </a:r>
          </a:p>
          <a:p>
            <a:pPr>
              <a:lnSpc>
                <a:spcPct val="120000"/>
              </a:lnSpc>
              <a:spcAft>
                <a:spcPts val="1400"/>
              </a:spcAft>
            </a:pPr>
            <a:endParaRPr lang="en-US" sz="2000" b="0" i="0" dirty="0">
              <a:solidFill>
                <a:srgbClr val="1D1C1D"/>
              </a:solidFill>
              <a:effectLst/>
              <a:latin typeface="Avenir Book" panose="02000503020000020003" pitchFamily="2" charset="0"/>
            </a:endParaRPr>
          </a:p>
        </p:txBody>
      </p:sp>
      <p:sp>
        <p:nvSpPr>
          <p:cNvPr id="6" name="CaixaDeTexto 27">
            <a:extLst>
              <a:ext uri="{FF2B5EF4-FFF2-40B4-BE49-F238E27FC236}">
                <a16:creationId xmlns:a16="http://schemas.microsoft.com/office/drawing/2014/main" id="{E1C456AE-CEFA-568D-8377-C6EB9F1B99C2}"/>
              </a:ext>
            </a:extLst>
          </p:cNvPr>
          <p:cNvSpPr txBox="1"/>
          <p:nvPr/>
        </p:nvSpPr>
        <p:spPr>
          <a:xfrm>
            <a:off x="4663629" y="1644851"/>
            <a:ext cx="3384919" cy="4035528"/>
          </a:xfrm>
          <a:prstGeom prst="rect">
            <a:avLst/>
          </a:prstGeom>
          <a:noFill/>
          <a:ln w="38100"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1400"/>
              </a:spcAft>
            </a:pPr>
            <a:r>
              <a:rPr lang="pt-BR" sz="2000" dirty="0" err="1">
                <a:solidFill>
                  <a:srgbClr val="00A399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Priogramming</a:t>
            </a:r>
            <a:r>
              <a:rPr lang="pt-BR" sz="2000" dirty="0">
                <a:solidFill>
                  <a:srgbClr val="00A399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solidFill>
                  <a:srgbClr val="00A399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priorities</a:t>
            </a:r>
            <a:endParaRPr lang="en-GB" sz="2000" dirty="0">
              <a:solidFill>
                <a:schemeClr val="tx1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400"/>
              </a:spcAft>
            </a:pPr>
            <a:r>
              <a:rPr lang="en-US" sz="2000" b="0" i="0" dirty="0">
                <a:solidFill>
                  <a:srgbClr val="1D1C1D"/>
                </a:solidFill>
                <a:effectLst/>
                <a:latin typeface="Avenir Book" panose="02000503020000020003" pitchFamily="2" charset="0"/>
              </a:rPr>
              <a:t>Evidence-based prevention and early identification of </a:t>
            </a:r>
            <a:r>
              <a:rPr lang="en-US" sz="2000" dirty="0">
                <a:solidFill>
                  <a:srgbClr val="1D1C1D"/>
                </a:solidFill>
                <a:latin typeface="Avenir Book" panose="02000503020000020003" pitchFamily="2" charset="0"/>
              </a:rPr>
              <a:t>CSEC and other VAC </a:t>
            </a:r>
            <a:r>
              <a:rPr lang="en-US" sz="2000" b="0" i="0" dirty="0">
                <a:solidFill>
                  <a:srgbClr val="1D1C1D"/>
                </a:solidFill>
                <a:effectLst/>
                <a:latin typeface="Avenir Book" panose="02000503020000020003" pitchFamily="2" charset="0"/>
              </a:rPr>
              <a:t>in schools and communities</a:t>
            </a:r>
          </a:p>
          <a:p>
            <a:pPr>
              <a:lnSpc>
                <a:spcPct val="120000"/>
              </a:lnSpc>
              <a:spcAft>
                <a:spcPts val="1400"/>
              </a:spcAft>
            </a:pPr>
            <a:r>
              <a:rPr lang="en-US" sz="2000" b="0" i="0" dirty="0">
                <a:solidFill>
                  <a:srgbClr val="1D1C1D"/>
                </a:solidFill>
                <a:effectLst/>
                <a:latin typeface="Avenir Book" panose="02000503020000020003" pitchFamily="2" charset="0"/>
              </a:rPr>
              <a:t>Inclusion of survivors in education and job opportunities, including raising awareness of businesses (apprentice law)</a:t>
            </a:r>
          </a:p>
        </p:txBody>
      </p:sp>
      <p:sp>
        <p:nvSpPr>
          <p:cNvPr id="7" name="CaixaDeTexto 27">
            <a:extLst>
              <a:ext uri="{FF2B5EF4-FFF2-40B4-BE49-F238E27FC236}">
                <a16:creationId xmlns:a16="http://schemas.microsoft.com/office/drawing/2014/main" id="{155DDF15-D198-4FD3-C6D1-AAE9DA8BA80D}"/>
              </a:ext>
            </a:extLst>
          </p:cNvPr>
          <p:cNvSpPr txBox="1"/>
          <p:nvPr/>
        </p:nvSpPr>
        <p:spPr>
          <a:xfrm>
            <a:off x="8077124" y="1652754"/>
            <a:ext cx="3250580" cy="3476401"/>
          </a:xfrm>
          <a:prstGeom prst="rect">
            <a:avLst/>
          </a:prstGeom>
          <a:noFill/>
          <a:ln w="38100"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1400"/>
              </a:spcAft>
            </a:pPr>
            <a:endParaRPr lang="pt-BR" sz="2000" dirty="0">
              <a:solidFill>
                <a:srgbClr val="00A399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400"/>
              </a:spcAft>
            </a:pPr>
            <a:r>
              <a:rPr lang="en-US" sz="2000" dirty="0">
                <a:solidFill>
                  <a:srgbClr val="1D1C1D"/>
                </a:solidFill>
                <a:latin typeface="Avenir Book" panose="02000503020000020003" pitchFamily="2" charset="0"/>
              </a:rPr>
              <a:t>Accessible, non-judgmental sexual and reproductive health interventions</a:t>
            </a:r>
          </a:p>
          <a:p>
            <a:pPr>
              <a:lnSpc>
                <a:spcPct val="120000"/>
              </a:lnSpc>
              <a:spcAft>
                <a:spcPts val="1400"/>
              </a:spcAft>
            </a:pPr>
            <a:r>
              <a:rPr lang="en-US" sz="2000" dirty="0">
                <a:solidFill>
                  <a:srgbClr val="1D1C1D"/>
                </a:solidFill>
                <a:latin typeface="Avenir Book" panose="02000503020000020003" pitchFamily="2" charset="0"/>
              </a:rPr>
              <a:t>Campaigns to reduce the demand in high-prevalent areas/sectors and online</a:t>
            </a:r>
          </a:p>
          <a:p>
            <a:pPr>
              <a:lnSpc>
                <a:spcPct val="120000"/>
              </a:lnSpc>
              <a:spcAft>
                <a:spcPts val="1400"/>
              </a:spcAft>
            </a:pPr>
            <a:endParaRPr lang="en-US" sz="2000" dirty="0">
              <a:solidFill>
                <a:srgbClr val="1D1C1D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45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A2E415-340D-9532-8243-09DAE3AC6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23</a:t>
            </a:fld>
            <a:endParaRPr lang="en-US" dirty="0"/>
          </a:p>
        </p:txBody>
      </p:sp>
      <p:sp>
        <p:nvSpPr>
          <p:cNvPr id="3" name="Rectangle: Rounded Corners 18">
            <a:extLst>
              <a:ext uri="{FF2B5EF4-FFF2-40B4-BE49-F238E27FC236}">
                <a16:creationId xmlns:a16="http://schemas.microsoft.com/office/drawing/2014/main" id="{2B164052-9CB8-5433-8FFD-629BA9F77098}"/>
              </a:ext>
            </a:extLst>
          </p:cNvPr>
          <p:cNvSpPr/>
          <p:nvPr/>
        </p:nvSpPr>
        <p:spPr>
          <a:xfrm>
            <a:off x="243923" y="2906043"/>
            <a:ext cx="8337531" cy="3586018"/>
          </a:xfrm>
          <a:prstGeom prst="roundRect">
            <a:avLst>
              <a:gd name="adj" fmla="val 20604"/>
            </a:avLst>
          </a:prstGeom>
          <a:noFill/>
          <a:ln>
            <a:solidFill>
              <a:srgbClr val="58B4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00000"/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4" name="Rectangle: Rounded Corners 18">
            <a:extLst>
              <a:ext uri="{FF2B5EF4-FFF2-40B4-BE49-F238E27FC236}">
                <a16:creationId xmlns:a16="http://schemas.microsoft.com/office/drawing/2014/main" id="{337FD8CC-5D87-B1D0-C81C-602BD4B84ED0}"/>
              </a:ext>
            </a:extLst>
          </p:cNvPr>
          <p:cNvSpPr/>
          <p:nvPr/>
        </p:nvSpPr>
        <p:spPr>
          <a:xfrm>
            <a:off x="701132" y="1237237"/>
            <a:ext cx="10527352" cy="977426"/>
          </a:xfrm>
          <a:prstGeom prst="roundRect">
            <a:avLst>
              <a:gd name="adj" fmla="val 2060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00000"/>
            <a:r>
              <a:rPr lang="en-US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To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r</a:t>
            </a:r>
            <a:r>
              <a:rPr lang="en-US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educe the prevalence of commercial sexual exploitation of children (CSEC) in the municipalities of Recife and Olinda, in Pernambuco</a:t>
            </a:r>
          </a:p>
        </p:txBody>
      </p:sp>
      <p:sp>
        <p:nvSpPr>
          <p:cNvPr id="5" name="Rectangle: Rounded Corners 20">
            <a:extLst>
              <a:ext uri="{FF2B5EF4-FFF2-40B4-BE49-F238E27FC236}">
                <a16:creationId xmlns:a16="http://schemas.microsoft.com/office/drawing/2014/main" id="{B19E6EDE-D1E2-7F82-6599-BD565C0584E9}"/>
              </a:ext>
            </a:extLst>
          </p:cNvPr>
          <p:cNvSpPr/>
          <p:nvPr/>
        </p:nvSpPr>
        <p:spPr>
          <a:xfrm>
            <a:off x="179146" y="1538803"/>
            <a:ext cx="1994544" cy="467616"/>
          </a:xfrm>
          <a:prstGeom prst="roundRect">
            <a:avLst>
              <a:gd name="adj" fmla="val 27769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Goal</a:t>
            </a:r>
            <a:endParaRPr lang="en-GB" sz="1400" b="1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8434387-1DBB-AFFE-5D4C-E6ABD4CAF0BB}"/>
              </a:ext>
            </a:extLst>
          </p:cNvPr>
          <p:cNvSpPr/>
          <p:nvPr/>
        </p:nvSpPr>
        <p:spPr>
          <a:xfrm>
            <a:off x="230736" y="2613249"/>
            <a:ext cx="2743846" cy="542510"/>
          </a:xfrm>
          <a:prstGeom prst="roundRect">
            <a:avLst>
              <a:gd name="adj" fmla="val 15880"/>
            </a:avLst>
          </a:prstGeom>
          <a:solidFill>
            <a:srgbClr val="62B5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Outcomes</a:t>
            </a:r>
            <a:endParaRPr lang="en-GB" sz="2000" b="1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CC809745-CC74-A14D-5AA2-927BC4B8CEBE}"/>
              </a:ext>
            </a:extLst>
          </p:cNvPr>
          <p:cNvCxnSpPr>
            <a:cxnSpLocks/>
          </p:cNvCxnSpPr>
          <p:nvPr/>
        </p:nvCxnSpPr>
        <p:spPr>
          <a:xfrm flipH="1">
            <a:off x="5849024" y="3605053"/>
            <a:ext cx="1" cy="257701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CFB97E06-C25E-D221-EB2E-D8C022EC48EF}"/>
              </a:ext>
            </a:extLst>
          </p:cNvPr>
          <p:cNvCxnSpPr>
            <a:cxnSpLocks/>
          </p:cNvCxnSpPr>
          <p:nvPr/>
        </p:nvCxnSpPr>
        <p:spPr>
          <a:xfrm flipH="1">
            <a:off x="2630541" y="3643326"/>
            <a:ext cx="1" cy="253873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6">
            <a:extLst>
              <a:ext uri="{FF2B5EF4-FFF2-40B4-BE49-F238E27FC236}">
                <a16:creationId xmlns:a16="http://schemas.microsoft.com/office/drawing/2014/main" id="{3C807A64-F583-2385-BB45-C333F27D5E37}"/>
              </a:ext>
            </a:extLst>
          </p:cNvPr>
          <p:cNvSpPr txBox="1"/>
          <p:nvPr/>
        </p:nvSpPr>
        <p:spPr>
          <a:xfrm>
            <a:off x="453492" y="4228149"/>
            <a:ext cx="214960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cs typeface="Arial" panose="020B0604020202020204" pitchFamily="34" charset="0"/>
              </a:rPr>
              <a:t>Civil society and government set </a:t>
            </a:r>
            <a:r>
              <a:rPr lang="en-US" sz="1500" b="1" dirty="0">
                <a:cs typeface="Arial" panose="020B0604020202020204" pitchFamily="34" charset="0"/>
              </a:rPr>
              <a:t>guidelines and targets </a:t>
            </a:r>
            <a:r>
              <a:rPr lang="en-US" sz="1500" dirty="0">
                <a:cs typeface="Arial" panose="020B0604020202020204" pitchFamily="34" charset="0"/>
              </a:rPr>
              <a:t>for CSEC interventions and monitor their outcomes.</a:t>
            </a:r>
            <a:endParaRPr lang="en-GB" sz="1500" dirty="0">
              <a:cs typeface="Arial" panose="020B0604020202020204" pitchFamily="34" charset="0"/>
            </a:endParaRPr>
          </a:p>
        </p:txBody>
      </p:sp>
      <p:sp>
        <p:nvSpPr>
          <p:cNvPr id="10" name="TextBox 27">
            <a:extLst>
              <a:ext uri="{FF2B5EF4-FFF2-40B4-BE49-F238E27FC236}">
                <a16:creationId xmlns:a16="http://schemas.microsoft.com/office/drawing/2014/main" id="{B1A77D14-ABA3-DA1B-658A-BC4CE43BA3B6}"/>
              </a:ext>
            </a:extLst>
          </p:cNvPr>
          <p:cNvSpPr txBox="1"/>
          <p:nvPr/>
        </p:nvSpPr>
        <p:spPr>
          <a:xfrm>
            <a:off x="2898611" y="4270310"/>
            <a:ext cx="275807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Local decision makers and frontline organizations use the latest available evidence to </a:t>
            </a:r>
            <a:r>
              <a:rPr lang="en-US" sz="1500" b="1" dirty="0">
                <a:solidFill>
                  <a:srgbClr val="00000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guide responses </a:t>
            </a:r>
            <a:r>
              <a:rPr lang="en-US" sz="1500" dirty="0">
                <a:solidFill>
                  <a:srgbClr val="000000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to tackle CSEC.</a:t>
            </a:r>
          </a:p>
        </p:txBody>
      </p:sp>
      <p:sp>
        <p:nvSpPr>
          <p:cNvPr id="11" name="TextBox 28">
            <a:extLst>
              <a:ext uri="{FF2B5EF4-FFF2-40B4-BE49-F238E27FC236}">
                <a16:creationId xmlns:a16="http://schemas.microsoft.com/office/drawing/2014/main" id="{5B721556-06E2-226C-7318-6C1746D47A4B}"/>
              </a:ext>
            </a:extLst>
          </p:cNvPr>
          <p:cNvSpPr txBox="1"/>
          <p:nvPr/>
        </p:nvSpPr>
        <p:spPr>
          <a:xfrm>
            <a:off x="6024724" y="4112733"/>
            <a:ext cx="234193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0000"/>
                </a:solidFill>
                <a:ea typeface="Calibri" panose="020F0502020204030204" pitchFamily="34" charset="0"/>
              </a:rPr>
              <a:t>6,500 vulnerable children, </a:t>
            </a:r>
            <a:r>
              <a:rPr lang="en-US" sz="1500" dirty="0">
                <a:solidFill>
                  <a:srgbClr val="000000"/>
                </a:solidFill>
                <a:ea typeface="Calibri" panose="020F0502020204030204" pitchFamily="34" charset="0"/>
              </a:rPr>
              <a:t>including survivors of CSEC, have greater access to information, trauma-informed services, and pre-vocational education.</a:t>
            </a:r>
          </a:p>
        </p:txBody>
      </p:sp>
      <p:pic>
        <p:nvPicPr>
          <p:cNvPr id="12" name="Graphic 17" descr="Cycle with people">
            <a:extLst>
              <a:ext uri="{FF2B5EF4-FFF2-40B4-BE49-F238E27FC236}">
                <a16:creationId xmlns:a16="http://schemas.microsoft.com/office/drawing/2014/main" id="{4E1898D6-7A06-2207-558C-A9B8293F4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1030" y="3355523"/>
            <a:ext cx="675715" cy="675715"/>
          </a:xfrm>
          <a:prstGeom prst="rect">
            <a:avLst/>
          </a:prstGeom>
        </p:spPr>
      </p:pic>
      <p:pic>
        <p:nvPicPr>
          <p:cNvPr id="13" name="Graphic 24" descr="Books on shelf outline">
            <a:extLst>
              <a:ext uri="{FF2B5EF4-FFF2-40B4-BE49-F238E27FC236}">
                <a16:creationId xmlns:a16="http://schemas.microsoft.com/office/drawing/2014/main" id="{2CC2A56E-A1E1-A858-96E7-3284759FD2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2672" y="3207942"/>
            <a:ext cx="794222" cy="794222"/>
          </a:xfrm>
          <a:prstGeom prst="rect">
            <a:avLst/>
          </a:prstGeom>
        </p:spPr>
      </p:pic>
      <p:pic>
        <p:nvPicPr>
          <p:cNvPr id="14" name="Graphic 25" descr="Information outline">
            <a:extLst>
              <a:ext uri="{FF2B5EF4-FFF2-40B4-BE49-F238E27FC236}">
                <a16:creationId xmlns:a16="http://schemas.microsoft.com/office/drawing/2014/main" id="{054959C8-5A73-EE42-8981-0520AEC495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25222" y="3220104"/>
            <a:ext cx="651390" cy="651390"/>
          </a:xfrm>
          <a:prstGeom prst="rect">
            <a:avLst/>
          </a:prstGeom>
        </p:spPr>
      </p:pic>
      <p:cxnSp>
        <p:nvCxnSpPr>
          <p:cNvPr id="15" name="Conector Reto 3">
            <a:extLst>
              <a:ext uri="{FF2B5EF4-FFF2-40B4-BE49-F238E27FC236}">
                <a16:creationId xmlns:a16="http://schemas.microsoft.com/office/drawing/2014/main" id="{00D2ACC5-4EE7-BCEE-D48D-EB9BAB3BA901}"/>
              </a:ext>
            </a:extLst>
          </p:cNvPr>
          <p:cNvCxnSpPr/>
          <p:nvPr/>
        </p:nvCxnSpPr>
        <p:spPr>
          <a:xfrm>
            <a:off x="5715681" y="3355523"/>
            <a:ext cx="0" cy="282654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Conector Reto 20">
            <a:extLst>
              <a:ext uri="{FF2B5EF4-FFF2-40B4-BE49-F238E27FC236}">
                <a16:creationId xmlns:a16="http://schemas.microsoft.com/office/drawing/2014/main" id="{BBB1B1F5-AB07-31B0-C167-6C06ED9D8EEE}"/>
              </a:ext>
            </a:extLst>
          </p:cNvPr>
          <p:cNvCxnSpPr/>
          <p:nvPr/>
        </p:nvCxnSpPr>
        <p:spPr>
          <a:xfrm>
            <a:off x="2660325" y="3355523"/>
            <a:ext cx="0" cy="282654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CAFAEBEC-D02E-44D5-C13C-5AF4C14F1BDD}"/>
              </a:ext>
            </a:extLst>
          </p:cNvPr>
          <p:cNvSpPr/>
          <p:nvPr/>
        </p:nvSpPr>
        <p:spPr>
          <a:xfrm>
            <a:off x="-118364" y="-12860"/>
            <a:ext cx="12322629" cy="1043492"/>
          </a:xfrm>
          <a:prstGeom prst="rect">
            <a:avLst/>
          </a:prstGeom>
          <a:solidFill>
            <a:srgbClr val="252162"/>
          </a:solidFill>
          <a:ln>
            <a:solidFill>
              <a:srgbClr val="252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9DDB87A-652D-18AB-D46D-24F3F5D87BEA}"/>
              </a:ext>
            </a:extLst>
          </p:cNvPr>
          <p:cNvSpPr txBox="1">
            <a:spLocks/>
          </p:cNvSpPr>
          <p:nvPr/>
        </p:nvSpPr>
        <p:spPr>
          <a:xfrm>
            <a:off x="963516" y="289403"/>
            <a:ext cx="10264968" cy="43896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100" dirty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Project Expansion</a:t>
            </a:r>
          </a:p>
        </p:txBody>
      </p:sp>
      <p:graphicFrame>
        <p:nvGraphicFramePr>
          <p:cNvPr id="19" name="Diagrama 17">
            <a:extLst>
              <a:ext uri="{FF2B5EF4-FFF2-40B4-BE49-F238E27FC236}">
                <a16:creationId xmlns:a16="http://schemas.microsoft.com/office/drawing/2014/main" id="{3C2993CB-7FFC-7124-CDD7-9342B828F9EF}"/>
              </a:ext>
            </a:extLst>
          </p:cNvPr>
          <p:cNvGraphicFramePr/>
          <p:nvPr/>
        </p:nvGraphicFramePr>
        <p:xfrm>
          <a:off x="8623765" y="3108631"/>
          <a:ext cx="3580500" cy="3000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965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8A59A5-AAD9-519B-02F4-4DA9A11DEF72}"/>
              </a:ext>
            </a:extLst>
          </p:cNvPr>
          <p:cNvSpPr/>
          <p:nvPr/>
        </p:nvSpPr>
        <p:spPr>
          <a:xfrm>
            <a:off x="-118364" y="-12860"/>
            <a:ext cx="12322629" cy="1043492"/>
          </a:xfrm>
          <a:prstGeom prst="rect">
            <a:avLst/>
          </a:prstGeom>
          <a:solidFill>
            <a:srgbClr val="252162"/>
          </a:solidFill>
          <a:ln>
            <a:solidFill>
              <a:srgbClr val="252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9CC6AF-6E41-6EB7-961E-6B36DE378548}"/>
              </a:ext>
            </a:extLst>
          </p:cNvPr>
          <p:cNvGrpSpPr/>
          <p:nvPr/>
        </p:nvGrpSpPr>
        <p:grpSpPr>
          <a:xfrm>
            <a:off x="7826032" y="6025838"/>
            <a:ext cx="4024454" cy="401055"/>
            <a:chOff x="7749487" y="6025838"/>
            <a:chExt cx="4024454" cy="401055"/>
          </a:xfrm>
        </p:grpSpPr>
        <p:pic>
          <p:nvPicPr>
            <p:cNvPr id="9" name="Picture 8" descr="A picture containing screenshot, black, font, white&#10;&#10;Description automatically generated">
              <a:extLst>
                <a:ext uri="{FF2B5EF4-FFF2-40B4-BE49-F238E27FC236}">
                  <a16:creationId xmlns:a16="http://schemas.microsoft.com/office/drawing/2014/main" id="{DF7271C0-1169-39A8-F79A-82B8AECA9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40886" y="6086396"/>
              <a:ext cx="888338" cy="279939"/>
            </a:xfrm>
            <a:prstGeom prst="rect">
              <a:avLst/>
            </a:prstGeom>
          </p:spPr>
        </p:pic>
        <p:pic>
          <p:nvPicPr>
            <p:cNvPr id="10" name="Picture 9" descr="A picture containing graphics, graphic design, clipart, font&#10;&#10;Description automatically generated">
              <a:extLst>
                <a:ext uri="{FF2B5EF4-FFF2-40B4-BE49-F238E27FC236}">
                  <a16:creationId xmlns:a16="http://schemas.microsoft.com/office/drawing/2014/main" id="{1A31E56F-ABD4-C59E-1458-6596F2A3F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49487" y="6025838"/>
              <a:ext cx="573409" cy="401055"/>
            </a:xfrm>
            <a:prstGeom prst="rect">
              <a:avLst/>
            </a:prstGeom>
          </p:spPr>
        </p:pic>
        <p:pic>
          <p:nvPicPr>
            <p:cNvPr id="11" name="Picture 10" descr="A picture containing font, graphics, logo, graphic design&#10;&#10;Description automatically generated">
              <a:extLst>
                <a:ext uri="{FF2B5EF4-FFF2-40B4-BE49-F238E27FC236}">
                  <a16:creationId xmlns:a16="http://schemas.microsoft.com/office/drawing/2014/main" id="{91D2550F-C314-E3E6-F04A-D72B821EC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7214" y="6086396"/>
              <a:ext cx="705817" cy="279939"/>
            </a:xfrm>
            <a:prstGeom prst="rect">
              <a:avLst/>
            </a:prstGeom>
          </p:spPr>
        </p:pic>
        <p:pic>
          <p:nvPicPr>
            <p:cNvPr id="12" name="Picture 11" descr="A red text on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DFD26D4D-9BF0-D707-5332-AAAD2083B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71021" y="6086396"/>
              <a:ext cx="847976" cy="27993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4A683AD-27B8-40AB-AC51-634BE6791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36986" y="6084165"/>
              <a:ext cx="536955" cy="284400"/>
            </a:xfrm>
            <a:prstGeom prst="rect">
              <a:avLst/>
            </a:prstGeom>
          </p:spPr>
        </p:pic>
      </p:grpSp>
      <p:sp>
        <p:nvSpPr>
          <p:cNvPr id="3" name="Slide Number Placeholder 19">
            <a:extLst>
              <a:ext uri="{FF2B5EF4-FFF2-40B4-BE49-F238E27FC236}">
                <a16:creationId xmlns:a16="http://schemas.microsoft.com/office/drawing/2014/main" id="{BF2C6F79-F533-92CD-88E1-262D730D1798}"/>
              </a:ext>
            </a:extLst>
          </p:cNvPr>
          <p:cNvSpPr txBox="1">
            <a:spLocks/>
          </p:cNvSpPr>
          <p:nvPr/>
        </p:nvSpPr>
        <p:spPr>
          <a:xfrm>
            <a:off x="6046307" y="6184894"/>
            <a:ext cx="99386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en-GB" sz="1400" smtClean="0">
                <a:solidFill>
                  <a:schemeClr val="tx2">
                    <a:lumMod val="60000"/>
                    <a:lumOff val="40000"/>
                  </a:schemeClr>
                </a:solidFill>
                <a:latin typeface="Avenir Book" panose="02000503020000020003" pitchFamily="2" charset="0"/>
              </a:rPr>
              <a:pPr algn="ctr"/>
              <a:t>24</a:t>
            </a:fld>
            <a:endParaRPr lang="en-GB" sz="1400" dirty="0">
              <a:solidFill>
                <a:schemeClr val="tx2">
                  <a:lumMod val="60000"/>
                  <a:lumOff val="40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8E3189-85DD-F102-D1FE-B610B05FC66B}"/>
              </a:ext>
            </a:extLst>
          </p:cNvPr>
          <p:cNvSpPr txBox="1">
            <a:spLocks/>
          </p:cNvSpPr>
          <p:nvPr/>
        </p:nvSpPr>
        <p:spPr>
          <a:xfrm>
            <a:off x="963516" y="289403"/>
            <a:ext cx="10264968" cy="43896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100" dirty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Project Expansion</a:t>
            </a:r>
          </a:p>
        </p:txBody>
      </p:sp>
      <p:sp>
        <p:nvSpPr>
          <p:cNvPr id="16" name="CaixaDeTexto 27">
            <a:extLst>
              <a:ext uri="{FF2B5EF4-FFF2-40B4-BE49-F238E27FC236}">
                <a16:creationId xmlns:a16="http://schemas.microsoft.com/office/drawing/2014/main" id="{5C60DBDE-AD8F-A413-9042-CBA0169384C9}"/>
              </a:ext>
            </a:extLst>
          </p:cNvPr>
          <p:cNvSpPr txBox="1"/>
          <p:nvPr/>
        </p:nvSpPr>
        <p:spPr>
          <a:xfrm>
            <a:off x="568009" y="1697960"/>
            <a:ext cx="2403962" cy="4025269"/>
          </a:xfrm>
          <a:prstGeom prst="rect">
            <a:avLst/>
          </a:prstGeom>
          <a:noFill/>
          <a:ln w="38100"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1400"/>
              </a:spcAft>
            </a:pPr>
            <a:r>
              <a:rPr lang="pt-BR" sz="2000" dirty="0">
                <a:solidFill>
                  <a:srgbClr val="00A399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Coletivo Mulher Vida</a:t>
            </a:r>
            <a:endParaRPr lang="en-GB" sz="2000" dirty="0">
              <a:solidFill>
                <a:schemeClr val="tx1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400"/>
              </a:spcAft>
            </a:pPr>
            <a:r>
              <a:rPr lang="en-US" sz="2000" b="0" i="0" dirty="0">
                <a:solidFill>
                  <a:srgbClr val="1D1C1D"/>
                </a:solidFill>
                <a:effectLst/>
                <a:latin typeface="Avenir Book" panose="02000503020000020003" pitchFamily="2" charset="0"/>
              </a:rPr>
              <a:t>Training educators and health workers </a:t>
            </a:r>
          </a:p>
          <a:p>
            <a:pPr>
              <a:lnSpc>
                <a:spcPct val="120000"/>
              </a:lnSpc>
              <a:spcAft>
                <a:spcPts val="1400"/>
              </a:spcAft>
            </a:pPr>
            <a:r>
              <a:rPr lang="en-US" sz="2000" b="0" i="0" dirty="0">
                <a:solidFill>
                  <a:srgbClr val="1D1C1D"/>
                </a:solidFill>
                <a:effectLst/>
                <a:latin typeface="Avenir Book" panose="02000503020000020003" pitchFamily="2" charset="0"/>
              </a:rPr>
              <a:t>Raise awareness among children, young people and communities </a:t>
            </a:r>
          </a:p>
          <a:p>
            <a:pPr>
              <a:lnSpc>
                <a:spcPct val="120000"/>
              </a:lnSpc>
              <a:spcAft>
                <a:spcPts val="1400"/>
              </a:spcAft>
            </a:pPr>
            <a:endParaRPr lang="en-US" sz="2000" b="0" i="0" dirty="0">
              <a:solidFill>
                <a:srgbClr val="1D1C1D"/>
              </a:solidFill>
              <a:effectLst/>
              <a:latin typeface="Avenir Book" panose="02000503020000020003" pitchFamily="2" charset="0"/>
            </a:endParaRPr>
          </a:p>
          <a:p>
            <a:pPr>
              <a:lnSpc>
                <a:spcPct val="120000"/>
              </a:lnSpc>
              <a:spcAft>
                <a:spcPts val="1400"/>
              </a:spcAft>
            </a:pPr>
            <a:endParaRPr lang="en-US" sz="2000" b="0" i="0" dirty="0">
              <a:solidFill>
                <a:srgbClr val="1D1C1D"/>
              </a:solidFill>
              <a:effectLst/>
              <a:latin typeface="Avenir Book" panose="02000503020000020003" pitchFamily="2" charset="0"/>
            </a:endParaRPr>
          </a:p>
        </p:txBody>
      </p:sp>
      <p:sp>
        <p:nvSpPr>
          <p:cNvPr id="17" name="CaixaDeTexto 27">
            <a:extLst>
              <a:ext uri="{FF2B5EF4-FFF2-40B4-BE49-F238E27FC236}">
                <a16:creationId xmlns:a16="http://schemas.microsoft.com/office/drawing/2014/main" id="{B17DF0AE-EDFD-1994-A368-91ECC6A2864C}"/>
              </a:ext>
            </a:extLst>
          </p:cNvPr>
          <p:cNvSpPr txBox="1"/>
          <p:nvPr/>
        </p:nvSpPr>
        <p:spPr>
          <a:xfrm>
            <a:off x="3352459" y="1709992"/>
            <a:ext cx="2403962" cy="4943469"/>
          </a:xfrm>
          <a:prstGeom prst="rect">
            <a:avLst/>
          </a:prstGeom>
          <a:noFill/>
          <a:ln w="38100"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1400"/>
              </a:spcAft>
            </a:pPr>
            <a:r>
              <a:rPr lang="pt-BR" sz="2000" dirty="0">
                <a:solidFill>
                  <a:srgbClr val="00A399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Instituto Aliança</a:t>
            </a:r>
            <a:endParaRPr lang="en-GB" sz="2000" dirty="0">
              <a:solidFill>
                <a:schemeClr val="tx1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400"/>
              </a:spcAft>
            </a:pPr>
            <a:r>
              <a:rPr lang="en-US" sz="2000" b="0" i="0" dirty="0">
                <a:solidFill>
                  <a:srgbClr val="1D1C1D"/>
                </a:solidFill>
                <a:effectLst/>
                <a:latin typeface="Avenir Book" panose="02000503020000020003" pitchFamily="2" charset="0"/>
              </a:rPr>
              <a:t>Capacity building on assistance to survivors</a:t>
            </a:r>
          </a:p>
          <a:p>
            <a:pPr>
              <a:lnSpc>
                <a:spcPct val="120000"/>
              </a:lnSpc>
              <a:spcAft>
                <a:spcPts val="1400"/>
              </a:spcAft>
            </a:pPr>
            <a:r>
              <a:rPr lang="en-US" sz="2000" b="0" i="0" dirty="0">
                <a:solidFill>
                  <a:srgbClr val="1D1C1D"/>
                </a:solidFill>
                <a:effectLst/>
                <a:latin typeface="Avenir Book" panose="02000503020000020003" pitchFamily="2" charset="0"/>
              </a:rPr>
              <a:t>Pre-vocational education and inclusion of survivors in the world of work</a:t>
            </a:r>
          </a:p>
          <a:p>
            <a:pPr>
              <a:lnSpc>
                <a:spcPct val="120000"/>
              </a:lnSpc>
              <a:spcAft>
                <a:spcPts val="1400"/>
              </a:spcAft>
            </a:pPr>
            <a:endParaRPr lang="en-US" sz="2000" b="0" i="0" dirty="0">
              <a:solidFill>
                <a:srgbClr val="1D1C1D"/>
              </a:solidFill>
              <a:effectLst/>
              <a:latin typeface="Avenir Book" panose="02000503020000020003" pitchFamily="2" charset="0"/>
            </a:endParaRPr>
          </a:p>
          <a:p>
            <a:pPr>
              <a:lnSpc>
                <a:spcPct val="120000"/>
              </a:lnSpc>
              <a:spcAft>
                <a:spcPts val="1400"/>
              </a:spcAft>
            </a:pPr>
            <a:endParaRPr lang="en-US" sz="2000" b="0" i="0" dirty="0">
              <a:solidFill>
                <a:srgbClr val="1D1C1D"/>
              </a:solidFill>
              <a:effectLst/>
              <a:latin typeface="Avenir Book" panose="02000503020000020003" pitchFamily="2" charset="0"/>
            </a:endParaRPr>
          </a:p>
          <a:p>
            <a:pPr>
              <a:lnSpc>
                <a:spcPct val="120000"/>
              </a:lnSpc>
              <a:spcAft>
                <a:spcPts val="1400"/>
              </a:spcAft>
            </a:pPr>
            <a:endParaRPr lang="en-US" sz="2000" b="0" i="0" dirty="0">
              <a:solidFill>
                <a:srgbClr val="1D1C1D"/>
              </a:solidFill>
              <a:effectLst/>
              <a:latin typeface="Avenir Book" panose="02000503020000020003" pitchFamily="2" charset="0"/>
            </a:endParaRPr>
          </a:p>
        </p:txBody>
      </p:sp>
      <p:sp>
        <p:nvSpPr>
          <p:cNvPr id="18" name="CaixaDeTexto 27">
            <a:extLst>
              <a:ext uri="{FF2B5EF4-FFF2-40B4-BE49-F238E27FC236}">
                <a16:creationId xmlns:a16="http://schemas.microsoft.com/office/drawing/2014/main" id="{DB3C32F1-8961-9A4F-59F2-A7407E8BB24E}"/>
              </a:ext>
            </a:extLst>
          </p:cNvPr>
          <p:cNvSpPr txBox="1"/>
          <p:nvPr/>
        </p:nvSpPr>
        <p:spPr>
          <a:xfrm>
            <a:off x="6177707" y="1693449"/>
            <a:ext cx="2611192" cy="4943469"/>
          </a:xfrm>
          <a:prstGeom prst="rect">
            <a:avLst/>
          </a:prstGeom>
          <a:noFill/>
          <a:ln w="38100"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1400"/>
              </a:spcAft>
            </a:pPr>
            <a:r>
              <a:rPr lang="pt-BR" sz="2000" dirty="0" err="1">
                <a:solidFill>
                  <a:srgbClr val="00A399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Childhood</a:t>
            </a:r>
            <a:r>
              <a:rPr lang="pt-BR" sz="2000" dirty="0">
                <a:solidFill>
                  <a:srgbClr val="00A399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Brasil</a:t>
            </a:r>
            <a:endParaRPr lang="en-GB" sz="2000" dirty="0">
              <a:solidFill>
                <a:schemeClr val="tx1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400"/>
              </a:spcAft>
            </a:pPr>
            <a:r>
              <a:rPr lang="en-US" sz="2000" b="0" i="0" dirty="0">
                <a:solidFill>
                  <a:srgbClr val="1D1C1D"/>
                </a:solidFill>
                <a:effectLst/>
                <a:latin typeface="Avenir Book" panose="02000503020000020003" pitchFamily="2" charset="0"/>
              </a:rPr>
              <a:t>Support the implementation of the protecte</a:t>
            </a:r>
            <a:r>
              <a:rPr lang="en-US" sz="2000" dirty="0">
                <a:solidFill>
                  <a:srgbClr val="1D1C1D"/>
                </a:solidFill>
                <a:latin typeface="Avenir Book" panose="02000503020000020003" pitchFamily="2" charset="0"/>
              </a:rPr>
              <a:t>d listening law </a:t>
            </a:r>
            <a:r>
              <a:rPr lang="en-US" sz="2000" b="0" i="0" dirty="0">
                <a:solidFill>
                  <a:srgbClr val="1D1C1D"/>
                </a:solidFill>
                <a:effectLst/>
                <a:latin typeface="Avenir Book" panose="02000503020000020003" pitchFamily="2" charset="0"/>
              </a:rPr>
              <a:t>within the Protection Network and the Judicial System.</a:t>
            </a:r>
          </a:p>
          <a:p>
            <a:pPr>
              <a:lnSpc>
                <a:spcPct val="120000"/>
              </a:lnSpc>
              <a:spcAft>
                <a:spcPts val="1400"/>
              </a:spcAft>
            </a:pPr>
            <a:endParaRPr lang="en-US" sz="2000" b="0" i="0" dirty="0">
              <a:solidFill>
                <a:srgbClr val="1D1C1D"/>
              </a:solidFill>
              <a:effectLst/>
              <a:latin typeface="Avenir Book" panose="02000503020000020003" pitchFamily="2" charset="0"/>
            </a:endParaRPr>
          </a:p>
          <a:p>
            <a:pPr>
              <a:lnSpc>
                <a:spcPct val="120000"/>
              </a:lnSpc>
              <a:spcAft>
                <a:spcPts val="1400"/>
              </a:spcAft>
            </a:pPr>
            <a:endParaRPr lang="en-US" sz="2000" b="0" i="0" dirty="0">
              <a:solidFill>
                <a:srgbClr val="1D1C1D"/>
              </a:solidFill>
              <a:effectLst/>
              <a:latin typeface="Avenir Book" panose="02000503020000020003" pitchFamily="2" charset="0"/>
            </a:endParaRPr>
          </a:p>
          <a:p>
            <a:pPr>
              <a:lnSpc>
                <a:spcPct val="120000"/>
              </a:lnSpc>
              <a:spcAft>
                <a:spcPts val="1400"/>
              </a:spcAft>
            </a:pPr>
            <a:endParaRPr lang="en-US" sz="2000" b="0" i="0" dirty="0">
              <a:solidFill>
                <a:srgbClr val="1D1C1D"/>
              </a:solidFill>
              <a:effectLst/>
              <a:latin typeface="Avenir Book" panose="02000503020000020003" pitchFamily="2" charset="0"/>
            </a:endParaRPr>
          </a:p>
          <a:p>
            <a:pPr>
              <a:lnSpc>
                <a:spcPct val="120000"/>
              </a:lnSpc>
              <a:spcAft>
                <a:spcPts val="1400"/>
              </a:spcAft>
            </a:pPr>
            <a:endParaRPr lang="en-US" sz="2000" b="0" i="0" dirty="0">
              <a:solidFill>
                <a:srgbClr val="1D1C1D"/>
              </a:solidFill>
              <a:effectLst/>
              <a:latin typeface="Avenir Book" panose="02000503020000020003" pitchFamily="2" charset="0"/>
            </a:endParaRPr>
          </a:p>
        </p:txBody>
      </p:sp>
      <p:sp>
        <p:nvSpPr>
          <p:cNvPr id="19" name="CaixaDeTexto 27">
            <a:extLst>
              <a:ext uri="{FF2B5EF4-FFF2-40B4-BE49-F238E27FC236}">
                <a16:creationId xmlns:a16="http://schemas.microsoft.com/office/drawing/2014/main" id="{E75A1D06-E88D-E873-F4C0-DCDB07752213}"/>
              </a:ext>
            </a:extLst>
          </p:cNvPr>
          <p:cNvSpPr txBox="1"/>
          <p:nvPr/>
        </p:nvSpPr>
        <p:spPr>
          <a:xfrm>
            <a:off x="9173324" y="1702970"/>
            <a:ext cx="2325947" cy="4204805"/>
          </a:xfrm>
          <a:prstGeom prst="rect">
            <a:avLst/>
          </a:prstGeom>
          <a:noFill/>
          <a:ln w="38100"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1400"/>
              </a:spcAft>
            </a:pPr>
            <a:r>
              <a:rPr lang="pt-BR" sz="2000" dirty="0" err="1">
                <a:solidFill>
                  <a:srgbClr val="00A399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Promundo</a:t>
            </a:r>
            <a:endParaRPr lang="en-GB" sz="2000" dirty="0">
              <a:solidFill>
                <a:schemeClr val="tx1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400"/>
              </a:spcAft>
            </a:pPr>
            <a:r>
              <a:rPr lang="en-US" sz="2000" b="0" i="0" dirty="0">
                <a:solidFill>
                  <a:srgbClr val="1D1C1D"/>
                </a:solidFill>
                <a:effectLst/>
                <a:latin typeface="Avenir Book" panose="02000503020000020003" pitchFamily="2" charset="0"/>
              </a:rPr>
              <a:t>Study on profile and motivations of perpetrators of CSEC.</a:t>
            </a:r>
          </a:p>
          <a:p>
            <a:pPr>
              <a:lnSpc>
                <a:spcPct val="120000"/>
              </a:lnSpc>
              <a:spcAft>
                <a:spcPts val="1400"/>
              </a:spcAft>
            </a:pPr>
            <a:endParaRPr lang="en-US" sz="2000" b="0" i="0" dirty="0">
              <a:solidFill>
                <a:srgbClr val="1D1C1D"/>
              </a:solidFill>
              <a:effectLst/>
              <a:latin typeface="Avenir Book" panose="02000503020000020003" pitchFamily="2" charset="0"/>
            </a:endParaRPr>
          </a:p>
          <a:p>
            <a:pPr>
              <a:lnSpc>
                <a:spcPct val="120000"/>
              </a:lnSpc>
              <a:spcAft>
                <a:spcPts val="1400"/>
              </a:spcAft>
            </a:pPr>
            <a:endParaRPr lang="en-US" sz="2000" b="0" i="0" dirty="0">
              <a:solidFill>
                <a:srgbClr val="1D1C1D"/>
              </a:solidFill>
              <a:effectLst/>
              <a:latin typeface="Avenir Book" panose="02000503020000020003" pitchFamily="2" charset="0"/>
            </a:endParaRPr>
          </a:p>
          <a:p>
            <a:pPr>
              <a:lnSpc>
                <a:spcPct val="120000"/>
              </a:lnSpc>
              <a:spcAft>
                <a:spcPts val="1400"/>
              </a:spcAft>
            </a:pPr>
            <a:endParaRPr lang="en-US" sz="2000" b="0" i="0" dirty="0">
              <a:solidFill>
                <a:srgbClr val="1D1C1D"/>
              </a:solidFill>
              <a:effectLst/>
              <a:latin typeface="Avenir Book" panose="02000503020000020003" pitchFamily="2" charset="0"/>
            </a:endParaRPr>
          </a:p>
          <a:p>
            <a:pPr>
              <a:lnSpc>
                <a:spcPct val="120000"/>
              </a:lnSpc>
              <a:spcAft>
                <a:spcPts val="1400"/>
              </a:spcAft>
            </a:pPr>
            <a:endParaRPr lang="en-US" sz="2000" b="0" i="0" dirty="0">
              <a:solidFill>
                <a:srgbClr val="1D1C1D"/>
              </a:solidFill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43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AFC0655-48F6-E5E3-98B4-4BD0505C1EA1}"/>
              </a:ext>
            </a:extLst>
          </p:cNvPr>
          <p:cNvGrpSpPr/>
          <p:nvPr/>
        </p:nvGrpSpPr>
        <p:grpSpPr>
          <a:xfrm>
            <a:off x="498356" y="1555691"/>
            <a:ext cx="11352129" cy="2582734"/>
            <a:chOff x="498357" y="1606490"/>
            <a:chExt cx="5035212" cy="258273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1F119F7-4D94-8E81-9EEE-E556B9CD1335}"/>
                </a:ext>
              </a:extLst>
            </p:cNvPr>
            <p:cNvSpPr txBox="1"/>
            <p:nvPr/>
          </p:nvSpPr>
          <p:spPr>
            <a:xfrm>
              <a:off x="498357" y="1606490"/>
              <a:ext cx="4930309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ctr"/>
              <a:r>
                <a:rPr lang="en" sz="4800" b="1" dirty="0">
                  <a:latin typeface="Avenir Book" panose="02000503020000020003" pitchFamily="2" charset="0"/>
                  <a:cs typeface="Arial" panose="020B0604020202020204" pitchFamily="34" charset="0"/>
                </a:rPr>
                <a:t>Thank you!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74011D-5765-F90C-B5F0-0489A4EE5B8D}"/>
                </a:ext>
              </a:extLst>
            </p:cNvPr>
            <p:cNvSpPr txBox="1"/>
            <p:nvPr/>
          </p:nvSpPr>
          <p:spPr>
            <a:xfrm>
              <a:off x="498357" y="2844176"/>
              <a:ext cx="5035212" cy="134504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 u="sng" dirty="0" err="1">
                  <a:latin typeface="Avenir Book" panose="02000503020000020003" pitchFamily="2" charset="0"/>
                </a:rPr>
                <a:t>eanderson</a:t>
              </a:r>
              <a:r>
                <a:rPr lang="en-US" sz="2000" b="1" dirty="0" err="1">
                  <a:latin typeface="Avenir Book" panose="02000503020000020003" pitchFamily="2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@freedomfund.org</a:t>
              </a:r>
              <a:r>
                <a:rPr lang="en-US" sz="2000" b="1" dirty="0">
                  <a:latin typeface="Avenir Book" panose="02000503020000020003" pitchFamily="2" charset="0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en-US" sz="2000" b="1" u="sng" dirty="0" err="1">
                  <a:latin typeface="Avenir Book" panose="02000503020000020003" pitchFamily="2" charset="0"/>
                </a:rPr>
                <a:t>daranha@freedomfund.org</a:t>
              </a:r>
              <a:endParaRPr lang="en-US" sz="2000" b="1" dirty="0">
                <a:latin typeface="Avenir Book" panose="02000503020000020003" pitchFamily="2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000" b="1" u="sng" dirty="0" err="1">
                  <a:latin typeface="Avenir Book" panose="02000503020000020003" pitchFamily="2" charset="0"/>
                </a:rPr>
                <a:t>carl.kendall@gmail.com</a:t>
              </a:r>
              <a:endParaRPr lang="en-US" sz="2000" b="1" u="sng" dirty="0">
                <a:latin typeface="Avenir Book" panose="02000503020000020003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61BDCE9-872E-E656-52E5-4EDE19701D2C}"/>
              </a:ext>
            </a:extLst>
          </p:cNvPr>
          <p:cNvGrpSpPr>
            <a:grpSpLocks noChangeAspect="1"/>
          </p:cNvGrpSpPr>
          <p:nvPr/>
        </p:nvGrpSpPr>
        <p:grpSpPr>
          <a:xfrm>
            <a:off x="1344593" y="5816288"/>
            <a:ext cx="9502815" cy="565773"/>
            <a:chOff x="678959" y="5662068"/>
            <a:chExt cx="12093237" cy="72000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E93AFDA-4780-27F0-B4F3-5CDB962B8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959" y="5662068"/>
              <a:ext cx="1369391" cy="720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9C196DC-038E-D9C9-66BE-03DED38EE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2524" y="5696972"/>
              <a:ext cx="2654940" cy="650189"/>
            </a:xfrm>
            <a:prstGeom prst="rect">
              <a:avLst/>
            </a:prstGeom>
          </p:spPr>
        </p:pic>
        <p:pic>
          <p:nvPicPr>
            <p:cNvPr id="20" name="Picture 19" descr="A blue circle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A47772EE-B31E-BC8D-B663-D0C039AFC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32196" y="5662068"/>
              <a:ext cx="1440000" cy="720000"/>
            </a:xfrm>
            <a:prstGeom prst="rect">
              <a:avLst/>
            </a:prstGeom>
          </p:spPr>
        </p:pic>
        <p:pic>
          <p:nvPicPr>
            <p:cNvPr id="21" name="Picture 20" descr="A picture containing screenshot, black, font, white&#10;&#10;Description automatically generated">
              <a:extLst>
                <a:ext uri="{FF2B5EF4-FFF2-40B4-BE49-F238E27FC236}">
                  <a16:creationId xmlns:a16="http://schemas.microsoft.com/office/drawing/2014/main" id="{1FD797A8-C4AD-356D-D4D6-665D9E203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4759" y="5696974"/>
              <a:ext cx="2063261" cy="650188"/>
            </a:xfrm>
            <a:prstGeom prst="rect">
              <a:avLst/>
            </a:prstGeom>
          </p:spPr>
        </p:pic>
        <p:pic>
          <p:nvPicPr>
            <p:cNvPr id="22" name="Picture 21" descr="A picture containing graphics, graphic design, clipart, font&#10;&#10;Description automatically generated">
              <a:extLst>
                <a:ext uri="{FF2B5EF4-FFF2-40B4-BE49-F238E27FC236}">
                  <a16:creationId xmlns:a16="http://schemas.microsoft.com/office/drawing/2014/main" id="{958BC244-6C46-B091-4D6D-23BFFB6E2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1637" y="5662068"/>
              <a:ext cx="1029421" cy="720000"/>
            </a:xfrm>
            <a:prstGeom prst="rect">
              <a:avLst/>
            </a:prstGeom>
          </p:spPr>
        </p:pic>
        <p:pic>
          <p:nvPicPr>
            <p:cNvPr id="23" name="Picture 22" descr="A picture containing font, graphics, logo, graphic design&#10;&#10;Description automatically generated">
              <a:extLst>
                <a:ext uri="{FF2B5EF4-FFF2-40B4-BE49-F238E27FC236}">
                  <a16:creationId xmlns:a16="http://schemas.microsoft.com/office/drawing/2014/main" id="{7F580ECE-5738-64B0-32A7-BE4D3BD1E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5232" y="5662070"/>
              <a:ext cx="1815353" cy="719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258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view em tela cheia">
            <a:extLst>
              <a:ext uri="{FF2B5EF4-FFF2-40B4-BE49-F238E27FC236}">
                <a16:creationId xmlns:a16="http://schemas.microsoft.com/office/drawing/2014/main" id="{149FC212-ED11-76F1-1927-03B89AF5E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97"/>
          <a:stretch/>
        </p:blipFill>
        <p:spPr bwMode="auto">
          <a:xfrm>
            <a:off x="7091702" y="0"/>
            <a:ext cx="51002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9FC927-31E0-819C-9E6B-17909BFBC0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50000"/>
          </a:blip>
          <a:srcRect l="18571" t="19729" b="19737"/>
          <a:stretch/>
        </p:blipFill>
        <p:spPr>
          <a:xfrm>
            <a:off x="0" y="297434"/>
            <a:ext cx="922537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3695C1-8999-AA2C-B6BB-0757EC48806C}"/>
              </a:ext>
            </a:extLst>
          </p:cNvPr>
          <p:cNvSpPr txBox="1"/>
          <p:nvPr/>
        </p:nvSpPr>
        <p:spPr>
          <a:xfrm>
            <a:off x="1515557" y="2148130"/>
            <a:ext cx="7938864" cy="33534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Aft>
                <a:spcPts val="1600"/>
              </a:spcAft>
            </a:pP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For the present study, CSEC is defined as: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BA8B2B3-58CC-70CA-8FA0-C2264EC9D94A}"/>
              </a:ext>
            </a:extLst>
          </p:cNvPr>
          <p:cNvGrpSpPr>
            <a:grpSpLocks noChangeAspect="1"/>
          </p:cNvGrpSpPr>
          <p:nvPr/>
        </p:nvGrpSpPr>
        <p:grpSpPr>
          <a:xfrm>
            <a:off x="813623" y="2032862"/>
            <a:ext cx="582998" cy="583005"/>
            <a:chOff x="490402" y="2584496"/>
            <a:chExt cx="866151" cy="866162"/>
          </a:xfrm>
          <a:solidFill>
            <a:schemeClr val="accent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BF76ADAB-8F1A-8CEA-72F9-D35B1326F873}"/>
                </a:ext>
              </a:extLst>
            </p:cNvPr>
            <p:cNvSpPr/>
            <p:nvPr/>
          </p:nvSpPr>
          <p:spPr>
            <a:xfrm>
              <a:off x="563732" y="3208532"/>
              <a:ext cx="517624" cy="182606"/>
            </a:xfrm>
            <a:custGeom>
              <a:avLst/>
              <a:gdLst>
                <a:gd name="connsiteX0" fmla="*/ 493181 w 517624"/>
                <a:gd name="connsiteY0" fmla="*/ 112152 h 182606"/>
                <a:gd name="connsiteX1" fmla="*/ 458673 w 517624"/>
                <a:gd name="connsiteY1" fmla="*/ 30195 h 182606"/>
                <a:gd name="connsiteX2" fmla="*/ 450046 w 517624"/>
                <a:gd name="connsiteY2" fmla="*/ 21568 h 182606"/>
                <a:gd name="connsiteX3" fmla="*/ 30195 w 517624"/>
                <a:gd name="connsiteY3" fmla="*/ 0 h 182606"/>
                <a:gd name="connsiteX4" fmla="*/ 25881 w 517624"/>
                <a:gd name="connsiteY4" fmla="*/ 2876 h 182606"/>
                <a:gd name="connsiteX5" fmla="*/ 0 w 517624"/>
                <a:gd name="connsiteY5" fmla="*/ 53200 h 182606"/>
                <a:gd name="connsiteX6" fmla="*/ 0 w 517624"/>
                <a:gd name="connsiteY6" fmla="*/ 182606 h 182606"/>
                <a:gd name="connsiteX7" fmla="*/ 517625 w 517624"/>
                <a:gd name="connsiteY7" fmla="*/ 182606 h 182606"/>
                <a:gd name="connsiteX8" fmla="*/ 517625 w 517624"/>
                <a:gd name="connsiteY8" fmla="*/ 136595 h 182606"/>
                <a:gd name="connsiteX9" fmla="*/ 493181 w 517624"/>
                <a:gd name="connsiteY9" fmla="*/ 112152 h 18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7624" h="182606">
                  <a:moveTo>
                    <a:pt x="493181" y="112152"/>
                  </a:moveTo>
                  <a:cubicBezTo>
                    <a:pt x="471613" y="90584"/>
                    <a:pt x="458673" y="60390"/>
                    <a:pt x="458673" y="30195"/>
                  </a:cubicBezTo>
                  <a:lnTo>
                    <a:pt x="450046" y="21568"/>
                  </a:lnTo>
                  <a:cubicBezTo>
                    <a:pt x="319202" y="102087"/>
                    <a:pt x="152412" y="93460"/>
                    <a:pt x="30195" y="0"/>
                  </a:cubicBezTo>
                  <a:lnTo>
                    <a:pt x="25881" y="2876"/>
                  </a:lnTo>
                  <a:cubicBezTo>
                    <a:pt x="10065" y="14378"/>
                    <a:pt x="0" y="33070"/>
                    <a:pt x="0" y="53200"/>
                  </a:cubicBezTo>
                  <a:lnTo>
                    <a:pt x="0" y="182606"/>
                  </a:lnTo>
                  <a:lnTo>
                    <a:pt x="517625" y="182606"/>
                  </a:lnTo>
                  <a:lnTo>
                    <a:pt x="517625" y="136595"/>
                  </a:lnTo>
                  <a:lnTo>
                    <a:pt x="493181" y="112152"/>
                  </a:lnTo>
                  <a:close/>
                </a:path>
              </a:pathLst>
            </a:custGeom>
            <a:grpFill/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D2B32121-4893-3D2F-CB48-1B955E362C75}"/>
                </a:ext>
              </a:extLst>
            </p:cNvPr>
            <p:cNvSpPr/>
            <p:nvPr/>
          </p:nvSpPr>
          <p:spPr>
            <a:xfrm>
              <a:off x="490402" y="2584496"/>
              <a:ext cx="866151" cy="866162"/>
            </a:xfrm>
            <a:custGeom>
              <a:avLst/>
              <a:gdLst>
                <a:gd name="connsiteX0" fmla="*/ 841140 w 866151"/>
                <a:gd name="connsiteY0" fmla="*/ 733312 h 866162"/>
                <a:gd name="connsiteX1" fmla="*/ 705982 w 866151"/>
                <a:gd name="connsiteY1" fmla="*/ 596717 h 866162"/>
                <a:gd name="connsiteX2" fmla="*/ 636966 w 866151"/>
                <a:gd name="connsiteY2" fmla="*/ 576587 h 866162"/>
                <a:gd name="connsiteX3" fmla="*/ 588079 w 866151"/>
                <a:gd name="connsiteY3" fmla="*/ 529138 h 866162"/>
                <a:gd name="connsiteX4" fmla="*/ 655658 w 866151"/>
                <a:gd name="connsiteY4" fmla="*/ 330715 h 866162"/>
                <a:gd name="connsiteX5" fmla="*/ 327829 w 866151"/>
                <a:gd name="connsiteY5" fmla="*/ 10 h 866162"/>
                <a:gd name="connsiteX6" fmla="*/ 0 w 866151"/>
                <a:gd name="connsiteY6" fmla="*/ 326401 h 866162"/>
                <a:gd name="connsiteX7" fmla="*/ 327829 w 866151"/>
                <a:gd name="connsiteY7" fmla="*/ 657106 h 866162"/>
                <a:gd name="connsiteX8" fmla="*/ 529127 w 866151"/>
                <a:gd name="connsiteY8" fmla="*/ 589527 h 866162"/>
                <a:gd name="connsiteX9" fmla="*/ 578014 w 866151"/>
                <a:gd name="connsiteY9" fmla="*/ 636976 h 866162"/>
                <a:gd name="connsiteX10" fmla="*/ 598144 w 866151"/>
                <a:gd name="connsiteY10" fmla="*/ 705993 h 866162"/>
                <a:gd name="connsiteX11" fmla="*/ 734739 w 866151"/>
                <a:gd name="connsiteY11" fmla="*/ 842588 h 866162"/>
                <a:gd name="connsiteX12" fmla="*/ 842578 w 866151"/>
                <a:gd name="connsiteY12" fmla="*/ 845464 h 866162"/>
                <a:gd name="connsiteX13" fmla="*/ 845453 w 866151"/>
                <a:gd name="connsiteY13" fmla="*/ 737625 h 866162"/>
                <a:gd name="connsiteX14" fmla="*/ 841140 w 866151"/>
                <a:gd name="connsiteY14" fmla="*/ 733312 h 866162"/>
                <a:gd name="connsiteX15" fmla="*/ 841140 w 866151"/>
                <a:gd name="connsiteY15" fmla="*/ 733312 h 866162"/>
                <a:gd name="connsiteX16" fmla="*/ 329267 w 866151"/>
                <a:gd name="connsiteY16" fmla="*/ 67589 h 866162"/>
                <a:gd name="connsiteX17" fmla="*/ 590955 w 866151"/>
                <a:gd name="connsiteY17" fmla="*/ 329277 h 866162"/>
                <a:gd name="connsiteX18" fmla="*/ 529127 w 866151"/>
                <a:gd name="connsiteY18" fmla="*/ 497505 h 866162"/>
                <a:gd name="connsiteX19" fmla="*/ 445732 w 866151"/>
                <a:gd name="connsiteY19" fmla="*/ 467310 h 866162"/>
                <a:gd name="connsiteX20" fmla="*/ 326391 w 866151"/>
                <a:gd name="connsiteY20" fmla="*/ 448618 h 866162"/>
                <a:gd name="connsiteX21" fmla="*/ 207050 w 866151"/>
                <a:gd name="connsiteY21" fmla="*/ 467310 h 866162"/>
                <a:gd name="connsiteX22" fmla="*/ 129406 w 866151"/>
                <a:gd name="connsiteY22" fmla="*/ 498943 h 866162"/>
                <a:gd name="connsiteX23" fmla="*/ 158163 w 866151"/>
                <a:gd name="connsiteY23" fmla="*/ 130854 h 866162"/>
                <a:gd name="connsiteX24" fmla="*/ 329267 w 866151"/>
                <a:gd name="connsiteY24" fmla="*/ 67589 h 86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151" h="866162">
                  <a:moveTo>
                    <a:pt x="841140" y="733312"/>
                  </a:moveTo>
                  <a:lnTo>
                    <a:pt x="705982" y="596717"/>
                  </a:lnTo>
                  <a:cubicBezTo>
                    <a:pt x="687290" y="579462"/>
                    <a:pt x="662847" y="570835"/>
                    <a:pt x="636966" y="576587"/>
                  </a:cubicBezTo>
                  <a:lnTo>
                    <a:pt x="588079" y="529138"/>
                  </a:lnTo>
                  <a:cubicBezTo>
                    <a:pt x="632652" y="471624"/>
                    <a:pt x="655658" y="402607"/>
                    <a:pt x="655658" y="330715"/>
                  </a:cubicBezTo>
                  <a:cubicBezTo>
                    <a:pt x="657096" y="149546"/>
                    <a:pt x="510435" y="1448"/>
                    <a:pt x="327829" y="10"/>
                  </a:cubicBezTo>
                  <a:cubicBezTo>
                    <a:pt x="145222" y="-1427"/>
                    <a:pt x="0" y="145233"/>
                    <a:pt x="0" y="326401"/>
                  </a:cubicBezTo>
                  <a:cubicBezTo>
                    <a:pt x="0" y="507570"/>
                    <a:pt x="145222" y="655668"/>
                    <a:pt x="327829" y="657106"/>
                  </a:cubicBezTo>
                  <a:cubicBezTo>
                    <a:pt x="399721" y="657106"/>
                    <a:pt x="470176" y="634101"/>
                    <a:pt x="529127" y="589527"/>
                  </a:cubicBezTo>
                  <a:lnTo>
                    <a:pt x="578014" y="636976"/>
                  </a:lnTo>
                  <a:cubicBezTo>
                    <a:pt x="573701" y="661420"/>
                    <a:pt x="580890" y="687301"/>
                    <a:pt x="598144" y="705993"/>
                  </a:cubicBezTo>
                  <a:lnTo>
                    <a:pt x="734739" y="842588"/>
                  </a:lnTo>
                  <a:cubicBezTo>
                    <a:pt x="763496" y="872783"/>
                    <a:pt x="812383" y="874221"/>
                    <a:pt x="842578" y="845464"/>
                  </a:cubicBezTo>
                  <a:cubicBezTo>
                    <a:pt x="872772" y="816707"/>
                    <a:pt x="874210" y="767820"/>
                    <a:pt x="845453" y="737625"/>
                  </a:cubicBezTo>
                  <a:cubicBezTo>
                    <a:pt x="844016" y="736188"/>
                    <a:pt x="842578" y="734750"/>
                    <a:pt x="841140" y="733312"/>
                  </a:cubicBezTo>
                  <a:lnTo>
                    <a:pt x="841140" y="733312"/>
                  </a:lnTo>
                  <a:close/>
                  <a:moveTo>
                    <a:pt x="329267" y="67589"/>
                  </a:moveTo>
                  <a:cubicBezTo>
                    <a:pt x="474489" y="67589"/>
                    <a:pt x="590955" y="184055"/>
                    <a:pt x="590955" y="329277"/>
                  </a:cubicBezTo>
                  <a:cubicBezTo>
                    <a:pt x="590955" y="391105"/>
                    <a:pt x="569387" y="451494"/>
                    <a:pt x="529127" y="497505"/>
                  </a:cubicBezTo>
                  <a:cubicBezTo>
                    <a:pt x="501808" y="484565"/>
                    <a:pt x="474489" y="474500"/>
                    <a:pt x="445732" y="467310"/>
                  </a:cubicBezTo>
                  <a:cubicBezTo>
                    <a:pt x="406910" y="455808"/>
                    <a:pt x="366651" y="448618"/>
                    <a:pt x="326391" y="448618"/>
                  </a:cubicBezTo>
                  <a:cubicBezTo>
                    <a:pt x="286131" y="448618"/>
                    <a:pt x="245872" y="455808"/>
                    <a:pt x="207050" y="467310"/>
                  </a:cubicBezTo>
                  <a:cubicBezTo>
                    <a:pt x="179731" y="474500"/>
                    <a:pt x="153849" y="484565"/>
                    <a:pt x="129406" y="498943"/>
                  </a:cubicBezTo>
                  <a:cubicBezTo>
                    <a:pt x="35946" y="389667"/>
                    <a:pt x="48887" y="224314"/>
                    <a:pt x="158163" y="130854"/>
                  </a:cubicBezTo>
                  <a:cubicBezTo>
                    <a:pt x="205612" y="89157"/>
                    <a:pt x="266002" y="67589"/>
                    <a:pt x="329267" y="67589"/>
                  </a:cubicBezTo>
                  <a:close/>
                </a:path>
              </a:pathLst>
            </a:custGeom>
            <a:grpFill/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381AAB03-66C3-215F-BA38-6DC2256AD622}"/>
                </a:ext>
              </a:extLst>
            </p:cNvPr>
            <p:cNvSpPr/>
            <p:nvPr/>
          </p:nvSpPr>
          <p:spPr>
            <a:xfrm>
              <a:off x="671571" y="2711037"/>
              <a:ext cx="290444" cy="290444"/>
            </a:xfrm>
            <a:custGeom>
              <a:avLst/>
              <a:gdLst>
                <a:gd name="connsiteX0" fmla="*/ 290445 w 290444"/>
                <a:gd name="connsiteY0" fmla="*/ 145222 h 290444"/>
                <a:gd name="connsiteX1" fmla="*/ 145222 w 290444"/>
                <a:gd name="connsiteY1" fmla="*/ 290445 h 290444"/>
                <a:gd name="connsiteX2" fmla="*/ 0 w 290444"/>
                <a:gd name="connsiteY2" fmla="*/ 145222 h 290444"/>
                <a:gd name="connsiteX3" fmla="*/ 145222 w 290444"/>
                <a:gd name="connsiteY3" fmla="*/ 0 h 290444"/>
                <a:gd name="connsiteX4" fmla="*/ 290445 w 290444"/>
                <a:gd name="connsiteY4" fmla="*/ 145222 h 290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444" h="290444">
                  <a:moveTo>
                    <a:pt x="290445" y="145222"/>
                  </a:moveTo>
                  <a:cubicBezTo>
                    <a:pt x="290445" y="225427"/>
                    <a:pt x="225427" y="290445"/>
                    <a:pt x="145222" y="290445"/>
                  </a:cubicBezTo>
                  <a:cubicBezTo>
                    <a:pt x="65018" y="290445"/>
                    <a:pt x="0" y="225427"/>
                    <a:pt x="0" y="145222"/>
                  </a:cubicBezTo>
                  <a:cubicBezTo>
                    <a:pt x="0" y="65018"/>
                    <a:pt x="65018" y="0"/>
                    <a:pt x="145222" y="0"/>
                  </a:cubicBezTo>
                  <a:cubicBezTo>
                    <a:pt x="225427" y="0"/>
                    <a:pt x="290445" y="65018"/>
                    <a:pt x="290445" y="145222"/>
                  </a:cubicBezTo>
                  <a:close/>
                </a:path>
              </a:pathLst>
            </a:custGeom>
            <a:grpFill/>
            <a:ln w="14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D4C0A78-3340-02E7-F5E3-8A03534768D3}"/>
              </a:ext>
            </a:extLst>
          </p:cNvPr>
          <p:cNvSpPr txBox="1"/>
          <p:nvPr/>
        </p:nvSpPr>
        <p:spPr>
          <a:xfrm>
            <a:off x="764265" y="6136406"/>
            <a:ext cx="3767885" cy="19293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114000"/>
              </a:lnSpc>
            </a:pP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: © Natália Corrêa / The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Freedom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Fund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AAC4BB-C372-AD9D-FCE3-B6FBAF2D25F4}"/>
              </a:ext>
            </a:extLst>
          </p:cNvPr>
          <p:cNvSpPr txBox="1"/>
          <p:nvPr/>
        </p:nvSpPr>
        <p:spPr>
          <a:xfrm>
            <a:off x="1515557" y="2807296"/>
            <a:ext cx="7197122" cy="262424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Aft>
                <a:spcPts val="1600"/>
              </a:spcAft>
            </a:pPr>
            <a:r>
              <a:rPr lang="en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use of children </a:t>
            </a:r>
            <a:r>
              <a:rPr lang="en-GB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(under the age of 18) to perform sexual acts in exchange for money, goods or other </a:t>
            </a:r>
            <a:r>
              <a:rPr lang="en-GB" sz="22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favors</a:t>
            </a:r>
            <a:r>
              <a:rPr lang="en-GB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spcAft>
                <a:spcPts val="1600"/>
              </a:spcAft>
            </a:pPr>
            <a:r>
              <a:rPr lang="en-GB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 acts include penetrative and oral sex, touching of the genitals or breasts, as well as performances that are sexual in nature – including pornography and erotic performances.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00A6FA-630F-3B8C-93D1-EB68788F693F}"/>
              </a:ext>
            </a:extLst>
          </p:cNvPr>
          <p:cNvSpPr txBox="1">
            <a:spLocks/>
          </p:cNvSpPr>
          <p:nvPr/>
        </p:nvSpPr>
        <p:spPr>
          <a:xfrm>
            <a:off x="408610" y="181738"/>
            <a:ext cx="697627" cy="1200329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492C4D-B9DC-1315-9780-3724F2180A6A}"/>
              </a:ext>
            </a:extLst>
          </p:cNvPr>
          <p:cNvSpPr/>
          <p:nvPr/>
        </p:nvSpPr>
        <p:spPr>
          <a:xfrm>
            <a:off x="0" y="0"/>
            <a:ext cx="12192000" cy="1043492"/>
          </a:xfrm>
          <a:prstGeom prst="rect">
            <a:avLst/>
          </a:prstGeom>
          <a:solidFill>
            <a:srgbClr val="252162"/>
          </a:solidFill>
          <a:ln>
            <a:solidFill>
              <a:srgbClr val="252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0D55B57-BDD4-E7AD-9485-8D4044728666}"/>
              </a:ext>
            </a:extLst>
          </p:cNvPr>
          <p:cNvSpPr txBox="1">
            <a:spLocks/>
          </p:cNvSpPr>
          <p:nvPr/>
        </p:nvSpPr>
        <p:spPr>
          <a:xfrm>
            <a:off x="1302380" y="297434"/>
            <a:ext cx="9587240" cy="4293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sexual exploitation of children (CSEC)</a:t>
            </a:r>
          </a:p>
        </p:txBody>
      </p:sp>
    </p:spTree>
    <p:extLst>
      <p:ext uri="{BB962C8B-B14F-4D97-AF65-F5344CB8AC3E}">
        <p14:creationId xmlns:p14="http://schemas.microsoft.com/office/powerpoint/2010/main" val="206234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>
            <a:extLst>
              <a:ext uri="{FF2B5EF4-FFF2-40B4-BE49-F238E27FC236}">
                <a16:creationId xmlns:a16="http://schemas.microsoft.com/office/drawing/2014/main" id="{F2D6FE4E-C760-61AC-FF6D-CF61D40E7E8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57986" y="2463356"/>
            <a:ext cx="2221666" cy="3276743"/>
          </a:xfrm>
          <a:prstGeom prst="rect">
            <a:avLst/>
          </a:prstGeom>
        </p:spPr>
      </p:pic>
      <p:sp>
        <p:nvSpPr>
          <p:cNvPr id="19" name="Freeform 311">
            <a:extLst>
              <a:ext uri="{FF2B5EF4-FFF2-40B4-BE49-F238E27FC236}">
                <a16:creationId xmlns:a16="http://schemas.microsoft.com/office/drawing/2014/main" id="{EF4E49FC-2EF2-7423-88EF-B4200A92E41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857218" y="114300"/>
            <a:ext cx="6371466" cy="6978425"/>
          </a:xfrm>
          <a:custGeom>
            <a:avLst/>
            <a:gdLst>
              <a:gd name="T0" fmla="*/ 206 w 346"/>
              <a:gd name="T1" fmla="*/ 70 h 423"/>
              <a:gd name="T2" fmla="*/ 202 w 346"/>
              <a:gd name="T3" fmla="*/ 61 h 423"/>
              <a:gd name="T4" fmla="*/ 198 w 346"/>
              <a:gd name="T5" fmla="*/ 405 h 423"/>
              <a:gd name="T6" fmla="*/ 176 w 346"/>
              <a:gd name="T7" fmla="*/ 77 h 423"/>
              <a:gd name="T8" fmla="*/ 232 w 346"/>
              <a:gd name="T9" fmla="*/ 324 h 423"/>
              <a:gd name="T10" fmla="*/ 257 w 346"/>
              <a:gd name="T11" fmla="*/ 309 h 423"/>
              <a:gd name="T12" fmla="*/ 273 w 346"/>
              <a:gd name="T13" fmla="*/ 304 h 423"/>
              <a:gd name="T14" fmla="*/ 285 w 346"/>
              <a:gd name="T15" fmla="*/ 294 h 423"/>
              <a:gd name="T16" fmla="*/ 293 w 346"/>
              <a:gd name="T17" fmla="*/ 272 h 423"/>
              <a:gd name="T18" fmla="*/ 307 w 346"/>
              <a:gd name="T19" fmla="*/ 235 h 423"/>
              <a:gd name="T20" fmla="*/ 307 w 346"/>
              <a:gd name="T21" fmla="*/ 196 h 423"/>
              <a:gd name="T22" fmla="*/ 321 w 346"/>
              <a:gd name="T23" fmla="*/ 179 h 423"/>
              <a:gd name="T24" fmla="*/ 339 w 346"/>
              <a:gd name="T25" fmla="*/ 156 h 423"/>
              <a:gd name="T26" fmla="*/ 344 w 346"/>
              <a:gd name="T27" fmla="*/ 123 h 423"/>
              <a:gd name="T28" fmla="*/ 329 w 346"/>
              <a:gd name="T29" fmla="*/ 106 h 423"/>
              <a:gd name="T30" fmla="*/ 307 w 346"/>
              <a:gd name="T31" fmla="*/ 90 h 423"/>
              <a:gd name="T32" fmla="*/ 269 w 346"/>
              <a:gd name="T33" fmla="*/ 80 h 423"/>
              <a:gd name="T34" fmla="*/ 258 w 346"/>
              <a:gd name="T35" fmla="*/ 74 h 423"/>
              <a:gd name="T36" fmla="*/ 248 w 346"/>
              <a:gd name="T37" fmla="*/ 64 h 423"/>
              <a:gd name="T38" fmla="*/ 221 w 346"/>
              <a:gd name="T39" fmla="*/ 72 h 423"/>
              <a:gd name="T40" fmla="*/ 222 w 346"/>
              <a:gd name="T41" fmla="*/ 70 h 423"/>
              <a:gd name="T42" fmla="*/ 225 w 346"/>
              <a:gd name="T43" fmla="*/ 55 h 423"/>
              <a:gd name="T44" fmla="*/ 206 w 346"/>
              <a:gd name="T45" fmla="*/ 68 h 423"/>
              <a:gd name="T46" fmla="*/ 197 w 346"/>
              <a:gd name="T47" fmla="*/ 68 h 423"/>
              <a:gd name="T48" fmla="*/ 197 w 346"/>
              <a:gd name="T49" fmla="*/ 60 h 423"/>
              <a:gd name="T50" fmla="*/ 212 w 346"/>
              <a:gd name="T51" fmla="*/ 51 h 423"/>
              <a:gd name="T52" fmla="*/ 210 w 346"/>
              <a:gd name="T53" fmla="*/ 45 h 423"/>
              <a:gd name="T54" fmla="*/ 205 w 346"/>
              <a:gd name="T55" fmla="*/ 16 h 423"/>
              <a:gd name="T56" fmla="*/ 187 w 346"/>
              <a:gd name="T57" fmla="*/ 36 h 423"/>
              <a:gd name="T58" fmla="*/ 163 w 346"/>
              <a:gd name="T59" fmla="*/ 30 h 423"/>
              <a:gd name="T60" fmla="*/ 143 w 346"/>
              <a:gd name="T61" fmla="*/ 37 h 423"/>
              <a:gd name="T62" fmla="*/ 123 w 346"/>
              <a:gd name="T63" fmla="*/ 20 h 423"/>
              <a:gd name="T64" fmla="*/ 118 w 346"/>
              <a:gd name="T65" fmla="*/ 0 h 423"/>
              <a:gd name="T66" fmla="*/ 97 w 346"/>
              <a:gd name="T67" fmla="*/ 13 h 423"/>
              <a:gd name="T68" fmla="*/ 84 w 346"/>
              <a:gd name="T69" fmla="*/ 21 h 423"/>
              <a:gd name="T70" fmla="*/ 84 w 346"/>
              <a:gd name="T71" fmla="*/ 43 h 423"/>
              <a:gd name="T72" fmla="*/ 61 w 346"/>
              <a:gd name="T73" fmla="*/ 46 h 423"/>
              <a:gd name="T74" fmla="*/ 45 w 346"/>
              <a:gd name="T75" fmla="*/ 51 h 423"/>
              <a:gd name="T76" fmla="*/ 33 w 346"/>
              <a:gd name="T77" fmla="*/ 99 h 423"/>
              <a:gd name="T78" fmla="*/ 4 w 346"/>
              <a:gd name="T79" fmla="*/ 130 h 423"/>
              <a:gd name="T80" fmla="*/ 15 w 346"/>
              <a:gd name="T81" fmla="*/ 158 h 423"/>
              <a:gd name="T82" fmla="*/ 48 w 346"/>
              <a:gd name="T83" fmla="*/ 184 h 423"/>
              <a:gd name="T84" fmla="*/ 74 w 346"/>
              <a:gd name="T85" fmla="*/ 179 h 423"/>
              <a:gd name="T86" fmla="*/ 113 w 346"/>
              <a:gd name="T87" fmla="*/ 200 h 423"/>
              <a:gd name="T88" fmla="*/ 136 w 346"/>
              <a:gd name="T89" fmla="*/ 229 h 423"/>
              <a:gd name="T90" fmla="*/ 140 w 346"/>
              <a:gd name="T91" fmla="*/ 267 h 423"/>
              <a:gd name="T92" fmla="*/ 158 w 346"/>
              <a:gd name="T93" fmla="*/ 291 h 423"/>
              <a:gd name="T94" fmla="*/ 170 w 346"/>
              <a:gd name="T95" fmla="*/ 331 h 423"/>
              <a:gd name="T96" fmla="*/ 164 w 346"/>
              <a:gd name="T97" fmla="*/ 361 h 423"/>
              <a:gd name="T98" fmla="*/ 159 w 346"/>
              <a:gd name="T99" fmla="*/ 390 h 423"/>
              <a:gd name="T100" fmla="*/ 181 w 346"/>
              <a:gd name="T101" fmla="*/ 420 h 423"/>
              <a:gd name="T102" fmla="*/ 196 w 346"/>
              <a:gd name="T103" fmla="*/ 397 h 423"/>
              <a:gd name="T104" fmla="*/ 205 w 346"/>
              <a:gd name="T105" fmla="*/ 392 h 423"/>
              <a:gd name="T106" fmla="*/ 220 w 346"/>
              <a:gd name="T107" fmla="*/ 371 h 423"/>
              <a:gd name="T108" fmla="*/ 219 w 346"/>
              <a:gd name="T109" fmla="*/ 347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46" h="423">
                <a:moveTo>
                  <a:pt x="182" y="70"/>
                </a:moveTo>
                <a:cubicBezTo>
                  <a:pt x="183" y="69"/>
                  <a:pt x="183" y="70"/>
                  <a:pt x="183" y="70"/>
                </a:cubicBezTo>
                <a:cubicBezTo>
                  <a:pt x="182" y="71"/>
                  <a:pt x="180" y="71"/>
                  <a:pt x="180" y="72"/>
                </a:cubicBezTo>
                <a:cubicBezTo>
                  <a:pt x="179" y="73"/>
                  <a:pt x="179" y="74"/>
                  <a:pt x="178" y="75"/>
                </a:cubicBezTo>
                <a:cubicBezTo>
                  <a:pt x="177" y="76"/>
                  <a:pt x="179" y="71"/>
                  <a:pt x="182" y="70"/>
                </a:cubicBezTo>
                <a:close/>
                <a:moveTo>
                  <a:pt x="207" y="68"/>
                </a:moveTo>
                <a:cubicBezTo>
                  <a:pt x="208" y="69"/>
                  <a:pt x="206" y="70"/>
                  <a:pt x="206" y="70"/>
                </a:cubicBezTo>
                <a:cubicBezTo>
                  <a:pt x="206" y="69"/>
                  <a:pt x="206" y="68"/>
                  <a:pt x="207" y="68"/>
                </a:cubicBezTo>
                <a:close/>
                <a:moveTo>
                  <a:pt x="199" y="64"/>
                </a:moveTo>
                <a:cubicBezTo>
                  <a:pt x="198" y="65"/>
                  <a:pt x="198" y="66"/>
                  <a:pt x="200" y="66"/>
                </a:cubicBezTo>
                <a:cubicBezTo>
                  <a:pt x="200" y="66"/>
                  <a:pt x="201" y="64"/>
                  <a:pt x="199" y="64"/>
                </a:cubicBezTo>
                <a:close/>
                <a:moveTo>
                  <a:pt x="202" y="61"/>
                </a:moveTo>
                <a:cubicBezTo>
                  <a:pt x="203" y="62"/>
                  <a:pt x="203" y="62"/>
                  <a:pt x="203" y="62"/>
                </a:cubicBezTo>
                <a:cubicBezTo>
                  <a:pt x="203" y="62"/>
                  <a:pt x="203" y="61"/>
                  <a:pt x="202" y="61"/>
                </a:cubicBezTo>
                <a:close/>
                <a:moveTo>
                  <a:pt x="190" y="410"/>
                </a:moveTo>
                <a:cubicBezTo>
                  <a:pt x="189" y="410"/>
                  <a:pt x="187" y="413"/>
                  <a:pt x="190" y="412"/>
                </a:cubicBezTo>
                <a:cubicBezTo>
                  <a:pt x="190" y="412"/>
                  <a:pt x="191" y="410"/>
                  <a:pt x="190" y="410"/>
                </a:cubicBezTo>
                <a:close/>
                <a:moveTo>
                  <a:pt x="195" y="409"/>
                </a:moveTo>
                <a:cubicBezTo>
                  <a:pt x="192" y="409"/>
                  <a:pt x="191" y="412"/>
                  <a:pt x="196" y="411"/>
                </a:cubicBezTo>
                <a:cubicBezTo>
                  <a:pt x="198" y="411"/>
                  <a:pt x="199" y="408"/>
                  <a:pt x="195" y="409"/>
                </a:cubicBezTo>
                <a:close/>
                <a:moveTo>
                  <a:pt x="198" y="405"/>
                </a:moveTo>
                <a:cubicBezTo>
                  <a:pt x="197" y="407"/>
                  <a:pt x="197" y="407"/>
                  <a:pt x="197" y="407"/>
                </a:cubicBezTo>
                <a:cubicBezTo>
                  <a:pt x="198" y="406"/>
                  <a:pt x="204" y="405"/>
                  <a:pt x="198" y="405"/>
                </a:cubicBezTo>
                <a:close/>
                <a:moveTo>
                  <a:pt x="177" y="76"/>
                </a:moveTo>
                <a:cubicBezTo>
                  <a:pt x="176" y="78"/>
                  <a:pt x="176" y="78"/>
                  <a:pt x="176" y="78"/>
                </a:cubicBezTo>
                <a:cubicBezTo>
                  <a:pt x="170" y="78"/>
                  <a:pt x="166" y="77"/>
                  <a:pt x="162" y="78"/>
                </a:cubicBezTo>
                <a:cubicBezTo>
                  <a:pt x="163" y="76"/>
                  <a:pt x="163" y="76"/>
                  <a:pt x="163" y="76"/>
                </a:cubicBezTo>
                <a:cubicBezTo>
                  <a:pt x="167" y="76"/>
                  <a:pt x="171" y="79"/>
                  <a:pt x="176" y="77"/>
                </a:cubicBezTo>
                <a:cubicBezTo>
                  <a:pt x="176" y="77"/>
                  <a:pt x="176" y="76"/>
                  <a:pt x="177" y="76"/>
                </a:cubicBezTo>
                <a:close/>
                <a:moveTo>
                  <a:pt x="200" y="58"/>
                </a:moveTo>
                <a:cubicBezTo>
                  <a:pt x="199" y="58"/>
                  <a:pt x="199" y="59"/>
                  <a:pt x="201" y="59"/>
                </a:cubicBezTo>
                <a:cubicBezTo>
                  <a:pt x="201" y="59"/>
                  <a:pt x="203" y="57"/>
                  <a:pt x="200" y="58"/>
                </a:cubicBezTo>
                <a:close/>
                <a:moveTo>
                  <a:pt x="221" y="332"/>
                </a:moveTo>
                <a:cubicBezTo>
                  <a:pt x="225" y="331"/>
                  <a:pt x="227" y="329"/>
                  <a:pt x="230" y="327"/>
                </a:cubicBezTo>
                <a:cubicBezTo>
                  <a:pt x="231" y="327"/>
                  <a:pt x="232" y="325"/>
                  <a:pt x="232" y="324"/>
                </a:cubicBezTo>
                <a:cubicBezTo>
                  <a:pt x="234" y="323"/>
                  <a:pt x="237" y="323"/>
                  <a:pt x="239" y="322"/>
                </a:cubicBezTo>
                <a:cubicBezTo>
                  <a:pt x="240" y="321"/>
                  <a:pt x="241" y="317"/>
                  <a:pt x="241" y="317"/>
                </a:cubicBezTo>
                <a:cubicBezTo>
                  <a:pt x="243" y="316"/>
                  <a:pt x="247" y="317"/>
                  <a:pt x="249" y="316"/>
                </a:cubicBezTo>
                <a:cubicBezTo>
                  <a:pt x="249" y="316"/>
                  <a:pt x="250" y="315"/>
                  <a:pt x="250" y="314"/>
                </a:cubicBezTo>
                <a:cubicBezTo>
                  <a:pt x="252" y="314"/>
                  <a:pt x="254" y="314"/>
                  <a:pt x="257" y="314"/>
                </a:cubicBezTo>
                <a:cubicBezTo>
                  <a:pt x="256" y="312"/>
                  <a:pt x="256" y="311"/>
                  <a:pt x="255" y="309"/>
                </a:cubicBezTo>
                <a:cubicBezTo>
                  <a:pt x="255" y="309"/>
                  <a:pt x="256" y="309"/>
                  <a:pt x="257" y="309"/>
                </a:cubicBezTo>
                <a:cubicBezTo>
                  <a:pt x="257" y="309"/>
                  <a:pt x="258" y="307"/>
                  <a:pt x="259" y="307"/>
                </a:cubicBezTo>
                <a:cubicBezTo>
                  <a:pt x="259" y="307"/>
                  <a:pt x="260" y="308"/>
                  <a:pt x="262" y="308"/>
                </a:cubicBezTo>
                <a:cubicBezTo>
                  <a:pt x="262" y="308"/>
                  <a:pt x="264" y="306"/>
                  <a:pt x="264" y="306"/>
                </a:cubicBezTo>
                <a:cubicBezTo>
                  <a:pt x="267" y="305"/>
                  <a:pt x="268" y="306"/>
                  <a:pt x="271" y="306"/>
                </a:cubicBezTo>
                <a:cubicBezTo>
                  <a:pt x="271" y="305"/>
                  <a:pt x="271" y="302"/>
                  <a:pt x="271" y="302"/>
                </a:cubicBezTo>
                <a:cubicBezTo>
                  <a:pt x="271" y="303"/>
                  <a:pt x="272" y="302"/>
                  <a:pt x="273" y="302"/>
                </a:cubicBezTo>
                <a:cubicBezTo>
                  <a:pt x="273" y="304"/>
                  <a:pt x="273" y="304"/>
                  <a:pt x="273" y="304"/>
                </a:cubicBezTo>
                <a:cubicBezTo>
                  <a:pt x="273" y="304"/>
                  <a:pt x="274" y="305"/>
                  <a:pt x="274" y="305"/>
                </a:cubicBezTo>
                <a:cubicBezTo>
                  <a:pt x="275" y="306"/>
                  <a:pt x="277" y="305"/>
                  <a:pt x="279" y="305"/>
                </a:cubicBezTo>
                <a:cubicBezTo>
                  <a:pt x="279" y="304"/>
                  <a:pt x="281" y="303"/>
                  <a:pt x="281" y="302"/>
                </a:cubicBezTo>
                <a:cubicBezTo>
                  <a:pt x="281" y="302"/>
                  <a:pt x="280" y="300"/>
                  <a:pt x="281" y="299"/>
                </a:cubicBezTo>
                <a:cubicBezTo>
                  <a:pt x="285" y="297"/>
                  <a:pt x="285" y="297"/>
                  <a:pt x="285" y="297"/>
                </a:cubicBezTo>
                <a:cubicBezTo>
                  <a:pt x="285" y="296"/>
                  <a:pt x="286" y="295"/>
                  <a:pt x="286" y="294"/>
                </a:cubicBezTo>
                <a:cubicBezTo>
                  <a:pt x="285" y="294"/>
                  <a:pt x="285" y="294"/>
                  <a:pt x="285" y="294"/>
                </a:cubicBezTo>
                <a:cubicBezTo>
                  <a:pt x="285" y="292"/>
                  <a:pt x="285" y="292"/>
                  <a:pt x="285" y="289"/>
                </a:cubicBezTo>
                <a:cubicBezTo>
                  <a:pt x="283" y="289"/>
                  <a:pt x="285" y="288"/>
                  <a:pt x="285" y="289"/>
                </a:cubicBezTo>
                <a:cubicBezTo>
                  <a:pt x="285" y="288"/>
                  <a:pt x="285" y="287"/>
                  <a:pt x="285" y="287"/>
                </a:cubicBezTo>
                <a:cubicBezTo>
                  <a:pt x="285" y="286"/>
                  <a:pt x="287" y="285"/>
                  <a:pt x="287" y="285"/>
                </a:cubicBezTo>
                <a:cubicBezTo>
                  <a:pt x="288" y="283"/>
                  <a:pt x="287" y="281"/>
                  <a:pt x="288" y="279"/>
                </a:cubicBezTo>
                <a:cubicBezTo>
                  <a:pt x="289" y="278"/>
                  <a:pt x="292" y="276"/>
                  <a:pt x="293" y="275"/>
                </a:cubicBezTo>
                <a:cubicBezTo>
                  <a:pt x="293" y="274"/>
                  <a:pt x="292" y="273"/>
                  <a:pt x="293" y="272"/>
                </a:cubicBezTo>
                <a:cubicBezTo>
                  <a:pt x="293" y="271"/>
                  <a:pt x="294" y="272"/>
                  <a:pt x="295" y="271"/>
                </a:cubicBezTo>
                <a:cubicBezTo>
                  <a:pt x="295" y="271"/>
                  <a:pt x="294" y="270"/>
                  <a:pt x="295" y="269"/>
                </a:cubicBezTo>
                <a:cubicBezTo>
                  <a:pt x="295" y="267"/>
                  <a:pt x="299" y="266"/>
                  <a:pt x="300" y="264"/>
                </a:cubicBezTo>
                <a:cubicBezTo>
                  <a:pt x="301" y="261"/>
                  <a:pt x="300" y="256"/>
                  <a:pt x="301" y="253"/>
                </a:cubicBezTo>
                <a:cubicBezTo>
                  <a:pt x="301" y="251"/>
                  <a:pt x="304" y="249"/>
                  <a:pt x="306" y="247"/>
                </a:cubicBezTo>
                <a:cubicBezTo>
                  <a:pt x="304" y="245"/>
                  <a:pt x="302" y="240"/>
                  <a:pt x="305" y="236"/>
                </a:cubicBezTo>
                <a:cubicBezTo>
                  <a:pt x="305" y="236"/>
                  <a:pt x="306" y="235"/>
                  <a:pt x="307" y="235"/>
                </a:cubicBezTo>
                <a:cubicBezTo>
                  <a:pt x="307" y="234"/>
                  <a:pt x="307" y="229"/>
                  <a:pt x="307" y="229"/>
                </a:cubicBezTo>
                <a:cubicBezTo>
                  <a:pt x="307" y="227"/>
                  <a:pt x="308" y="225"/>
                  <a:pt x="308" y="223"/>
                </a:cubicBezTo>
                <a:cubicBezTo>
                  <a:pt x="307" y="219"/>
                  <a:pt x="307" y="219"/>
                  <a:pt x="307" y="219"/>
                </a:cubicBezTo>
                <a:cubicBezTo>
                  <a:pt x="306" y="214"/>
                  <a:pt x="306" y="210"/>
                  <a:pt x="307" y="205"/>
                </a:cubicBezTo>
                <a:cubicBezTo>
                  <a:pt x="305" y="205"/>
                  <a:pt x="305" y="205"/>
                  <a:pt x="304" y="204"/>
                </a:cubicBezTo>
                <a:cubicBezTo>
                  <a:pt x="304" y="203"/>
                  <a:pt x="306" y="202"/>
                  <a:pt x="307" y="201"/>
                </a:cubicBezTo>
                <a:cubicBezTo>
                  <a:pt x="307" y="199"/>
                  <a:pt x="306" y="199"/>
                  <a:pt x="307" y="196"/>
                </a:cubicBezTo>
                <a:cubicBezTo>
                  <a:pt x="308" y="195"/>
                  <a:pt x="309" y="195"/>
                  <a:pt x="310" y="193"/>
                </a:cubicBezTo>
                <a:cubicBezTo>
                  <a:pt x="310" y="193"/>
                  <a:pt x="310" y="188"/>
                  <a:pt x="310" y="188"/>
                </a:cubicBezTo>
                <a:cubicBezTo>
                  <a:pt x="314" y="190"/>
                  <a:pt x="313" y="188"/>
                  <a:pt x="315" y="192"/>
                </a:cubicBezTo>
                <a:cubicBezTo>
                  <a:pt x="316" y="191"/>
                  <a:pt x="318" y="188"/>
                  <a:pt x="318" y="187"/>
                </a:cubicBezTo>
                <a:cubicBezTo>
                  <a:pt x="318" y="187"/>
                  <a:pt x="318" y="186"/>
                  <a:pt x="318" y="185"/>
                </a:cubicBezTo>
                <a:cubicBezTo>
                  <a:pt x="318" y="185"/>
                  <a:pt x="320" y="185"/>
                  <a:pt x="320" y="184"/>
                </a:cubicBezTo>
                <a:cubicBezTo>
                  <a:pt x="321" y="182"/>
                  <a:pt x="320" y="181"/>
                  <a:pt x="321" y="179"/>
                </a:cubicBezTo>
                <a:cubicBezTo>
                  <a:pt x="321" y="177"/>
                  <a:pt x="323" y="176"/>
                  <a:pt x="324" y="174"/>
                </a:cubicBezTo>
                <a:cubicBezTo>
                  <a:pt x="325" y="173"/>
                  <a:pt x="324" y="171"/>
                  <a:pt x="325" y="170"/>
                </a:cubicBezTo>
                <a:cubicBezTo>
                  <a:pt x="325" y="169"/>
                  <a:pt x="331" y="164"/>
                  <a:pt x="331" y="164"/>
                </a:cubicBezTo>
                <a:cubicBezTo>
                  <a:pt x="332" y="164"/>
                  <a:pt x="333" y="164"/>
                  <a:pt x="334" y="164"/>
                </a:cubicBezTo>
                <a:cubicBezTo>
                  <a:pt x="335" y="163"/>
                  <a:pt x="335" y="162"/>
                  <a:pt x="336" y="161"/>
                </a:cubicBezTo>
                <a:cubicBezTo>
                  <a:pt x="337" y="160"/>
                  <a:pt x="338" y="159"/>
                  <a:pt x="339" y="158"/>
                </a:cubicBezTo>
                <a:cubicBezTo>
                  <a:pt x="339" y="158"/>
                  <a:pt x="339" y="157"/>
                  <a:pt x="339" y="156"/>
                </a:cubicBezTo>
                <a:cubicBezTo>
                  <a:pt x="339" y="156"/>
                  <a:pt x="341" y="155"/>
                  <a:pt x="341" y="154"/>
                </a:cubicBezTo>
                <a:cubicBezTo>
                  <a:pt x="343" y="151"/>
                  <a:pt x="343" y="149"/>
                  <a:pt x="344" y="145"/>
                </a:cubicBezTo>
                <a:cubicBezTo>
                  <a:pt x="346" y="144"/>
                  <a:pt x="346" y="144"/>
                  <a:pt x="346" y="144"/>
                </a:cubicBezTo>
                <a:cubicBezTo>
                  <a:pt x="346" y="141"/>
                  <a:pt x="345" y="140"/>
                  <a:pt x="345" y="138"/>
                </a:cubicBezTo>
                <a:cubicBezTo>
                  <a:pt x="345" y="137"/>
                  <a:pt x="346" y="134"/>
                  <a:pt x="346" y="132"/>
                </a:cubicBezTo>
                <a:cubicBezTo>
                  <a:pt x="344" y="130"/>
                  <a:pt x="344" y="130"/>
                  <a:pt x="344" y="130"/>
                </a:cubicBezTo>
                <a:cubicBezTo>
                  <a:pt x="343" y="129"/>
                  <a:pt x="345" y="126"/>
                  <a:pt x="344" y="123"/>
                </a:cubicBezTo>
                <a:cubicBezTo>
                  <a:pt x="344" y="121"/>
                  <a:pt x="342" y="121"/>
                  <a:pt x="341" y="120"/>
                </a:cubicBezTo>
                <a:cubicBezTo>
                  <a:pt x="341" y="119"/>
                  <a:pt x="341" y="118"/>
                  <a:pt x="341" y="118"/>
                </a:cubicBezTo>
                <a:cubicBezTo>
                  <a:pt x="341" y="117"/>
                  <a:pt x="340" y="117"/>
                  <a:pt x="340" y="117"/>
                </a:cubicBezTo>
                <a:cubicBezTo>
                  <a:pt x="338" y="113"/>
                  <a:pt x="338" y="108"/>
                  <a:pt x="334" y="108"/>
                </a:cubicBezTo>
                <a:cubicBezTo>
                  <a:pt x="332" y="107"/>
                  <a:pt x="330" y="109"/>
                  <a:pt x="330" y="109"/>
                </a:cubicBezTo>
                <a:cubicBezTo>
                  <a:pt x="330" y="109"/>
                  <a:pt x="330" y="107"/>
                  <a:pt x="330" y="107"/>
                </a:cubicBezTo>
                <a:cubicBezTo>
                  <a:pt x="329" y="107"/>
                  <a:pt x="329" y="106"/>
                  <a:pt x="329" y="106"/>
                </a:cubicBezTo>
                <a:cubicBezTo>
                  <a:pt x="326" y="105"/>
                  <a:pt x="325" y="107"/>
                  <a:pt x="323" y="108"/>
                </a:cubicBezTo>
                <a:cubicBezTo>
                  <a:pt x="323" y="107"/>
                  <a:pt x="324" y="106"/>
                  <a:pt x="324" y="106"/>
                </a:cubicBezTo>
                <a:cubicBezTo>
                  <a:pt x="323" y="105"/>
                  <a:pt x="322" y="105"/>
                  <a:pt x="321" y="104"/>
                </a:cubicBezTo>
                <a:cubicBezTo>
                  <a:pt x="321" y="104"/>
                  <a:pt x="321" y="103"/>
                  <a:pt x="321" y="102"/>
                </a:cubicBezTo>
                <a:cubicBezTo>
                  <a:pt x="317" y="98"/>
                  <a:pt x="317" y="98"/>
                  <a:pt x="317" y="98"/>
                </a:cubicBezTo>
                <a:cubicBezTo>
                  <a:pt x="317" y="97"/>
                  <a:pt x="316" y="98"/>
                  <a:pt x="316" y="98"/>
                </a:cubicBezTo>
                <a:cubicBezTo>
                  <a:pt x="313" y="96"/>
                  <a:pt x="310" y="92"/>
                  <a:pt x="307" y="90"/>
                </a:cubicBezTo>
                <a:cubicBezTo>
                  <a:pt x="305" y="89"/>
                  <a:pt x="304" y="89"/>
                  <a:pt x="302" y="88"/>
                </a:cubicBezTo>
                <a:cubicBezTo>
                  <a:pt x="301" y="88"/>
                  <a:pt x="300" y="86"/>
                  <a:pt x="299" y="86"/>
                </a:cubicBezTo>
                <a:cubicBezTo>
                  <a:pt x="295" y="85"/>
                  <a:pt x="294" y="86"/>
                  <a:pt x="290" y="86"/>
                </a:cubicBezTo>
                <a:cubicBezTo>
                  <a:pt x="283" y="85"/>
                  <a:pt x="284" y="82"/>
                  <a:pt x="279" y="84"/>
                </a:cubicBezTo>
                <a:cubicBezTo>
                  <a:pt x="278" y="83"/>
                  <a:pt x="276" y="80"/>
                  <a:pt x="275" y="80"/>
                </a:cubicBezTo>
                <a:cubicBezTo>
                  <a:pt x="273" y="79"/>
                  <a:pt x="272" y="80"/>
                  <a:pt x="271" y="80"/>
                </a:cubicBezTo>
                <a:cubicBezTo>
                  <a:pt x="271" y="80"/>
                  <a:pt x="270" y="80"/>
                  <a:pt x="269" y="80"/>
                </a:cubicBezTo>
                <a:cubicBezTo>
                  <a:pt x="267" y="82"/>
                  <a:pt x="267" y="86"/>
                  <a:pt x="263" y="86"/>
                </a:cubicBezTo>
                <a:cubicBezTo>
                  <a:pt x="261" y="85"/>
                  <a:pt x="262" y="82"/>
                  <a:pt x="263" y="80"/>
                </a:cubicBezTo>
                <a:cubicBezTo>
                  <a:pt x="263" y="80"/>
                  <a:pt x="260" y="80"/>
                  <a:pt x="260" y="80"/>
                </a:cubicBezTo>
                <a:cubicBezTo>
                  <a:pt x="260" y="79"/>
                  <a:pt x="261" y="78"/>
                  <a:pt x="261" y="78"/>
                </a:cubicBezTo>
                <a:cubicBezTo>
                  <a:pt x="262" y="76"/>
                  <a:pt x="261" y="76"/>
                  <a:pt x="261" y="75"/>
                </a:cubicBezTo>
                <a:cubicBezTo>
                  <a:pt x="259" y="75"/>
                  <a:pt x="260" y="76"/>
                  <a:pt x="259" y="74"/>
                </a:cubicBezTo>
                <a:cubicBezTo>
                  <a:pt x="258" y="74"/>
                  <a:pt x="258" y="74"/>
                  <a:pt x="258" y="74"/>
                </a:cubicBezTo>
                <a:cubicBezTo>
                  <a:pt x="258" y="74"/>
                  <a:pt x="258" y="73"/>
                  <a:pt x="259" y="72"/>
                </a:cubicBezTo>
                <a:cubicBezTo>
                  <a:pt x="258" y="71"/>
                  <a:pt x="258" y="71"/>
                  <a:pt x="257" y="70"/>
                </a:cubicBezTo>
                <a:cubicBezTo>
                  <a:pt x="256" y="70"/>
                  <a:pt x="255" y="69"/>
                  <a:pt x="254" y="70"/>
                </a:cubicBezTo>
                <a:cubicBezTo>
                  <a:pt x="254" y="70"/>
                  <a:pt x="253" y="72"/>
                  <a:pt x="252" y="72"/>
                </a:cubicBezTo>
                <a:cubicBezTo>
                  <a:pt x="252" y="71"/>
                  <a:pt x="253" y="70"/>
                  <a:pt x="253" y="68"/>
                </a:cubicBezTo>
                <a:cubicBezTo>
                  <a:pt x="251" y="68"/>
                  <a:pt x="251" y="67"/>
                  <a:pt x="248" y="66"/>
                </a:cubicBezTo>
                <a:cubicBezTo>
                  <a:pt x="248" y="66"/>
                  <a:pt x="248" y="64"/>
                  <a:pt x="248" y="64"/>
                </a:cubicBezTo>
                <a:cubicBezTo>
                  <a:pt x="247" y="64"/>
                  <a:pt x="247" y="66"/>
                  <a:pt x="245" y="65"/>
                </a:cubicBezTo>
                <a:cubicBezTo>
                  <a:pt x="244" y="65"/>
                  <a:pt x="242" y="62"/>
                  <a:pt x="241" y="61"/>
                </a:cubicBezTo>
                <a:cubicBezTo>
                  <a:pt x="239" y="60"/>
                  <a:pt x="239" y="60"/>
                  <a:pt x="239" y="60"/>
                </a:cubicBezTo>
                <a:cubicBezTo>
                  <a:pt x="232" y="58"/>
                  <a:pt x="230" y="63"/>
                  <a:pt x="226" y="65"/>
                </a:cubicBezTo>
                <a:cubicBezTo>
                  <a:pt x="227" y="66"/>
                  <a:pt x="228" y="67"/>
                  <a:pt x="228" y="68"/>
                </a:cubicBezTo>
                <a:cubicBezTo>
                  <a:pt x="227" y="69"/>
                  <a:pt x="226" y="68"/>
                  <a:pt x="225" y="68"/>
                </a:cubicBezTo>
                <a:cubicBezTo>
                  <a:pt x="221" y="72"/>
                  <a:pt x="221" y="72"/>
                  <a:pt x="221" y="72"/>
                </a:cubicBezTo>
                <a:cubicBezTo>
                  <a:pt x="224" y="72"/>
                  <a:pt x="217" y="75"/>
                  <a:pt x="220" y="72"/>
                </a:cubicBezTo>
                <a:cubicBezTo>
                  <a:pt x="216" y="72"/>
                  <a:pt x="214" y="72"/>
                  <a:pt x="210" y="74"/>
                </a:cubicBezTo>
                <a:cubicBezTo>
                  <a:pt x="208" y="72"/>
                  <a:pt x="208" y="71"/>
                  <a:pt x="207" y="70"/>
                </a:cubicBezTo>
                <a:cubicBezTo>
                  <a:pt x="211" y="73"/>
                  <a:pt x="209" y="72"/>
                  <a:pt x="214" y="71"/>
                </a:cubicBezTo>
                <a:cubicBezTo>
                  <a:pt x="214" y="71"/>
                  <a:pt x="218" y="72"/>
                  <a:pt x="219" y="72"/>
                </a:cubicBezTo>
                <a:cubicBezTo>
                  <a:pt x="219" y="72"/>
                  <a:pt x="219" y="71"/>
                  <a:pt x="219" y="70"/>
                </a:cubicBezTo>
                <a:cubicBezTo>
                  <a:pt x="221" y="70"/>
                  <a:pt x="221" y="70"/>
                  <a:pt x="222" y="70"/>
                </a:cubicBezTo>
                <a:cubicBezTo>
                  <a:pt x="222" y="68"/>
                  <a:pt x="222" y="68"/>
                  <a:pt x="222" y="68"/>
                </a:cubicBezTo>
                <a:cubicBezTo>
                  <a:pt x="222" y="68"/>
                  <a:pt x="224" y="68"/>
                  <a:pt x="224" y="68"/>
                </a:cubicBezTo>
                <a:cubicBezTo>
                  <a:pt x="225" y="67"/>
                  <a:pt x="224" y="66"/>
                  <a:pt x="225" y="64"/>
                </a:cubicBezTo>
                <a:cubicBezTo>
                  <a:pt x="226" y="64"/>
                  <a:pt x="226" y="64"/>
                  <a:pt x="226" y="64"/>
                </a:cubicBezTo>
                <a:cubicBezTo>
                  <a:pt x="227" y="62"/>
                  <a:pt x="226" y="60"/>
                  <a:pt x="225" y="58"/>
                </a:cubicBezTo>
                <a:cubicBezTo>
                  <a:pt x="227" y="58"/>
                  <a:pt x="225" y="55"/>
                  <a:pt x="225" y="55"/>
                </a:cubicBezTo>
                <a:cubicBezTo>
                  <a:pt x="225" y="55"/>
                  <a:pt x="225" y="55"/>
                  <a:pt x="225" y="55"/>
                </a:cubicBezTo>
                <a:cubicBezTo>
                  <a:pt x="223" y="55"/>
                  <a:pt x="222" y="55"/>
                  <a:pt x="219" y="55"/>
                </a:cubicBezTo>
                <a:cubicBezTo>
                  <a:pt x="220" y="55"/>
                  <a:pt x="220" y="51"/>
                  <a:pt x="219" y="51"/>
                </a:cubicBezTo>
                <a:cubicBezTo>
                  <a:pt x="214" y="50"/>
                  <a:pt x="214" y="54"/>
                  <a:pt x="212" y="55"/>
                </a:cubicBezTo>
                <a:cubicBezTo>
                  <a:pt x="211" y="56"/>
                  <a:pt x="209" y="56"/>
                  <a:pt x="209" y="57"/>
                </a:cubicBezTo>
                <a:cubicBezTo>
                  <a:pt x="208" y="57"/>
                  <a:pt x="209" y="59"/>
                  <a:pt x="208" y="60"/>
                </a:cubicBezTo>
                <a:cubicBezTo>
                  <a:pt x="208" y="60"/>
                  <a:pt x="206" y="60"/>
                  <a:pt x="206" y="61"/>
                </a:cubicBezTo>
                <a:cubicBezTo>
                  <a:pt x="205" y="64"/>
                  <a:pt x="206" y="66"/>
                  <a:pt x="206" y="68"/>
                </a:cubicBezTo>
                <a:cubicBezTo>
                  <a:pt x="205" y="67"/>
                  <a:pt x="205" y="67"/>
                  <a:pt x="205" y="67"/>
                </a:cubicBezTo>
                <a:cubicBezTo>
                  <a:pt x="203" y="62"/>
                  <a:pt x="203" y="65"/>
                  <a:pt x="201" y="66"/>
                </a:cubicBezTo>
                <a:cubicBezTo>
                  <a:pt x="200" y="67"/>
                  <a:pt x="199" y="67"/>
                  <a:pt x="199" y="67"/>
                </a:cubicBezTo>
                <a:cubicBezTo>
                  <a:pt x="198" y="68"/>
                  <a:pt x="200" y="72"/>
                  <a:pt x="199" y="75"/>
                </a:cubicBezTo>
                <a:cubicBezTo>
                  <a:pt x="199" y="76"/>
                  <a:pt x="197" y="77"/>
                  <a:pt x="197" y="78"/>
                </a:cubicBezTo>
                <a:cubicBezTo>
                  <a:pt x="196" y="80"/>
                  <a:pt x="198" y="75"/>
                  <a:pt x="198" y="75"/>
                </a:cubicBezTo>
                <a:cubicBezTo>
                  <a:pt x="198" y="73"/>
                  <a:pt x="197" y="69"/>
                  <a:pt x="197" y="68"/>
                </a:cubicBezTo>
                <a:cubicBezTo>
                  <a:pt x="197" y="68"/>
                  <a:pt x="197" y="66"/>
                  <a:pt x="197" y="66"/>
                </a:cubicBezTo>
                <a:cubicBezTo>
                  <a:pt x="196" y="66"/>
                  <a:pt x="195" y="65"/>
                  <a:pt x="194" y="66"/>
                </a:cubicBezTo>
                <a:cubicBezTo>
                  <a:pt x="192" y="66"/>
                  <a:pt x="190" y="69"/>
                  <a:pt x="188" y="69"/>
                </a:cubicBezTo>
                <a:cubicBezTo>
                  <a:pt x="186" y="70"/>
                  <a:pt x="185" y="69"/>
                  <a:pt x="183" y="70"/>
                </a:cubicBezTo>
                <a:cubicBezTo>
                  <a:pt x="186" y="69"/>
                  <a:pt x="190" y="66"/>
                  <a:pt x="193" y="65"/>
                </a:cubicBezTo>
                <a:cubicBezTo>
                  <a:pt x="193" y="65"/>
                  <a:pt x="195" y="66"/>
                  <a:pt x="196" y="65"/>
                </a:cubicBezTo>
                <a:cubicBezTo>
                  <a:pt x="197" y="64"/>
                  <a:pt x="196" y="61"/>
                  <a:pt x="197" y="60"/>
                </a:cubicBezTo>
                <a:cubicBezTo>
                  <a:pt x="197" y="59"/>
                  <a:pt x="200" y="57"/>
                  <a:pt x="200" y="55"/>
                </a:cubicBezTo>
                <a:cubicBezTo>
                  <a:pt x="200" y="55"/>
                  <a:pt x="200" y="54"/>
                  <a:pt x="200" y="53"/>
                </a:cubicBezTo>
                <a:cubicBezTo>
                  <a:pt x="201" y="52"/>
                  <a:pt x="203" y="51"/>
                  <a:pt x="204" y="51"/>
                </a:cubicBezTo>
                <a:cubicBezTo>
                  <a:pt x="205" y="50"/>
                  <a:pt x="205" y="47"/>
                  <a:pt x="206" y="47"/>
                </a:cubicBezTo>
                <a:cubicBezTo>
                  <a:pt x="207" y="47"/>
                  <a:pt x="207" y="49"/>
                  <a:pt x="206" y="49"/>
                </a:cubicBezTo>
                <a:cubicBezTo>
                  <a:pt x="206" y="50"/>
                  <a:pt x="206" y="51"/>
                  <a:pt x="207" y="53"/>
                </a:cubicBezTo>
                <a:cubicBezTo>
                  <a:pt x="208" y="52"/>
                  <a:pt x="213" y="54"/>
                  <a:pt x="212" y="51"/>
                </a:cubicBezTo>
                <a:cubicBezTo>
                  <a:pt x="212" y="50"/>
                  <a:pt x="212" y="50"/>
                  <a:pt x="211" y="50"/>
                </a:cubicBezTo>
                <a:cubicBezTo>
                  <a:pt x="211" y="49"/>
                  <a:pt x="211" y="47"/>
                  <a:pt x="211" y="47"/>
                </a:cubicBezTo>
                <a:cubicBezTo>
                  <a:pt x="213" y="47"/>
                  <a:pt x="213" y="47"/>
                  <a:pt x="213" y="47"/>
                </a:cubicBezTo>
                <a:cubicBezTo>
                  <a:pt x="213" y="45"/>
                  <a:pt x="214" y="43"/>
                  <a:pt x="214" y="41"/>
                </a:cubicBezTo>
                <a:cubicBezTo>
                  <a:pt x="213" y="42"/>
                  <a:pt x="212" y="41"/>
                  <a:pt x="212" y="41"/>
                </a:cubicBezTo>
                <a:cubicBezTo>
                  <a:pt x="211" y="41"/>
                  <a:pt x="210" y="43"/>
                  <a:pt x="210" y="43"/>
                </a:cubicBezTo>
                <a:cubicBezTo>
                  <a:pt x="210" y="44"/>
                  <a:pt x="211" y="44"/>
                  <a:pt x="210" y="45"/>
                </a:cubicBezTo>
                <a:cubicBezTo>
                  <a:pt x="210" y="45"/>
                  <a:pt x="208" y="45"/>
                  <a:pt x="208" y="45"/>
                </a:cubicBezTo>
                <a:cubicBezTo>
                  <a:pt x="210" y="41"/>
                  <a:pt x="212" y="41"/>
                  <a:pt x="208" y="38"/>
                </a:cubicBezTo>
                <a:cubicBezTo>
                  <a:pt x="213" y="36"/>
                  <a:pt x="211" y="37"/>
                  <a:pt x="213" y="32"/>
                </a:cubicBezTo>
                <a:cubicBezTo>
                  <a:pt x="211" y="32"/>
                  <a:pt x="209" y="32"/>
                  <a:pt x="207" y="32"/>
                </a:cubicBezTo>
                <a:cubicBezTo>
                  <a:pt x="207" y="30"/>
                  <a:pt x="208" y="27"/>
                  <a:pt x="207" y="25"/>
                </a:cubicBezTo>
                <a:cubicBezTo>
                  <a:pt x="207" y="24"/>
                  <a:pt x="205" y="23"/>
                  <a:pt x="205" y="23"/>
                </a:cubicBezTo>
                <a:cubicBezTo>
                  <a:pt x="204" y="20"/>
                  <a:pt x="206" y="19"/>
                  <a:pt x="205" y="16"/>
                </a:cubicBezTo>
                <a:cubicBezTo>
                  <a:pt x="204" y="14"/>
                  <a:pt x="202" y="12"/>
                  <a:pt x="202" y="10"/>
                </a:cubicBezTo>
                <a:cubicBezTo>
                  <a:pt x="201" y="9"/>
                  <a:pt x="202" y="8"/>
                  <a:pt x="202" y="7"/>
                </a:cubicBezTo>
                <a:cubicBezTo>
                  <a:pt x="201" y="7"/>
                  <a:pt x="199" y="7"/>
                  <a:pt x="199" y="6"/>
                </a:cubicBezTo>
                <a:cubicBezTo>
                  <a:pt x="195" y="13"/>
                  <a:pt x="195" y="13"/>
                  <a:pt x="195" y="13"/>
                </a:cubicBezTo>
                <a:cubicBezTo>
                  <a:pt x="194" y="19"/>
                  <a:pt x="194" y="19"/>
                  <a:pt x="194" y="19"/>
                </a:cubicBezTo>
                <a:cubicBezTo>
                  <a:pt x="194" y="19"/>
                  <a:pt x="193" y="27"/>
                  <a:pt x="192" y="28"/>
                </a:cubicBezTo>
                <a:cubicBezTo>
                  <a:pt x="192" y="30"/>
                  <a:pt x="187" y="36"/>
                  <a:pt x="187" y="36"/>
                </a:cubicBezTo>
                <a:cubicBezTo>
                  <a:pt x="184" y="33"/>
                  <a:pt x="184" y="33"/>
                  <a:pt x="184" y="33"/>
                </a:cubicBezTo>
                <a:cubicBezTo>
                  <a:pt x="179" y="34"/>
                  <a:pt x="179" y="34"/>
                  <a:pt x="179" y="34"/>
                </a:cubicBezTo>
                <a:cubicBezTo>
                  <a:pt x="179" y="34"/>
                  <a:pt x="176" y="37"/>
                  <a:pt x="174" y="36"/>
                </a:cubicBezTo>
                <a:cubicBezTo>
                  <a:pt x="172" y="34"/>
                  <a:pt x="171" y="31"/>
                  <a:pt x="171" y="31"/>
                </a:cubicBezTo>
                <a:cubicBezTo>
                  <a:pt x="167" y="31"/>
                  <a:pt x="167" y="31"/>
                  <a:pt x="167" y="31"/>
                </a:cubicBezTo>
                <a:cubicBezTo>
                  <a:pt x="166" y="29"/>
                  <a:pt x="166" y="29"/>
                  <a:pt x="166" y="29"/>
                </a:cubicBezTo>
                <a:cubicBezTo>
                  <a:pt x="163" y="30"/>
                  <a:pt x="163" y="30"/>
                  <a:pt x="163" y="30"/>
                </a:cubicBezTo>
                <a:cubicBezTo>
                  <a:pt x="157" y="28"/>
                  <a:pt x="157" y="28"/>
                  <a:pt x="157" y="28"/>
                </a:cubicBezTo>
                <a:cubicBezTo>
                  <a:pt x="156" y="33"/>
                  <a:pt x="156" y="33"/>
                  <a:pt x="156" y="33"/>
                </a:cubicBezTo>
                <a:cubicBezTo>
                  <a:pt x="159" y="35"/>
                  <a:pt x="159" y="35"/>
                  <a:pt x="159" y="35"/>
                </a:cubicBezTo>
                <a:cubicBezTo>
                  <a:pt x="157" y="39"/>
                  <a:pt x="157" y="39"/>
                  <a:pt x="157" y="39"/>
                </a:cubicBezTo>
                <a:cubicBezTo>
                  <a:pt x="151" y="37"/>
                  <a:pt x="151" y="37"/>
                  <a:pt x="151" y="37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7" y="38"/>
                  <a:pt x="145" y="39"/>
                  <a:pt x="143" y="37"/>
                </a:cubicBezTo>
                <a:cubicBezTo>
                  <a:pt x="140" y="36"/>
                  <a:pt x="141" y="39"/>
                  <a:pt x="139" y="39"/>
                </a:cubicBezTo>
                <a:cubicBezTo>
                  <a:pt x="137" y="39"/>
                  <a:pt x="138" y="43"/>
                  <a:pt x="137" y="42"/>
                </a:cubicBezTo>
                <a:cubicBezTo>
                  <a:pt x="135" y="41"/>
                  <a:pt x="134" y="45"/>
                  <a:pt x="133" y="45"/>
                </a:cubicBezTo>
                <a:cubicBezTo>
                  <a:pt x="131" y="45"/>
                  <a:pt x="129" y="44"/>
                  <a:pt x="129" y="42"/>
                </a:cubicBezTo>
                <a:cubicBezTo>
                  <a:pt x="129" y="41"/>
                  <a:pt x="126" y="40"/>
                  <a:pt x="125" y="39"/>
                </a:cubicBezTo>
                <a:cubicBezTo>
                  <a:pt x="124" y="37"/>
                  <a:pt x="122" y="36"/>
                  <a:pt x="123" y="33"/>
                </a:cubicBezTo>
                <a:cubicBezTo>
                  <a:pt x="124" y="30"/>
                  <a:pt x="123" y="20"/>
                  <a:pt x="123" y="20"/>
                </a:cubicBezTo>
                <a:cubicBezTo>
                  <a:pt x="123" y="20"/>
                  <a:pt x="126" y="18"/>
                  <a:pt x="128" y="16"/>
                </a:cubicBezTo>
                <a:cubicBezTo>
                  <a:pt x="130" y="15"/>
                  <a:pt x="129" y="14"/>
                  <a:pt x="128" y="12"/>
                </a:cubicBezTo>
                <a:cubicBezTo>
                  <a:pt x="127" y="11"/>
                  <a:pt x="129" y="9"/>
                  <a:pt x="128" y="9"/>
                </a:cubicBezTo>
                <a:cubicBezTo>
                  <a:pt x="127" y="8"/>
                  <a:pt x="123" y="7"/>
                  <a:pt x="123" y="7"/>
                </a:cubicBezTo>
                <a:cubicBezTo>
                  <a:pt x="126" y="4"/>
                  <a:pt x="126" y="4"/>
                  <a:pt x="126" y="4"/>
                </a:cubicBezTo>
                <a:cubicBezTo>
                  <a:pt x="126" y="4"/>
                  <a:pt x="126" y="1"/>
                  <a:pt x="124" y="1"/>
                </a:cubicBezTo>
                <a:cubicBezTo>
                  <a:pt x="122" y="2"/>
                  <a:pt x="118" y="0"/>
                  <a:pt x="118" y="0"/>
                </a:cubicBezTo>
                <a:cubicBezTo>
                  <a:pt x="118" y="3"/>
                  <a:pt x="118" y="3"/>
                  <a:pt x="118" y="3"/>
                </a:cubicBezTo>
                <a:cubicBezTo>
                  <a:pt x="117" y="6"/>
                  <a:pt x="117" y="6"/>
                  <a:pt x="117" y="6"/>
                </a:cubicBezTo>
                <a:cubicBezTo>
                  <a:pt x="117" y="6"/>
                  <a:pt x="114" y="6"/>
                  <a:pt x="113" y="6"/>
                </a:cubicBezTo>
                <a:cubicBezTo>
                  <a:pt x="111" y="6"/>
                  <a:pt x="111" y="10"/>
                  <a:pt x="109" y="10"/>
                </a:cubicBezTo>
                <a:cubicBezTo>
                  <a:pt x="107" y="10"/>
                  <a:pt x="107" y="12"/>
                  <a:pt x="105" y="12"/>
                </a:cubicBezTo>
                <a:cubicBezTo>
                  <a:pt x="103" y="12"/>
                  <a:pt x="100" y="12"/>
                  <a:pt x="100" y="12"/>
                </a:cubicBezTo>
                <a:cubicBezTo>
                  <a:pt x="100" y="12"/>
                  <a:pt x="98" y="11"/>
                  <a:pt x="97" y="13"/>
                </a:cubicBezTo>
                <a:cubicBezTo>
                  <a:pt x="96" y="15"/>
                  <a:pt x="98" y="16"/>
                  <a:pt x="98" y="16"/>
                </a:cubicBezTo>
                <a:cubicBezTo>
                  <a:pt x="98" y="16"/>
                  <a:pt x="94" y="16"/>
                  <a:pt x="93" y="14"/>
                </a:cubicBezTo>
                <a:cubicBezTo>
                  <a:pt x="92" y="13"/>
                  <a:pt x="87" y="13"/>
                  <a:pt x="87" y="13"/>
                </a:cubicBezTo>
                <a:cubicBezTo>
                  <a:pt x="87" y="13"/>
                  <a:pt x="85" y="11"/>
                  <a:pt x="81" y="11"/>
                </a:cubicBezTo>
                <a:cubicBezTo>
                  <a:pt x="78" y="10"/>
                  <a:pt x="78" y="11"/>
                  <a:pt x="80" y="12"/>
                </a:cubicBezTo>
                <a:cubicBezTo>
                  <a:pt x="82" y="13"/>
                  <a:pt x="80" y="15"/>
                  <a:pt x="82" y="17"/>
                </a:cubicBezTo>
                <a:cubicBezTo>
                  <a:pt x="84" y="19"/>
                  <a:pt x="84" y="20"/>
                  <a:pt x="84" y="21"/>
                </a:cubicBezTo>
                <a:cubicBezTo>
                  <a:pt x="85" y="23"/>
                  <a:pt x="83" y="27"/>
                  <a:pt x="83" y="29"/>
                </a:cubicBezTo>
                <a:cubicBezTo>
                  <a:pt x="84" y="31"/>
                  <a:pt x="85" y="31"/>
                  <a:pt x="87" y="32"/>
                </a:cubicBezTo>
                <a:cubicBezTo>
                  <a:pt x="88" y="33"/>
                  <a:pt x="91" y="32"/>
                  <a:pt x="93" y="31"/>
                </a:cubicBezTo>
                <a:cubicBezTo>
                  <a:pt x="95" y="30"/>
                  <a:pt x="96" y="34"/>
                  <a:pt x="96" y="34"/>
                </a:cubicBezTo>
                <a:cubicBezTo>
                  <a:pt x="96" y="34"/>
                  <a:pt x="95" y="35"/>
                  <a:pt x="93" y="35"/>
                </a:cubicBezTo>
                <a:cubicBezTo>
                  <a:pt x="91" y="35"/>
                  <a:pt x="90" y="41"/>
                  <a:pt x="88" y="41"/>
                </a:cubicBezTo>
                <a:cubicBezTo>
                  <a:pt x="86" y="41"/>
                  <a:pt x="86" y="43"/>
                  <a:pt x="84" y="43"/>
                </a:cubicBezTo>
                <a:cubicBezTo>
                  <a:pt x="82" y="43"/>
                  <a:pt x="81" y="47"/>
                  <a:pt x="79" y="47"/>
                </a:cubicBezTo>
                <a:cubicBezTo>
                  <a:pt x="76" y="47"/>
                  <a:pt x="73" y="50"/>
                  <a:pt x="73" y="50"/>
                </a:cubicBezTo>
                <a:cubicBezTo>
                  <a:pt x="69" y="47"/>
                  <a:pt x="69" y="47"/>
                  <a:pt x="69" y="47"/>
                </a:cubicBezTo>
                <a:cubicBezTo>
                  <a:pt x="66" y="46"/>
                  <a:pt x="66" y="46"/>
                  <a:pt x="66" y="46"/>
                </a:cubicBezTo>
                <a:cubicBezTo>
                  <a:pt x="65" y="42"/>
                  <a:pt x="65" y="42"/>
                  <a:pt x="65" y="42"/>
                </a:cubicBezTo>
                <a:cubicBezTo>
                  <a:pt x="62" y="42"/>
                  <a:pt x="62" y="42"/>
                  <a:pt x="62" y="42"/>
                </a:cubicBezTo>
                <a:cubicBezTo>
                  <a:pt x="61" y="46"/>
                  <a:pt x="61" y="46"/>
                  <a:pt x="61" y="46"/>
                </a:cubicBezTo>
                <a:cubicBezTo>
                  <a:pt x="58" y="47"/>
                  <a:pt x="58" y="47"/>
                  <a:pt x="58" y="47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47"/>
                  <a:pt x="55" y="47"/>
                  <a:pt x="55" y="47"/>
                </a:cubicBezTo>
                <a:cubicBezTo>
                  <a:pt x="55" y="47"/>
                  <a:pt x="49" y="48"/>
                  <a:pt x="46" y="48"/>
                </a:cubicBezTo>
                <a:cubicBezTo>
                  <a:pt x="44" y="48"/>
                  <a:pt x="41" y="46"/>
                  <a:pt x="41" y="46"/>
                </a:cubicBezTo>
                <a:cubicBezTo>
                  <a:pt x="40" y="50"/>
                  <a:pt x="40" y="50"/>
                  <a:pt x="40" y="50"/>
                </a:cubicBezTo>
                <a:cubicBezTo>
                  <a:pt x="45" y="51"/>
                  <a:pt x="45" y="51"/>
                  <a:pt x="45" y="51"/>
                </a:cubicBezTo>
                <a:cubicBezTo>
                  <a:pt x="44" y="52"/>
                  <a:pt x="44" y="52"/>
                  <a:pt x="44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8" y="57"/>
                  <a:pt x="38" y="57"/>
                  <a:pt x="38" y="57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58"/>
                  <a:pt x="44" y="65"/>
                  <a:pt x="44" y="66"/>
                </a:cubicBezTo>
                <a:cubicBezTo>
                  <a:pt x="46" y="69"/>
                  <a:pt x="43" y="72"/>
                  <a:pt x="43" y="74"/>
                </a:cubicBezTo>
                <a:cubicBezTo>
                  <a:pt x="42" y="77"/>
                  <a:pt x="33" y="99"/>
                  <a:pt x="33" y="99"/>
                </a:cubicBezTo>
                <a:cubicBezTo>
                  <a:pt x="33" y="99"/>
                  <a:pt x="33" y="102"/>
                  <a:pt x="31" y="102"/>
                </a:cubicBezTo>
                <a:cubicBezTo>
                  <a:pt x="28" y="102"/>
                  <a:pt x="26" y="102"/>
                  <a:pt x="24" y="103"/>
                </a:cubicBezTo>
                <a:cubicBezTo>
                  <a:pt x="22" y="104"/>
                  <a:pt x="18" y="104"/>
                  <a:pt x="16" y="106"/>
                </a:cubicBezTo>
                <a:cubicBezTo>
                  <a:pt x="14" y="108"/>
                  <a:pt x="10" y="109"/>
                  <a:pt x="9" y="112"/>
                </a:cubicBezTo>
                <a:cubicBezTo>
                  <a:pt x="8" y="114"/>
                  <a:pt x="8" y="117"/>
                  <a:pt x="7" y="119"/>
                </a:cubicBezTo>
                <a:cubicBezTo>
                  <a:pt x="5" y="122"/>
                  <a:pt x="4" y="123"/>
                  <a:pt x="4" y="125"/>
                </a:cubicBezTo>
                <a:cubicBezTo>
                  <a:pt x="4" y="127"/>
                  <a:pt x="4" y="130"/>
                  <a:pt x="4" y="130"/>
                </a:cubicBezTo>
                <a:cubicBezTo>
                  <a:pt x="4" y="130"/>
                  <a:pt x="0" y="128"/>
                  <a:pt x="0" y="130"/>
                </a:cubicBezTo>
                <a:cubicBezTo>
                  <a:pt x="0" y="131"/>
                  <a:pt x="0" y="135"/>
                  <a:pt x="2" y="136"/>
                </a:cubicBezTo>
                <a:cubicBezTo>
                  <a:pt x="3" y="136"/>
                  <a:pt x="3" y="140"/>
                  <a:pt x="3" y="140"/>
                </a:cubicBezTo>
                <a:cubicBezTo>
                  <a:pt x="2" y="144"/>
                  <a:pt x="2" y="144"/>
                  <a:pt x="2" y="144"/>
                </a:cubicBezTo>
                <a:cubicBezTo>
                  <a:pt x="2" y="144"/>
                  <a:pt x="6" y="146"/>
                  <a:pt x="7" y="149"/>
                </a:cubicBezTo>
                <a:cubicBezTo>
                  <a:pt x="8" y="151"/>
                  <a:pt x="13" y="152"/>
                  <a:pt x="13" y="154"/>
                </a:cubicBezTo>
                <a:cubicBezTo>
                  <a:pt x="13" y="157"/>
                  <a:pt x="15" y="158"/>
                  <a:pt x="15" y="158"/>
                </a:cubicBezTo>
                <a:cubicBezTo>
                  <a:pt x="23" y="158"/>
                  <a:pt x="23" y="158"/>
                  <a:pt x="23" y="158"/>
                </a:cubicBezTo>
                <a:cubicBezTo>
                  <a:pt x="23" y="158"/>
                  <a:pt x="27" y="156"/>
                  <a:pt x="29" y="154"/>
                </a:cubicBezTo>
                <a:cubicBezTo>
                  <a:pt x="31" y="152"/>
                  <a:pt x="31" y="156"/>
                  <a:pt x="31" y="156"/>
                </a:cubicBezTo>
                <a:cubicBezTo>
                  <a:pt x="29" y="182"/>
                  <a:pt x="29" y="182"/>
                  <a:pt x="29" y="182"/>
                </a:cubicBezTo>
                <a:cubicBezTo>
                  <a:pt x="39" y="185"/>
                  <a:pt x="39" y="185"/>
                  <a:pt x="39" y="185"/>
                </a:cubicBezTo>
                <a:cubicBezTo>
                  <a:pt x="39" y="185"/>
                  <a:pt x="41" y="185"/>
                  <a:pt x="43" y="186"/>
                </a:cubicBezTo>
                <a:cubicBezTo>
                  <a:pt x="44" y="187"/>
                  <a:pt x="49" y="185"/>
                  <a:pt x="48" y="184"/>
                </a:cubicBezTo>
                <a:cubicBezTo>
                  <a:pt x="47" y="182"/>
                  <a:pt x="49" y="181"/>
                  <a:pt x="49" y="181"/>
                </a:cubicBezTo>
                <a:cubicBezTo>
                  <a:pt x="52" y="181"/>
                  <a:pt x="52" y="181"/>
                  <a:pt x="52" y="181"/>
                </a:cubicBezTo>
                <a:cubicBezTo>
                  <a:pt x="52" y="181"/>
                  <a:pt x="58" y="171"/>
                  <a:pt x="61" y="170"/>
                </a:cubicBezTo>
                <a:cubicBezTo>
                  <a:pt x="65" y="170"/>
                  <a:pt x="69" y="168"/>
                  <a:pt x="72" y="168"/>
                </a:cubicBezTo>
                <a:cubicBezTo>
                  <a:pt x="76" y="168"/>
                  <a:pt x="76" y="168"/>
                  <a:pt x="76" y="168"/>
                </a:cubicBezTo>
                <a:cubicBezTo>
                  <a:pt x="77" y="170"/>
                  <a:pt x="77" y="170"/>
                  <a:pt x="77" y="170"/>
                </a:cubicBezTo>
                <a:cubicBezTo>
                  <a:pt x="77" y="170"/>
                  <a:pt x="73" y="177"/>
                  <a:pt x="74" y="179"/>
                </a:cubicBezTo>
                <a:cubicBezTo>
                  <a:pt x="75" y="181"/>
                  <a:pt x="76" y="184"/>
                  <a:pt x="78" y="184"/>
                </a:cubicBezTo>
                <a:cubicBezTo>
                  <a:pt x="80" y="185"/>
                  <a:pt x="80" y="185"/>
                  <a:pt x="83" y="186"/>
                </a:cubicBezTo>
                <a:cubicBezTo>
                  <a:pt x="85" y="186"/>
                  <a:pt x="86" y="182"/>
                  <a:pt x="88" y="185"/>
                </a:cubicBezTo>
                <a:cubicBezTo>
                  <a:pt x="91" y="188"/>
                  <a:pt x="92" y="189"/>
                  <a:pt x="95" y="191"/>
                </a:cubicBezTo>
                <a:cubicBezTo>
                  <a:pt x="98" y="192"/>
                  <a:pt x="97" y="193"/>
                  <a:pt x="100" y="195"/>
                </a:cubicBezTo>
                <a:cubicBezTo>
                  <a:pt x="102" y="196"/>
                  <a:pt x="103" y="198"/>
                  <a:pt x="106" y="198"/>
                </a:cubicBezTo>
                <a:cubicBezTo>
                  <a:pt x="109" y="198"/>
                  <a:pt x="110" y="200"/>
                  <a:pt x="113" y="200"/>
                </a:cubicBezTo>
                <a:cubicBezTo>
                  <a:pt x="115" y="200"/>
                  <a:pt x="117" y="198"/>
                  <a:pt x="118" y="200"/>
                </a:cubicBezTo>
                <a:cubicBezTo>
                  <a:pt x="120" y="202"/>
                  <a:pt x="120" y="205"/>
                  <a:pt x="121" y="208"/>
                </a:cubicBezTo>
                <a:cubicBezTo>
                  <a:pt x="122" y="210"/>
                  <a:pt x="123" y="213"/>
                  <a:pt x="123" y="213"/>
                </a:cubicBezTo>
                <a:cubicBezTo>
                  <a:pt x="123" y="213"/>
                  <a:pt x="121" y="216"/>
                  <a:pt x="120" y="218"/>
                </a:cubicBezTo>
                <a:cubicBezTo>
                  <a:pt x="119" y="220"/>
                  <a:pt x="120" y="222"/>
                  <a:pt x="122" y="225"/>
                </a:cubicBezTo>
                <a:cubicBezTo>
                  <a:pt x="123" y="228"/>
                  <a:pt x="123" y="230"/>
                  <a:pt x="123" y="230"/>
                </a:cubicBezTo>
                <a:cubicBezTo>
                  <a:pt x="136" y="229"/>
                  <a:pt x="136" y="229"/>
                  <a:pt x="136" y="229"/>
                </a:cubicBezTo>
                <a:cubicBezTo>
                  <a:pt x="136" y="229"/>
                  <a:pt x="135" y="232"/>
                  <a:pt x="136" y="234"/>
                </a:cubicBezTo>
                <a:cubicBezTo>
                  <a:pt x="136" y="237"/>
                  <a:pt x="136" y="239"/>
                  <a:pt x="139" y="241"/>
                </a:cubicBezTo>
                <a:cubicBezTo>
                  <a:pt x="141" y="242"/>
                  <a:pt x="142" y="244"/>
                  <a:pt x="143" y="246"/>
                </a:cubicBezTo>
                <a:cubicBezTo>
                  <a:pt x="144" y="248"/>
                  <a:pt x="143" y="248"/>
                  <a:pt x="143" y="251"/>
                </a:cubicBezTo>
                <a:cubicBezTo>
                  <a:pt x="143" y="254"/>
                  <a:pt x="140" y="262"/>
                  <a:pt x="140" y="262"/>
                </a:cubicBezTo>
                <a:cubicBezTo>
                  <a:pt x="142" y="265"/>
                  <a:pt x="142" y="265"/>
                  <a:pt x="142" y="265"/>
                </a:cubicBezTo>
                <a:cubicBezTo>
                  <a:pt x="140" y="267"/>
                  <a:pt x="140" y="267"/>
                  <a:pt x="140" y="267"/>
                </a:cubicBezTo>
                <a:cubicBezTo>
                  <a:pt x="141" y="269"/>
                  <a:pt x="141" y="269"/>
                  <a:pt x="141" y="269"/>
                </a:cubicBezTo>
                <a:cubicBezTo>
                  <a:pt x="141" y="269"/>
                  <a:pt x="142" y="270"/>
                  <a:pt x="143" y="272"/>
                </a:cubicBezTo>
                <a:cubicBezTo>
                  <a:pt x="145" y="274"/>
                  <a:pt x="144" y="277"/>
                  <a:pt x="144" y="280"/>
                </a:cubicBezTo>
                <a:cubicBezTo>
                  <a:pt x="143" y="284"/>
                  <a:pt x="145" y="285"/>
                  <a:pt x="145" y="288"/>
                </a:cubicBezTo>
                <a:cubicBezTo>
                  <a:pt x="145" y="290"/>
                  <a:pt x="155" y="290"/>
                  <a:pt x="155" y="290"/>
                </a:cubicBezTo>
                <a:cubicBezTo>
                  <a:pt x="157" y="289"/>
                  <a:pt x="157" y="289"/>
                  <a:pt x="157" y="289"/>
                </a:cubicBezTo>
                <a:cubicBezTo>
                  <a:pt x="158" y="291"/>
                  <a:pt x="158" y="291"/>
                  <a:pt x="158" y="291"/>
                </a:cubicBezTo>
                <a:cubicBezTo>
                  <a:pt x="158" y="291"/>
                  <a:pt x="158" y="294"/>
                  <a:pt x="161" y="294"/>
                </a:cubicBezTo>
                <a:cubicBezTo>
                  <a:pt x="164" y="294"/>
                  <a:pt x="165" y="295"/>
                  <a:pt x="165" y="298"/>
                </a:cubicBezTo>
                <a:cubicBezTo>
                  <a:pt x="165" y="302"/>
                  <a:pt x="165" y="305"/>
                  <a:pt x="165" y="308"/>
                </a:cubicBezTo>
                <a:cubicBezTo>
                  <a:pt x="165" y="311"/>
                  <a:pt x="166" y="314"/>
                  <a:pt x="167" y="313"/>
                </a:cubicBezTo>
                <a:cubicBezTo>
                  <a:pt x="169" y="312"/>
                  <a:pt x="172" y="311"/>
                  <a:pt x="172" y="312"/>
                </a:cubicBezTo>
                <a:cubicBezTo>
                  <a:pt x="172" y="314"/>
                  <a:pt x="172" y="319"/>
                  <a:pt x="171" y="321"/>
                </a:cubicBezTo>
                <a:cubicBezTo>
                  <a:pt x="169" y="323"/>
                  <a:pt x="170" y="331"/>
                  <a:pt x="170" y="331"/>
                </a:cubicBezTo>
                <a:cubicBezTo>
                  <a:pt x="170" y="331"/>
                  <a:pt x="175" y="334"/>
                  <a:pt x="174" y="332"/>
                </a:cubicBezTo>
                <a:cubicBezTo>
                  <a:pt x="174" y="330"/>
                  <a:pt x="177" y="332"/>
                  <a:pt x="177" y="332"/>
                </a:cubicBezTo>
                <a:cubicBezTo>
                  <a:pt x="177" y="332"/>
                  <a:pt x="177" y="336"/>
                  <a:pt x="178" y="339"/>
                </a:cubicBezTo>
                <a:cubicBezTo>
                  <a:pt x="178" y="342"/>
                  <a:pt x="178" y="347"/>
                  <a:pt x="178" y="348"/>
                </a:cubicBezTo>
                <a:cubicBezTo>
                  <a:pt x="179" y="350"/>
                  <a:pt x="176" y="350"/>
                  <a:pt x="175" y="351"/>
                </a:cubicBezTo>
                <a:cubicBezTo>
                  <a:pt x="174" y="353"/>
                  <a:pt x="169" y="352"/>
                  <a:pt x="168" y="355"/>
                </a:cubicBezTo>
                <a:cubicBezTo>
                  <a:pt x="167" y="357"/>
                  <a:pt x="166" y="359"/>
                  <a:pt x="164" y="361"/>
                </a:cubicBezTo>
                <a:cubicBezTo>
                  <a:pt x="162" y="363"/>
                  <a:pt x="160" y="363"/>
                  <a:pt x="160" y="365"/>
                </a:cubicBezTo>
                <a:cubicBezTo>
                  <a:pt x="159" y="367"/>
                  <a:pt x="154" y="366"/>
                  <a:pt x="154" y="369"/>
                </a:cubicBezTo>
                <a:cubicBezTo>
                  <a:pt x="154" y="372"/>
                  <a:pt x="153" y="375"/>
                  <a:pt x="151" y="376"/>
                </a:cubicBezTo>
                <a:cubicBezTo>
                  <a:pt x="149" y="377"/>
                  <a:pt x="147" y="378"/>
                  <a:pt x="147" y="380"/>
                </a:cubicBezTo>
                <a:cubicBezTo>
                  <a:pt x="147" y="382"/>
                  <a:pt x="145" y="387"/>
                  <a:pt x="145" y="387"/>
                </a:cubicBezTo>
                <a:cubicBezTo>
                  <a:pt x="151" y="385"/>
                  <a:pt x="151" y="385"/>
                  <a:pt x="151" y="385"/>
                </a:cubicBezTo>
                <a:cubicBezTo>
                  <a:pt x="159" y="390"/>
                  <a:pt x="159" y="390"/>
                  <a:pt x="159" y="390"/>
                </a:cubicBezTo>
                <a:cubicBezTo>
                  <a:pt x="159" y="390"/>
                  <a:pt x="160" y="392"/>
                  <a:pt x="161" y="394"/>
                </a:cubicBezTo>
                <a:cubicBezTo>
                  <a:pt x="162" y="396"/>
                  <a:pt x="165" y="395"/>
                  <a:pt x="167" y="398"/>
                </a:cubicBezTo>
                <a:cubicBezTo>
                  <a:pt x="168" y="400"/>
                  <a:pt x="169" y="400"/>
                  <a:pt x="172" y="402"/>
                </a:cubicBezTo>
                <a:cubicBezTo>
                  <a:pt x="175" y="404"/>
                  <a:pt x="177" y="403"/>
                  <a:pt x="178" y="406"/>
                </a:cubicBezTo>
                <a:cubicBezTo>
                  <a:pt x="178" y="409"/>
                  <a:pt x="179" y="411"/>
                  <a:pt x="182" y="412"/>
                </a:cubicBezTo>
                <a:cubicBezTo>
                  <a:pt x="184" y="413"/>
                  <a:pt x="185" y="414"/>
                  <a:pt x="185" y="414"/>
                </a:cubicBezTo>
                <a:cubicBezTo>
                  <a:pt x="181" y="420"/>
                  <a:pt x="181" y="420"/>
                  <a:pt x="181" y="420"/>
                </a:cubicBezTo>
                <a:cubicBezTo>
                  <a:pt x="182" y="423"/>
                  <a:pt x="182" y="423"/>
                  <a:pt x="182" y="423"/>
                </a:cubicBezTo>
                <a:cubicBezTo>
                  <a:pt x="185" y="421"/>
                  <a:pt x="187" y="419"/>
                  <a:pt x="188" y="416"/>
                </a:cubicBezTo>
                <a:cubicBezTo>
                  <a:pt x="188" y="413"/>
                  <a:pt x="187" y="412"/>
                  <a:pt x="186" y="409"/>
                </a:cubicBezTo>
                <a:cubicBezTo>
                  <a:pt x="188" y="408"/>
                  <a:pt x="192" y="405"/>
                  <a:pt x="192" y="402"/>
                </a:cubicBezTo>
                <a:cubicBezTo>
                  <a:pt x="192" y="402"/>
                  <a:pt x="192" y="400"/>
                  <a:pt x="192" y="400"/>
                </a:cubicBezTo>
                <a:cubicBezTo>
                  <a:pt x="193" y="399"/>
                  <a:pt x="195" y="399"/>
                  <a:pt x="196" y="398"/>
                </a:cubicBezTo>
                <a:cubicBezTo>
                  <a:pt x="196" y="397"/>
                  <a:pt x="196" y="397"/>
                  <a:pt x="196" y="397"/>
                </a:cubicBezTo>
                <a:cubicBezTo>
                  <a:pt x="199" y="395"/>
                  <a:pt x="199" y="393"/>
                  <a:pt x="199" y="388"/>
                </a:cubicBezTo>
                <a:cubicBezTo>
                  <a:pt x="200" y="389"/>
                  <a:pt x="201" y="388"/>
                  <a:pt x="202" y="389"/>
                </a:cubicBezTo>
                <a:cubicBezTo>
                  <a:pt x="202" y="390"/>
                  <a:pt x="202" y="390"/>
                  <a:pt x="202" y="390"/>
                </a:cubicBezTo>
                <a:cubicBezTo>
                  <a:pt x="202" y="390"/>
                  <a:pt x="203" y="391"/>
                  <a:pt x="204" y="391"/>
                </a:cubicBezTo>
                <a:cubicBezTo>
                  <a:pt x="204" y="391"/>
                  <a:pt x="205" y="389"/>
                  <a:pt x="204" y="389"/>
                </a:cubicBezTo>
                <a:cubicBezTo>
                  <a:pt x="206" y="390"/>
                  <a:pt x="206" y="390"/>
                  <a:pt x="206" y="390"/>
                </a:cubicBezTo>
                <a:cubicBezTo>
                  <a:pt x="205" y="390"/>
                  <a:pt x="205" y="393"/>
                  <a:pt x="205" y="392"/>
                </a:cubicBezTo>
                <a:cubicBezTo>
                  <a:pt x="204" y="396"/>
                  <a:pt x="204" y="397"/>
                  <a:pt x="203" y="400"/>
                </a:cubicBezTo>
                <a:cubicBezTo>
                  <a:pt x="203" y="400"/>
                  <a:pt x="201" y="401"/>
                  <a:pt x="201" y="402"/>
                </a:cubicBezTo>
                <a:cubicBezTo>
                  <a:pt x="199" y="406"/>
                  <a:pt x="205" y="399"/>
                  <a:pt x="205" y="399"/>
                </a:cubicBezTo>
                <a:cubicBezTo>
                  <a:pt x="206" y="396"/>
                  <a:pt x="208" y="391"/>
                  <a:pt x="209" y="388"/>
                </a:cubicBezTo>
                <a:cubicBezTo>
                  <a:pt x="210" y="384"/>
                  <a:pt x="210" y="381"/>
                  <a:pt x="212" y="378"/>
                </a:cubicBezTo>
                <a:cubicBezTo>
                  <a:pt x="213" y="377"/>
                  <a:pt x="217" y="372"/>
                  <a:pt x="218" y="372"/>
                </a:cubicBezTo>
                <a:cubicBezTo>
                  <a:pt x="219" y="371"/>
                  <a:pt x="220" y="372"/>
                  <a:pt x="220" y="371"/>
                </a:cubicBezTo>
                <a:cubicBezTo>
                  <a:pt x="221" y="370"/>
                  <a:pt x="220" y="369"/>
                  <a:pt x="221" y="367"/>
                </a:cubicBezTo>
                <a:cubicBezTo>
                  <a:pt x="221" y="367"/>
                  <a:pt x="222" y="366"/>
                  <a:pt x="222" y="366"/>
                </a:cubicBezTo>
                <a:cubicBezTo>
                  <a:pt x="221" y="365"/>
                  <a:pt x="222" y="356"/>
                  <a:pt x="222" y="353"/>
                </a:cubicBezTo>
                <a:cubicBezTo>
                  <a:pt x="221" y="353"/>
                  <a:pt x="220" y="353"/>
                  <a:pt x="220" y="352"/>
                </a:cubicBezTo>
                <a:cubicBezTo>
                  <a:pt x="220" y="351"/>
                  <a:pt x="221" y="350"/>
                  <a:pt x="221" y="349"/>
                </a:cubicBezTo>
                <a:cubicBezTo>
                  <a:pt x="219" y="349"/>
                  <a:pt x="219" y="349"/>
                  <a:pt x="219" y="349"/>
                </a:cubicBezTo>
                <a:cubicBezTo>
                  <a:pt x="219" y="349"/>
                  <a:pt x="219" y="347"/>
                  <a:pt x="219" y="347"/>
                </a:cubicBezTo>
                <a:cubicBezTo>
                  <a:pt x="221" y="348"/>
                  <a:pt x="220" y="346"/>
                  <a:pt x="220" y="346"/>
                </a:cubicBezTo>
                <a:cubicBezTo>
                  <a:pt x="220" y="346"/>
                  <a:pt x="220" y="342"/>
                  <a:pt x="220" y="341"/>
                </a:cubicBezTo>
                <a:cubicBezTo>
                  <a:pt x="220" y="340"/>
                  <a:pt x="219" y="341"/>
                  <a:pt x="219" y="339"/>
                </a:cubicBezTo>
                <a:cubicBezTo>
                  <a:pt x="219" y="338"/>
                  <a:pt x="221" y="338"/>
                  <a:pt x="221" y="337"/>
                </a:cubicBezTo>
                <a:cubicBezTo>
                  <a:pt x="222" y="335"/>
                  <a:pt x="221" y="334"/>
                  <a:pt x="221" y="332"/>
                </a:cubicBezTo>
                <a:close/>
              </a:path>
            </a:pathLst>
          </a:custGeom>
          <a:solidFill>
            <a:srgbClr val="62B5E5">
              <a:alpha val="17000"/>
            </a:srgbClr>
          </a:solidFill>
          <a:ln w="19050" cap="rnd">
            <a:noFill/>
            <a:prstDash val="solid"/>
            <a:round/>
            <a:headEnd/>
            <a:tailEnd/>
          </a:ln>
        </p:spPr>
        <p:txBody>
          <a:bodyPr vert="horz" wrap="square" lIns="61761" tIns="30880" rIns="61761" bIns="30880" numCol="1" anchor="t" anchorCtr="0" compatLnSpc="1">
            <a:prstTxWarp prst="textNoShape">
              <a:avLst/>
            </a:prstTxWarp>
          </a:bodyPr>
          <a:lstStyle/>
          <a:p>
            <a:endParaRPr lang="en-US" sz="1216" dirty="0"/>
          </a:p>
        </p:txBody>
      </p:sp>
      <p:graphicFrame>
        <p:nvGraphicFramePr>
          <p:cNvPr id="7" name="Chart 8">
            <a:extLst>
              <a:ext uri="{FF2B5EF4-FFF2-40B4-BE49-F238E27FC236}">
                <a16:creationId xmlns:a16="http://schemas.microsoft.com/office/drawing/2014/main" id="{BF262FE8-7466-E141-B72F-10B9D2A62F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181041"/>
              </p:ext>
            </p:extLst>
          </p:nvPr>
        </p:nvGraphicFramePr>
        <p:xfrm>
          <a:off x="662987" y="2144420"/>
          <a:ext cx="3578864" cy="3584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1">
            <a:extLst>
              <a:ext uri="{FF2B5EF4-FFF2-40B4-BE49-F238E27FC236}">
                <a16:creationId xmlns:a16="http://schemas.microsoft.com/office/drawing/2014/main" id="{ECFA8B9A-2D9A-614D-A24E-F066901883E7}"/>
              </a:ext>
            </a:extLst>
          </p:cNvPr>
          <p:cNvSpPr txBox="1"/>
          <p:nvPr/>
        </p:nvSpPr>
        <p:spPr>
          <a:xfrm>
            <a:off x="1111862" y="1626426"/>
            <a:ext cx="2938845" cy="290918"/>
          </a:xfrm>
          <a:prstGeom prst="rect">
            <a:avLst/>
          </a:prstGeom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>
                <a:solidFill>
                  <a:schemeClr val="accent1"/>
                </a:solidFill>
                <a:latin typeface="Avenir"/>
              </a:rPr>
              <a:t>% women in commercial sex who started commercial sex under age 18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D73FDA25-60FA-46B7-4F7A-EFBC6C0D9690}"/>
              </a:ext>
            </a:extLst>
          </p:cNvPr>
          <p:cNvSpPr/>
          <p:nvPr/>
        </p:nvSpPr>
        <p:spPr>
          <a:xfrm>
            <a:off x="9263976" y="1655471"/>
            <a:ext cx="2428361" cy="4988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21" dirty="0">
                <a:solidFill>
                  <a:schemeClr val="accent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Metropolitan Region of Recife, Pernambuco</a:t>
            </a:r>
            <a:endParaRPr lang="en-US" sz="1351" dirty="0">
              <a:solidFill>
                <a:schemeClr val="accent1"/>
              </a:solidFill>
            </a:endParaRP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FC287277-27BE-8043-15CA-0F1859ADC36C}"/>
              </a:ext>
            </a:extLst>
          </p:cNvPr>
          <p:cNvCxnSpPr>
            <a:cxnSpLocks/>
          </p:cNvCxnSpPr>
          <p:nvPr/>
        </p:nvCxnSpPr>
        <p:spPr>
          <a:xfrm>
            <a:off x="9157986" y="2582562"/>
            <a:ext cx="389380" cy="2548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91EB9E44-D027-0CA3-389D-C6EE0B767E74}"/>
              </a:ext>
            </a:extLst>
          </p:cNvPr>
          <p:cNvCxnSpPr>
            <a:cxnSpLocks/>
          </p:cNvCxnSpPr>
          <p:nvPr/>
        </p:nvCxnSpPr>
        <p:spPr>
          <a:xfrm>
            <a:off x="9205960" y="2298746"/>
            <a:ext cx="1701209" cy="164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m 26">
            <a:extLst>
              <a:ext uri="{FF2B5EF4-FFF2-40B4-BE49-F238E27FC236}">
                <a16:creationId xmlns:a16="http://schemas.microsoft.com/office/drawing/2014/main" id="{5FBD7443-1D3D-1EFB-E270-5903A40A41F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alphaModFix amt="24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"/>
                    </a14:imgEffect>
                    <a14:imgEffect>
                      <a14:colorTemperature colorTemp="6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74657" y="2057990"/>
            <a:ext cx="1351216" cy="810729"/>
          </a:xfrm>
          <a:prstGeom prst="rect">
            <a:avLst/>
          </a:prstGeom>
        </p:spPr>
      </p:pic>
      <p:sp>
        <p:nvSpPr>
          <p:cNvPr id="32" name="Slide Number Placeholder 19">
            <a:extLst>
              <a:ext uri="{FF2B5EF4-FFF2-40B4-BE49-F238E27FC236}">
                <a16:creationId xmlns:a16="http://schemas.microsoft.com/office/drawing/2014/main" id="{85DEFA4F-EE9E-B8E8-5D8E-B6593FFF528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046307" y="6184894"/>
            <a:ext cx="99386" cy="215444"/>
          </a:xfrm>
        </p:spPr>
        <p:txBody>
          <a:bodyPr wrap="none" lIns="0" tIns="0" rIns="0" bIns="0">
            <a:spAutoFit/>
          </a:bodyPr>
          <a:lstStyle/>
          <a:p>
            <a:pPr algn="ctr"/>
            <a:fld id="{86CB4B4D-7CA3-9044-876B-883B54F8677D}" type="slidenum">
              <a:rPr lang="en-GB" sz="1400" smtClean="0">
                <a:latin typeface="Avenir Book" panose="02000503020000020003" pitchFamily="2" charset="0"/>
              </a:rPr>
              <a:pPr algn="ctr"/>
              <a:t>4</a:t>
            </a:fld>
            <a:endParaRPr lang="en-GB" sz="1400" dirty="0">
              <a:latin typeface="Avenir Book" panose="02000503020000020003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B0A71E9-ACB1-E5AE-86DD-B6EC57BC3FD1}"/>
              </a:ext>
            </a:extLst>
          </p:cNvPr>
          <p:cNvSpPr txBox="1">
            <a:spLocks/>
          </p:cNvSpPr>
          <p:nvPr/>
        </p:nvSpPr>
        <p:spPr>
          <a:xfrm>
            <a:off x="4752090" y="1672756"/>
            <a:ext cx="1619033" cy="198259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b="1" dirty="0">
                <a:solidFill>
                  <a:schemeClr val="accent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Population (millions)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A07F531-997A-4807-0437-4FA613557B35}"/>
              </a:ext>
            </a:extLst>
          </p:cNvPr>
          <p:cNvSpPr txBox="1">
            <a:spLocks/>
          </p:cNvSpPr>
          <p:nvPr/>
        </p:nvSpPr>
        <p:spPr>
          <a:xfrm>
            <a:off x="6763690" y="1575806"/>
            <a:ext cx="1364057" cy="39215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b="1" dirty="0">
                <a:solidFill>
                  <a:schemeClr val="accent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Population living</a:t>
            </a:r>
            <a:br>
              <a:rPr lang="en-GB" sz="1400" b="1" dirty="0">
                <a:solidFill>
                  <a:schemeClr val="accent1"/>
                </a:solidFill>
                <a:latin typeface="Avenir Book" panose="02000503020000020003" pitchFamily="2" charset="0"/>
                <a:cs typeface="Arial" panose="020B0604020202020204" pitchFamily="34" charset="0"/>
              </a:rPr>
            </a:br>
            <a:r>
              <a:rPr lang="en-GB" sz="1400" b="1" dirty="0">
                <a:solidFill>
                  <a:schemeClr val="accent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in deprivation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6D454B4-DCEB-0C7F-8CC9-4B9B1B2D34E0}"/>
              </a:ext>
            </a:extLst>
          </p:cNvPr>
          <p:cNvGrpSpPr/>
          <p:nvPr/>
        </p:nvGrpSpPr>
        <p:grpSpPr>
          <a:xfrm>
            <a:off x="6597300" y="6025838"/>
            <a:ext cx="5253186" cy="401055"/>
            <a:chOff x="6520755" y="6025838"/>
            <a:chExt cx="5253186" cy="401055"/>
          </a:xfrm>
        </p:grpSpPr>
        <p:pic>
          <p:nvPicPr>
            <p:cNvPr id="36" name="Picture 35" descr="A picture containing screenshot, black, font, white&#10;&#10;Description automatically generated">
              <a:extLst>
                <a:ext uri="{FF2B5EF4-FFF2-40B4-BE49-F238E27FC236}">
                  <a16:creationId xmlns:a16="http://schemas.microsoft.com/office/drawing/2014/main" id="{F95A65D3-4AB8-426F-6A31-AB492A3F8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96449" y="6086396"/>
              <a:ext cx="888338" cy="279939"/>
            </a:xfrm>
            <a:prstGeom prst="rect">
              <a:avLst/>
            </a:prstGeom>
          </p:spPr>
        </p:pic>
        <p:pic>
          <p:nvPicPr>
            <p:cNvPr id="37" name="Picture 36" descr="A picture containing graphics, graphic design, clipart, font&#10;&#10;Description automatically generated">
              <a:extLst>
                <a:ext uri="{FF2B5EF4-FFF2-40B4-BE49-F238E27FC236}">
                  <a16:creationId xmlns:a16="http://schemas.microsoft.com/office/drawing/2014/main" id="{EAA44802-D802-5AB2-ED9A-31B0D5822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20755" y="6025838"/>
              <a:ext cx="573409" cy="401055"/>
            </a:xfrm>
            <a:prstGeom prst="rect">
              <a:avLst/>
            </a:prstGeom>
          </p:spPr>
        </p:pic>
        <p:pic>
          <p:nvPicPr>
            <p:cNvPr id="38" name="Picture 37" descr="A picture containing font, graphics, logo, graphic design&#10;&#10;Description automatically generated">
              <a:extLst>
                <a:ext uri="{FF2B5EF4-FFF2-40B4-BE49-F238E27FC236}">
                  <a16:creationId xmlns:a16="http://schemas.microsoft.com/office/drawing/2014/main" id="{0C7866C9-8CC7-F987-600A-4C8BFA6B4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187072" y="6086396"/>
              <a:ext cx="705817" cy="279939"/>
            </a:xfrm>
            <a:prstGeom prst="rect">
              <a:avLst/>
            </a:prstGeom>
          </p:spPr>
        </p:pic>
        <p:pic>
          <p:nvPicPr>
            <p:cNvPr id="39" name="Picture 38" descr="A red text on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60C9FC82-5D9B-4870-D579-7760A09F8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286727" y="6086396"/>
              <a:ext cx="847976" cy="279939"/>
            </a:xfrm>
            <a:prstGeom prst="rect">
              <a:avLst/>
            </a:prstGeom>
          </p:spPr>
        </p:pic>
        <p:pic>
          <p:nvPicPr>
            <p:cNvPr id="40" name="Picture 39" descr="A picture containing font, graphics, graphic design, logo&#10;&#10;Description automatically generated">
              <a:extLst>
                <a:ext uri="{FF2B5EF4-FFF2-40B4-BE49-F238E27FC236}">
                  <a16:creationId xmlns:a16="http://schemas.microsoft.com/office/drawing/2014/main" id="{5DCDC766-3225-5BE6-79B7-447B094A4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995174" y="6086396"/>
              <a:ext cx="1189268" cy="279939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61D53E1-0534-8CA3-A174-6AAC991BC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236986" y="6084165"/>
              <a:ext cx="536955" cy="284400"/>
            </a:xfrm>
            <a:prstGeom prst="rect">
              <a:avLst/>
            </a:prstGeom>
          </p:spPr>
        </p:pic>
      </p:grpSp>
      <p:sp>
        <p:nvSpPr>
          <p:cNvPr id="43" name="Title 1">
            <a:extLst>
              <a:ext uri="{FF2B5EF4-FFF2-40B4-BE49-F238E27FC236}">
                <a16:creationId xmlns:a16="http://schemas.microsoft.com/office/drawing/2014/main" id="{613111E6-C1E0-C57E-6BFA-04914A69CE73}"/>
              </a:ext>
            </a:extLst>
          </p:cNvPr>
          <p:cNvSpPr txBox="1">
            <a:spLocks/>
          </p:cNvSpPr>
          <p:nvPr/>
        </p:nvSpPr>
        <p:spPr>
          <a:xfrm>
            <a:off x="408610" y="181738"/>
            <a:ext cx="697627" cy="1200329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" sz="7200" dirty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389987-6BAE-6447-BC39-CB9ED27CAE3D}"/>
              </a:ext>
            </a:extLst>
          </p:cNvPr>
          <p:cNvSpPr/>
          <p:nvPr/>
        </p:nvSpPr>
        <p:spPr>
          <a:xfrm>
            <a:off x="0" y="-12860"/>
            <a:ext cx="12322629" cy="1043492"/>
          </a:xfrm>
          <a:prstGeom prst="rect">
            <a:avLst/>
          </a:prstGeom>
          <a:solidFill>
            <a:srgbClr val="252162"/>
          </a:solidFill>
          <a:ln>
            <a:solidFill>
              <a:srgbClr val="252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1FE060A3-7053-F549-B6E0-8E8452FDCD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4458728"/>
              </p:ext>
            </p:extLst>
          </p:nvPr>
        </p:nvGraphicFramePr>
        <p:xfrm>
          <a:off x="3941536" y="1997187"/>
          <a:ext cx="2854862" cy="3681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58811BF5-0A78-CA4B-9856-899AA36579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9197006"/>
              </p:ext>
            </p:extLst>
          </p:nvPr>
        </p:nvGraphicFramePr>
        <p:xfrm>
          <a:off x="6797768" y="1975380"/>
          <a:ext cx="1517195" cy="365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0A2A2B49-1913-0BBF-2CD3-F10FB8DFDAFE}"/>
              </a:ext>
            </a:extLst>
          </p:cNvPr>
          <p:cNvSpPr txBox="1"/>
          <p:nvPr/>
        </p:nvSpPr>
        <p:spPr>
          <a:xfrm>
            <a:off x="1936750" y="312316"/>
            <a:ext cx="8318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Recife?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ixaDeTexto 27">
            <a:extLst>
              <a:ext uri="{FF2B5EF4-FFF2-40B4-BE49-F238E27FC236}">
                <a16:creationId xmlns:a16="http://schemas.microsoft.com/office/drawing/2014/main" id="{90C32D4F-F169-8917-6EA7-3ED5FD5234FF}"/>
              </a:ext>
            </a:extLst>
          </p:cNvPr>
          <p:cNvSpPr txBox="1"/>
          <p:nvPr/>
        </p:nvSpPr>
        <p:spPr>
          <a:xfrm>
            <a:off x="3827127" y="1613294"/>
            <a:ext cx="7956263" cy="3590663"/>
          </a:xfrm>
          <a:prstGeom prst="rect">
            <a:avLst/>
          </a:prstGeom>
          <a:noFill/>
          <a:ln w="38100"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409575" indent="-409575">
              <a:lnSpc>
                <a:spcPct val="120000"/>
              </a:lnSpc>
              <a:spcAft>
                <a:spcPts val="14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2200" dirty="0">
                <a:latin typeface="Avenir Book" panose="02000503020000020003" pitchFamily="2" charset="0"/>
                <a:cs typeface="Arial" panose="020B0604020202020204" pitchFamily="34" charset="0"/>
              </a:rPr>
              <a:t>Estimate the population of female children in the Recife Metropolitan Region who have experienced CSEC.</a:t>
            </a:r>
          </a:p>
          <a:p>
            <a:pPr marL="409575" indent="-409575">
              <a:lnSpc>
                <a:spcPct val="120000"/>
              </a:lnSpc>
              <a:spcAft>
                <a:spcPts val="14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2200" dirty="0">
                <a:latin typeface="Avenir Book" panose="02000503020000020003" pitchFamily="2" charset="0"/>
                <a:cs typeface="Arial" panose="020B0604020202020204" pitchFamily="34" charset="0"/>
              </a:rPr>
              <a:t>Examine the forms of violence, exploitation and other forms of harm that survivors are exposed to, as well as the pathways into, and out of, CSEC.</a:t>
            </a:r>
          </a:p>
          <a:p>
            <a:pPr marL="409575" indent="-409575">
              <a:lnSpc>
                <a:spcPct val="120000"/>
              </a:lnSpc>
              <a:spcAft>
                <a:spcPts val="14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2200" dirty="0">
                <a:latin typeface="Avenir Book" panose="02000503020000020003" pitchFamily="2" charset="0"/>
                <a:cs typeface="Arial" panose="020B0604020202020204" pitchFamily="34" charset="0"/>
              </a:rPr>
              <a:t>Provide data and evidence to inform child protection policies and services, to protect CSEC survivors, as well as to prevent further children falling into exploitation.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44ACCC6-CDD2-A01C-82B3-11B2F08BE49E}"/>
              </a:ext>
            </a:extLst>
          </p:cNvPr>
          <p:cNvGrpSpPr>
            <a:grpSpLocks noChangeAspect="1"/>
          </p:cNvGrpSpPr>
          <p:nvPr/>
        </p:nvGrpSpPr>
        <p:grpSpPr>
          <a:xfrm>
            <a:off x="408610" y="1963358"/>
            <a:ext cx="3102001" cy="3117264"/>
            <a:chOff x="700716" y="1607136"/>
            <a:chExt cx="4677823" cy="470083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6B4AB12-BB94-84F6-5BD5-037B73E93E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518" y="1607136"/>
              <a:ext cx="4057561" cy="404334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A1F8C5F-FD9A-CCD8-2245-21C76FC2C7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53974" y="2696104"/>
              <a:ext cx="3624565" cy="361187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F4FA5A2-865B-4663-7691-D8307508BF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0716" y="2338140"/>
              <a:ext cx="3836617" cy="382318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7752EC7-CBC6-8A1A-B9A7-0FFE6BD0EF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357" y="2017038"/>
              <a:ext cx="3836621" cy="3823183"/>
            </a:xfrm>
            <a:prstGeom prst="ellipse">
              <a:avLst/>
            </a:prstGeom>
            <a:solidFill>
              <a:srgbClr val="EF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 descr="A silhouette of a person standing in front of a window&#10;&#10;Description automatically generated with medium confidence">
              <a:extLst>
                <a:ext uri="{FF2B5EF4-FFF2-40B4-BE49-F238E27FC236}">
                  <a16:creationId xmlns:a16="http://schemas.microsoft.com/office/drawing/2014/main" id="{AE8BD5EC-EA1A-28A8-2147-1FBED1EE8B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2" t="46208" r="31445" b="8428"/>
            <a:stretch/>
          </p:blipFill>
          <p:spPr>
            <a:xfrm>
              <a:off x="1276667" y="2128629"/>
              <a:ext cx="3600000" cy="3600000"/>
            </a:xfrm>
            <a:prstGeom prst="ellipse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31AC075-F46E-08F2-EBBF-E4BB08EB9277}"/>
              </a:ext>
            </a:extLst>
          </p:cNvPr>
          <p:cNvSpPr txBox="1"/>
          <p:nvPr/>
        </p:nvSpPr>
        <p:spPr>
          <a:xfrm>
            <a:off x="408610" y="6462742"/>
            <a:ext cx="4691631" cy="20319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114000"/>
              </a:lnSpc>
            </a:pPr>
            <a:r>
              <a:rPr lang="en" sz="1200" dirty="0">
                <a:latin typeface="Avenir Book" panose="02000503020000020003" pitchFamily="2" charset="0"/>
                <a:cs typeface="Arial" panose="020B0604020202020204" pitchFamily="34" charset="0"/>
              </a:rPr>
              <a:t>Photo: © Natália Corrêa / The </a:t>
            </a:r>
            <a:r>
              <a:rPr lang="en" sz="1200" dirty="0" err="1">
                <a:latin typeface="Avenir Book" panose="02000503020000020003" pitchFamily="2" charset="0"/>
                <a:cs typeface="Arial" panose="020B0604020202020204" pitchFamily="34" charset="0"/>
              </a:rPr>
              <a:t>Freedom </a:t>
            </a:r>
            <a:r>
              <a:rPr lang="en" sz="1200" dirty="0">
                <a:latin typeface="Avenir Book" panose="02000503020000020003" pitchFamily="2" charset="0"/>
                <a:cs typeface="Arial" panose="020B0604020202020204" pitchFamily="34" charset="0"/>
              </a:rPr>
              <a:t>Fund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259B5DC-41EA-F723-69FA-D0E941C12C3E}"/>
              </a:ext>
            </a:extLst>
          </p:cNvPr>
          <p:cNvGrpSpPr/>
          <p:nvPr/>
        </p:nvGrpSpPr>
        <p:grpSpPr>
          <a:xfrm>
            <a:off x="7826032" y="6025838"/>
            <a:ext cx="4024454" cy="401055"/>
            <a:chOff x="7749487" y="6025838"/>
            <a:chExt cx="4024454" cy="401055"/>
          </a:xfrm>
        </p:grpSpPr>
        <p:pic>
          <p:nvPicPr>
            <p:cNvPr id="15" name="Picture 14" descr="A picture containing screenshot, black, font, white&#10;&#10;Description automatically generated">
              <a:extLst>
                <a:ext uri="{FF2B5EF4-FFF2-40B4-BE49-F238E27FC236}">
                  <a16:creationId xmlns:a16="http://schemas.microsoft.com/office/drawing/2014/main" id="{C1C144D8-13E2-1B9C-765E-21D764B22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40886" y="6086396"/>
              <a:ext cx="888338" cy="279939"/>
            </a:xfrm>
            <a:prstGeom prst="rect">
              <a:avLst/>
            </a:prstGeom>
          </p:spPr>
        </p:pic>
        <p:pic>
          <p:nvPicPr>
            <p:cNvPr id="16" name="Picture 15" descr="A picture containing graphics, graphic design, clipart, font&#10;&#10;Description automatically generated">
              <a:extLst>
                <a:ext uri="{FF2B5EF4-FFF2-40B4-BE49-F238E27FC236}">
                  <a16:creationId xmlns:a16="http://schemas.microsoft.com/office/drawing/2014/main" id="{3C487319-63CB-4BFD-3DD2-3169A725F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49487" y="6025838"/>
              <a:ext cx="573409" cy="401055"/>
            </a:xfrm>
            <a:prstGeom prst="rect">
              <a:avLst/>
            </a:prstGeom>
          </p:spPr>
        </p:pic>
        <p:pic>
          <p:nvPicPr>
            <p:cNvPr id="17" name="Picture 16" descr="A picture containing font, graphics, logo, graphic design&#10;&#10;Description automatically generated">
              <a:extLst>
                <a:ext uri="{FF2B5EF4-FFF2-40B4-BE49-F238E27FC236}">
                  <a16:creationId xmlns:a16="http://schemas.microsoft.com/office/drawing/2014/main" id="{144BAB12-BA20-8424-4103-25B83B07E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47214" y="6086396"/>
              <a:ext cx="705817" cy="279939"/>
            </a:xfrm>
            <a:prstGeom prst="rect">
              <a:avLst/>
            </a:prstGeom>
          </p:spPr>
        </p:pic>
        <p:pic>
          <p:nvPicPr>
            <p:cNvPr id="18" name="Picture 17" descr="A red text on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E2B4A7FE-A4AC-D293-5FA5-924CABAED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71021" y="6086396"/>
              <a:ext cx="847976" cy="279939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0BAC0BC-48C7-69B3-C32D-4F79EE08F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236986" y="6084165"/>
              <a:ext cx="536955" cy="284400"/>
            </a:xfrm>
            <a:prstGeom prst="rect">
              <a:avLst/>
            </a:prstGeom>
          </p:spPr>
        </p:pic>
      </p:grpSp>
      <p:sp>
        <p:nvSpPr>
          <p:cNvPr id="2" name="Slide Number Placeholder 19">
            <a:extLst>
              <a:ext uri="{FF2B5EF4-FFF2-40B4-BE49-F238E27FC236}">
                <a16:creationId xmlns:a16="http://schemas.microsoft.com/office/drawing/2014/main" id="{CD94BB08-1478-2DB7-163E-5C14E7053180}"/>
              </a:ext>
            </a:extLst>
          </p:cNvPr>
          <p:cNvSpPr txBox="1">
            <a:spLocks/>
          </p:cNvSpPr>
          <p:nvPr/>
        </p:nvSpPr>
        <p:spPr>
          <a:xfrm>
            <a:off x="6046307" y="6184894"/>
            <a:ext cx="99386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en-GB" sz="1400" smtClean="0">
                <a:solidFill>
                  <a:schemeClr val="tx2">
                    <a:lumMod val="60000"/>
                    <a:lumOff val="40000"/>
                  </a:schemeClr>
                </a:solidFill>
                <a:latin typeface="Avenir Book" panose="02000503020000020003" pitchFamily="2" charset="0"/>
              </a:rPr>
              <a:pPr algn="ctr"/>
              <a:t>5</a:t>
            </a:fld>
            <a:endParaRPr lang="en-GB" sz="1400" dirty="0">
              <a:solidFill>
                <a:schemeClr val="tx2">
                  <a:lumMod val="60000"/>
                  <a:lumOff val="40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65DB27-D1D9-D0A1-A7F5-BB8875DAC02A}"/>
              </a:ext>
            </a:extLst>
          </p:cNvPr>
          <p:cNvSpPr/>
          <p:nvPr/>
        </p:nvSpPr>
        <p:spPr>
          <a:xfrm>
            <a:off x="-118364" y="-12860"/>
            <a:ext cx="12322629" cy="1043492"/>
          </a:xfrm>
          <a:prstGeom prst="rect">
            <a:avLst/>
          </a:prstGeom>
          <a:solidFill>
            <a:srgbClr val="252162"/>
          </a:solidFill>
          <a:ln>
            <a:solidFill>
              <a:srgbClr val="252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A6FEA8C-23C2-17CF-F43C-3586E810A613}"/>
              </a:ext>
            </a:extLst>
          </p:cNvPr>
          <p:cNvSpPr txBox="1">
            <a:spLocks/>
          </p:cNvSpPr>
          <p:nvPr/>
        </p:nvSpPr>
        <p:spPr>
          <a:xfrm>
            <a:off x="1653595" y="326459"/>
            <a:ext cx="8884811" cy="42934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goals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133121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ixaDeTexto 27">
            <a:extLst>
              <a:ext uri="{FF2B5EF4-FFF2-40B4-BE49-F238E27FC236}">
                <a16:creationId xmlns:a16="http://schemas.microsoft.com/office/drawing/2014/main" id="{90C32D4F-F169-8917-6EA7-3ED5FD5234FF}"/>
              </a:ext>
            </a:extLst>
          </p:cNvPr>
          <p:cNvSpPr txBox="1"/>
          <p:nvPr/>
        </p:nvSpPr>
        <p:spPr>
          <a:xfrm>
            <a:off x="1304428" y="3490381"/>
            <a:ext cx="4886066" cy="2642326"/>
          </a:xfrm>
          <a:prstGeom prst="rect">
            <a:avLst/>
          </a:prstGeom>
          <a:noFill/>
          <a:ln w="38100"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1400"/>
              </a:spcAft>
            </a:pPr>
            <a:r>
              <a:rPr lang="en" sz="2400" dirty="0">
                <a:solidFill>
                  <a:schemeClr val="accent2"/>
                </a:solidFill>
                <a:latin typeface="Avenir Book" panose="02000503020000020003" pitchFamily="2" charset="0"/>
                <a:cs typeface="Arial"/>
              </a:rPr>
              <a:t>Respondent Driven Sampling (RDS) </a:t>
            </a:r>
            <a:br>
              <a:rPr lang="en" sz="2000" dirty="0">
                <a:solidFill>
                  <a:schemeClr val="accent2"/>
                </a:solidFill>
                <a:latin typeface="Avenir Book" panose="02000503020000020003" pitchFamily="2" charset="0"/>
                <a:cs typeface="Arial"/>
              </a:rPr>
            </a:br>
            <a:r>
              <a:rPr lang="en" sz="2000" dirty="0">
                <a:latin typeface="Avenir Book" panose="02000503020000020003" pitchFamily="2" charset="0"/>
                <a:cs typeface="Arial"/>
              </a:rPr>
              <a:t>was used as the primary method to recruit a network of </a:t>
            </a:r>
            <a:r>
              <a:rPr lang="en" sz="2000" b="1" dirty="0">
                <a:latin typeface="Avenir Book" panose="02000503020000020003" pitchFamily="2" charset="0"/>
                <a:cs typeface="Arial"/>
              </a:rPr>
              <a:t>602 women who completed a face-to-face s</a:t>
            </a:r>
            <a:r>
              <a:rPr lang="en-GB" sz="2000" b="1" dirty="0" err="1">
                <a:latin typeface="Avenir Book" panose="02000503020000020003" pitchFamily="2" charset="0"/>
                <a:cs typeface="Arial"/>
              </a:rPr>
              <a:t>ur</a:t>
            </a:r>
            <a:r>
              <a:rPr lang="en" sz="2000" b="1" dirty="0">
                <a:latin typeface="Avenir Book" panose="02000503020000020003" pitchFamily="2" charset="0"/>
                <a:cs typeface="Arial"/>
              </a:rPr>
              <a:t>vey</a:t>
            </a:r>
            <a:r>
              <a:rPr lang="en" sz="2000" dirty="0">
                <a:latin typeface="Avenir Book" panose="02000503020000020003" pitchFamily="2" charset="0"/>
                <a:cs typeface="Arial"/>
              </a:rPr>
              <a:t>. At the time of the survey, the women were aged between 18 and 21, had been involved in commercial sex when they were 17 or younger.</a:t>
            </a:r>
            <a:endParaRPr lang="en" sz="2000" dirty="0">
              <a:solidFill>
                <a:schemeClr val="tx1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2F1CDB-7014-A230-3B7D-077A365D4F09}"/>
              </a:ext>
            </a:extLst>
          </p:cNvPr>
          <p:cNvGrpSpPr/>
          <p:nvPr/>
        </p:nvGrpSpPr>
        <p:grpSpPr>
          <a:xfrm>
            <a:off x="7974199" y="6205755"/>
            <a:ext cx="4024454" cy="401055"/>
            <a:chOff x="7749487" y="6025838"/>
            <a:chExt cx="4024454" cy="401055"/>
          </a:xfrm>
        </p:grpSpPr>
        <p:pic>
          <p:nvPicPr>
            <p:cNvPr id="4" name="Picture 3" descr="A picture containing screenshot, black, font, white&#10;&#10;Description automatically generated">
              <a:extLst>
                <a:ext uri="{FF2B5EF4-FFF2-40B4-BE49-F238E27FC236}">
                  <a16:creationId xmlns:a16="http://schemas.microsoft.com/office/drawing/2014/main" id="{D8DCD102-4A5A-1D16-221A-1DDF62802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40886" y="6086396"/>
              <a:ext cx="888338" cy="279939"/>
            </a:xfrm>
            <a:prstGeom prst="rect">
              <a:avLst/>
            </a:prstGeom>
          </p:spPr>
        </p:pic>
        <p:pic>
          <p:nvPicPr>
            <p:cNvPr id="13" name="Picture 12" descr="A picture containing graphics, graphic design, clipart, font&#10;&#10;Description automatically generated">
              <a:extLst>
                <a:ext uri="{FF2B5EF4-FFF2-40B4-BE49-F238E27FC236}">
                  <a16:creationId xmlns:a16="http://schemas.microsoft.com/office/drawing/2014/main" id="{5FB0BEFD-D63E-7A89-ACEE-DFA50B918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49487" y="6025838"/>
              <a:ext cx="573409" cy="401055"/>
            </a:xfrm>
            <a:prstGeom prst="rect">
              <a:avLst/>
            </a:prstGeom>
          </p:spPr>
        </p:pic>
        <p:pic>
          <p:nvPicPr>
            <p:cNvPr id="14" name="Picture 13" descr="A picture containing font, graphics, logo, graphic design&#10;&#10;Description automatically generated">
              <a:extLst>
                <a:ext uri="{FF2B5EF4-FFF2-40B4-BE49-F238E27FC236}">
                  <a16:creationId xmlns:a16="http://schemas.microsoft.com/office/drawing/2014/main" id="{F1690A20-4950-0213-AC8B-6C4494793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7214" y="6086396"/>
              <a:ext cx="705817" cy="279939"/>
            </a:xfrm>
            <a:prstGeom prst="rect">
              <a:avLst/>
            </a:prstGeom>
          </p:spPr>
        </p:pic>
        <p:pic>
          <p:nvPicPr>
            <p:cNvPr id="15" name="Picture 14" descr="A red text on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64A2049E-0FB9-9610-73A5-48E381985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71021" y="6086396"/>
              <a:ext cx="847976" cy="27993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8589BF5-9C45-3D10-EF98-074D63CD1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36986" y="6084165"/>
              <a:ext cx="536955" cy="284400"/>
            </a:xfrm>
            <a:prstGeom prst="rect">
              <a:avLst/>
            </a:prstGeom>
          </p:spPr>
        </p:pic>
      </p:grpSp>
      <p:sp>
        <p:nvSpPr>
          <p:cNvPr id="5" name="CaixaDeTexto 27">
            <a:extLst>
              <a:ext uri="{FF2B5EF4-FFF2-40B4-BE49-F238E27FC236}">
                <a16:creationId xmlns:a16="http://schemas.microsoft.com/office/drawing/2014/main" id="{F41865D4-7FDD-1149-EEA3-48B65D5FA44B}"/>
              </a:ext>
            </a:extLst>
          </p:cNvPr>
          <p:cNvSpPr txBox="1"/>
          <p:nvPr/>
        </p:nvSpPr>
        <p:spPr>
          <a:xfrm>
            <a:off x="6684142" y="3490381"/>
            <a:ext cx="4886066" cy="2642326"/>
          </a:xfrm>
          <a:prstGeom prst="rect">
            <a:avLst/>
          </a:prstGeom>
          <a:noFill/>
          <a:ln w="38100"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1400"/>
              </a:spcAft>
            </a:pPr>
            <a:r>
              <a:rPr lang="en" sz="2400" dirty="0">
                <a:solidFill>
                  <a:schemeClr val="accent2"/>
                </a:solidFill>
                <a:latin typeface="Avenir Book"/>
                <a:cs typeface="Arial"/>
              </a:rPr>
              <a:t>Network Scale-Up Method (NSUM)</a:t>
            </a:r>
            <a:br>
              <a:rPr lang="en" sz="2000" dirty="0">
                <a:solidFill>
                  <a:schemeClr val="accent2"/>
                </a:solidFill>
                <a:latin typeface="Avenir Book"/>
                <a:cs typeface="Arial"/>
              </a:rPr>
            </a:br>
            <a:r>
              <a:rPr lang="en" sz="2000" dirty="0">
                <a:solidFill>
                  <a:schemeClr val="tx1"/>
                </a:solidFill>
                <a:latin typeface="Avenir Book"/>
                <a:cs typeface="Arial"/>
              </a:rPr>
              <a:t>was used as a second method as requested by the project. </a:t>
            </a:r>
            <a:br>
              <a:rPr lang="en" sz="2000" dirty="0">
                <a:solidFill>
                  <a:schemeClr val="tx1"/>
                </a:solidFill>
                <a:latin typeface="Avenir Book"/>
                <a:cs typeface="Arial"/>
              </a:rPr>
            </a:br>
            <a:r>
              <a:rPr lang="en" sz="2000" b="1" dirty="0">
                <a:solidFill>
                  <a:schemeClr val="tx1"/>
                </a:solidFill>
                <a:latin typeface="Avenir Book"/>
                <a:cs typeface="Arial"/>
              </a:rPr>
              <a:t>A phone survey was completed by 1,002 adults</a:t>
            </a:r>
            <a:r>
              <a:rPr lang="en" sz="2000" dirty="0">
                <a:solidFill>
                  <a:schemeClr val="tx1"/>
                </a:solidFill>
                <a:latin typeface="Avenir Book"/>
                <a:cs typeface="Arial"/>
              </a:rPr>
              <a:t> living in the Recife Metropolitan Region, selected using random digit dialing.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8544D35-D59F-D805-36A1-1B29D1906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20" b="8660"/>
          <a:stretch/>
        </p:blipFill>
        <p:spPr bwMode="auto">
          <a:xfrm>
            <a:off x="7238370" y="1236859"/>
            <a:ext cx="3389554" cy="212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9" name="Group 1048">
            <a:extLst>
              <a:ext uri="{FF2B5EF4-FFF2-40B4-BE49-F238E27FC236}">
                <a16:creationId xmlns:a16="http://schemas.microsoft.com/office/drawing/2014/main" id="{71B91B68-3DE5-A0EC-2D2D-66785BE0B7BB}"/>
              </a:ext>
            </a:extLst>
          </p:cNvPr>
          <p:cNvGrpSpPr/>
          <p:nvPr/>
        </p:nvGrpSpPr>
        <p:grpSpPr>
          <a:xfrm>
            <a:off x="2333225" y="1182907"/>
            <a:ext cx="2828472" cy="2228168"/>
            <a:chOff x="2134360" y="1095482"/>
            <a:chExt cx="2828472" cy="2228168"/>
          </a:xfrm>
        </p:grpSpPr>
        <p:pic>
          <p:nvPicPr>
            <p:cNvPr id="32" name="Picture 31" descr="A close up of a logo&#10;&#10;Description automatically generated">
              <a:extLst>
                <a:ext uri="{FF2B5EF4-FFF2-40B4-BE49-F238E27FC236}">
                  <a16:creationId xmlns:a16="http://schemas.microsoft.com/office/drawing/2014/main" id="{AD19C3B5-CC37-D227-0C94-B8DA94B12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4360" y="2065066"/>
              <a:ext cx="196187" cy="438179"/>
            </a:xfrm>
            <a:prstGeom prst="rect">
              <a:avLst/>
            </a:prstGeom>
          </p:spPr>
        </p:pic>
        <p:pic>
          <p:nvPicPr>
            <p:cNvPr id="33" name="Picture 32" descr="A close up of a logo&#10;&#10;Description automatically generated">
              <a:extLst>
                <a:ext uri="{FF2B5EF4-FFF2-40B4-BE49-F238E27FC236}">
                  <a16:creationId xmlns:a16="http://schemas.microsoft.com/office/drawing/2014/main" id="{3287AB4F-398B-BD67-55A8-80C8C635C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9462" y="1801171"/>
              <a:ext cx="196187" cy="438179"/>
            </a:xfrm>
            <a:prstGeom prst="rect">
              <a:avLst/>
            </a:prstGeom>
          </p:spPr>
        </p:pic>
        <p:pic>
          <p:nvPicPr>
            <p:cNvPr id="34" name="Picture 33" descr="A close up of a logo&#10;&#10;Description automatically generated">
              <a:extLst>
                <a:ext uri="{FF2B5EF4-FFF2-40B4-BE49-F238E27FC236}">
                  <a16:creationId xmlns:a16="http://schemas.microsoft.com/office/drawing/2014/main" id="{0F508B9F-AA88-1E2E-5B6D-033582D5F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9462" y="2270167"/>
              <a:ext cx="196187" cy="438179"/>
            </a:xfrm>
            <a:prstGeom prst="rect">
              <a:avLst/>
            </a:prstGeom>
          </p:spPr>
        </p:pic>
        <p:pic>
          <p:nvPicPr>
            <p:cNvPr id="35" name="Picture 34" descr="A close up of a logo&#10;&#10;Description automatically generated">
              <a:extLst>
                <a:ext uri="{FF2B5EF4-FFF2-40B4-BE49-F238E27FC236}">
                  <a16:creationId xmlns:a16="http://schemas.microsoft.com/office/drawing/2014/main" id="{B3E82DBF-FCE2-04DD-48A9-F83DB299E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4564" y="1999799"/>
              <a:ext cx="196187" cy="438179"/>
            </a:xfrm>
            <a:prstGeom prst="rect">
              <a:avLst/>
            </a:prstGeom>
          </p:spPr>
        </p:pic>
        <p:pic>
          <p:nvPicPr>
            <p:cNvPr id="36" name="Picture 35" descr="A close up of a logo&#10;&#10;Description automatically generated">
              <a:extLst>
                <a:ext uri="{FF2B5EF4-FFF2-40B4-BE49-F238E27FC236}">
                  <a16:creationId xmlns:a16="http://schemas.microsoft.com/office/drawing/2014/main" id="{6314A9DA-7161-5308-D168-0C546F26F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4564" y="2475268"/>
              <a:ext cx="196187" cy="438179"/>
            </a:xfrm>
            <a:prstGeom prst="rect">
              <a:avLst/>
            </a:prstGeom>
          </p:spPr>
        </p:pic>
        <p:pic>
          <p:nvPicPr>
            <p:cNvPr id="37" name="Picture 36" descr="A close up of a logo&#10;&#10;Description automatically generated">
              <a:extLst>
                <a:ext uri="{FF2B5EF4-FFF2-40B4-BE49-F238E27FC236}">
                  <a16:creationId xmlns:a16="http://schemas.microsoft.com/office/drawing/2014/main" id="{4A7B215F-322B-427A-6CBA-13469F3BA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9666" y="1319230"/>
              <a:ext cx="196187" cy="438179"/>
            </a:xfrm>
            <a:prstGeom prst="rect">
              <a:avLst/>
            </a:prstGeom>
          </p:spPr>
        </p:pic>
        <p:pic>
          <p:nvPicPr>
            <p:cNvPr id="39" name="Picture 38" descr="A close up of a logo&#10;&#10;Description automatically generated">
              <a:extLst>
                <a:ext uri="{FF2B5EF4-FFF2-40B4-BE49-F238E27FC236}">
                  <a16:creationId xmlns:a16="http://schemas.microsoft.com/office/drawing/2014/main" id="{00807B60-8F35-6BFF-00D1-B40F310D4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9666" y="1772943"/>
              <a:ext cx="196187" cy="438179"/>
            </a:xfrm>
            <a:prstGeom prst="rect">
              <a:avLst/>
            </a:prstGeom>
          </p:spPr>
        </p:pic>
        <p:pic>
          <p:nvPicPr>
            <p:cNvPr id="44" name="Picture 43" descr="A close up of a logo&#10;&#10;Description automatically generated">
              <a:extLst>
                <a:ext uri="{FF2B5EF4-FFF2-40B4-BE49-F238E27FC236}">
                  <a16:creationId xmlns:a16="http://schemas.microsoft.com/office/drawing/2014/main" id="{BE602E8D-5D13-03C5-A6AF-5F06C4FB5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9666" y="2226656"/>
              <a:ext cx="196187" cy="438179"/>
            </a:xfrm>
            <a:prstGeom prst="rect">
              <a:avLst/>
            </a:prstGeom>
          </p:spPr>
        </p:pic>
        <p:pic>
          <p:nvPicPr>
            <p:cNvPr id="45" name="Picture 44" descr="A close up of a logo&#10;&#10;Description automatically generated">
              <a:extLst>
                <a:ext uri="{FF2B5EF4-FFF2-40B4-BE49-F238E27FC236}">
                  <a16:creationId xmlns:a16="http://schemas.microsoft.com/office/drawing/2014/main" id="{FCA8D188-4C7F-6E78-1E85-9987F60FA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9666" y="2680369"/>
              <a:ext cx="196187" cy="438179"/>
            </a:xfrm>
            <a:prstGeom prst="rect">
              <a:avLst/>
            </a:prstGeom>
          </p:spPr>
        </p:pic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75EDA8B-D36D-43BE-2F89-F8E4CCD76DC0}"/>
                </a:ext>
              </a:extLst>
            </p:cNvPr>
            <p:cNvCxnSpPr>
              <a:cxnSpLocks noChangeAspect="1"/>
              <a:stCxn id="32" idx="3"/>
              <a:endCxn id="33" idx="1"/>
            </p:cNvCxnSpPr>
            <p:nvPr/>
          </p:nvCxnSpPr>
          <p:spPr>
            <a:xfrm flipV="1">
              <a:off x="2330547" y="2020261"/>
              <a:ext cx="458915" cy="263895"/>
            </a:xfrm>
            <a:prstGeom prst="line">
              <a:avLst/>
            </a:prstGeom>
            <a:ln w="381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4C65482A-99DE-EE0D-9F60-3CC8CB565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6645" y="1095482"/>
              <a:ext cx="196187" cy="438179"/>
            </a:xfrm>
            <a:prstGeom prst="rect">
              <a:avLst/>
            </a:prstGeom>
          </p:spPr>
        </p:pic>
        <p:pic>
          <p:nvPicPr>
            <p:cNvPr id="19" name="Picture 18" descr="A close up of a logo&#10;&#10;Description automatically generated">
              <a:extLst>
                <a:ext uri="{FF2B5EF4-FFF2-40B4-BE49-F238E27FC236}">
                  <a16:creationId xmlns:a16="http://schemas.microsoft.com/office/drawing/2014/main" id="{EF7BEE4A-D156-A4A8-A53E-A22D2E54A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6645" y="1542979"/>
              <a:ext cx="196187" cy="438179"/>
            </a:xfrm>
            <a:prstGeom prst="rect">
              <a:avLst/>
            </a:prstGeom>
          </p:spPr>
        </p:pic>
        <p:pic>
          <p:nvPicPr>
            <p:cNvPr id="20" name="Picture 19" descr="A close up of a logo&#10;&#10;Description automatically generated">
              <a:extLst>
                <a:ext uri="{FF2B5EF4-FFF2-40B4-BE49-F238E27FC236}">
                  <a16:creationId xmlns:a16="http://schemas.microsoft.com/office/drawing/2014/main" id="{3DC0694C-9806-74A2-CC21-51F5779D9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6645" y="1990476"/>
              <a:ext cx="196187" cy="438179"/>
            </a:xfrm>
            <a:prstGeom prst="rect">
              <a:avLst/>
            </a:prstGeom>
          </p:spPr>
        </p:pic>
        <p:pic>
          <p:nvPicPr>
            <p:cNvPr id="21" name="Picture 20" descr="A close up of a logo&#10;&#10;Description automatically generated">
              <a:extLst>
                <a:ext uri="{FF2B5EF4-FFF2-40B4-BE49-F238E27FC236}">
                  <a16:creationId xmlns:a16="http://schemas.microsoft.com/office/drawing/2014/main" id="{F1E061FF-6CD0-27CF-E911-B9D459958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4767" y="2437973"/>
              <a:ext cx="196187" cy="438179"/>
            </a:xfrm>
            <a:prstGeom prst="rect">
              <a:avLst/>
            </a:prstGeom>
          </p:spPr>
        </p:pic>
        <p:pic>
          <p:nvPicPr>
            <p:cNvPr id="22" name="Picture 21" descr="A close up of a logo&#10;&#10;Description automatically generated">
              <a:extLst>
                <a:ext uri="{FF2B5EF4-FFF2-40B4-BE49-F238E27FC236}">
                  <a16:creationId xmlns:a16="http://schemas.microsoft.com/office/drawing/2014/main" id="{BECB4420-B4C4-8CFF-08AE-0DA727005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4767" y="2885471"/>
              <a:ext cx="196187" cy="438179"/>
            </a:xfrm>
            <a:prstGeom prst="rect">
              <a:avLst/>
            </a:prstGeom>
          </p:spPr>
        </p:pic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1583203-3049-2DE5-AB56-343604F7D663}"/>
                </a:ext>
              </a:extLst>
            </p:cNvPr>
            <p:cNvCxnSpPr>
              <a:cxnSpLocks noChangeAspect="1"/>
              <a:stCxn id="32" idx="3"/>
              <a:endCxn id="34" idx="1"/>
            </p:cNvCxnSpPr>
            <p:nvPr/>
          </p:nvCxnSpPr>
          <p:spPr>
            <a:xfrm>
              <a:off x="2330547" y="2284156"/>
              <a:ext cx="458915" cy="205101"/>
            </a:xfrm>
            <a:prstGeom prst="line">
              <a:avLst/>
            </a:prstGeom>
            <a:ln w="381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665E255-3A5E-7711-7B7E-EAF850E2C83F}"/>
                </a:ext>
              </a:extLst>
            </p:cNvPr>
            <p:cNvCxnSpPr>
              <a:cxnSpLocks noChangeAspect="1"/>
              <a:stCxn id="34" idx="3"/>
              <a:endCxn id="35" idx="1"/>
            </p:cNvCxnSpPr>
            <p:nvPr/>
          </p:nvCxnSpPr>
          <p:spPr>
            <a:xfrm flipV="1">
              <a:off x="2985649" y="2218889"/>
              <a:ext cx="458915" cy="270368"/>
            </a:xfrm>
            <a:prstGeom prst="line">
              <a:avLst/>
            </a:prstGeom>
            <a:ln w="381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BBF6BF2-D853-926F-73DB-4FE1F66BCA11}"/>
                </a:ext>
              </a:extLst>
            </p:cNvPr>
            <p:cNvCxnSpPr>
              <a:cxnSpLocks noChangeAspect="1"/>
              <a:stCxn id="34" idx="3"/>
              <a:endCxn id="36" idx="1"/>
            </p:cNvCxnSpPr>
            <p:nvPr/>
          </p:nvCxnSpPr>
          <p:spPr>
            <a:xfrm>
              <a:off x="2985649" y="2489257"/>
              <a:ext cx="458915" cy="205101"/>
            </a:xfrm>
            <a:prstGeom prst="line">
              <a:avLst/>
            </a:prstGeom>
            <a:ln w="381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A311EC0-DFBF-9347-11C0-AE86AB1C3F4A}"/>
                </a:ext>
              </a:extLst>
            </p:cNvPr>
            <p:cNvCxnSpPr>
              <a:cxnSpLocks noChangeAspect="1"/>
              <a:stCxn id="35" idx="3"/>
              <a:endCxn id="37" idx="1"/>
            </p:cNvCxnSpPr>
            <p:nvPr/>
          </p:nvCxnSpPr>
          <p:spPr>
            <a:xfrm flipV="1">
              <a:off x="3640751" y="1538320"/>
              <a:ext cx="458915" cy="680569"/>
            </a:xfrm>
            <a:prstGeom prst="line">
              <a:avLst/>
            </a:prstGeom>
            <a:ln w="381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Straight Connector 1023">
              <a:extLst>
                <a:ext uri="{FF2B5EF4-FFF2-40B4-BE49-F238E27FC236}">
                  <a16:creationId xmlns:a16="http://schemas.microsoft.com/office/drawing/2014/main" id="{F91C3DAA-607F-47D7-316C-C1EF096361FE}"/>
                </a:ext>
              </a:extLst>
            </p:cNvPr>
            <p:cNvCxnSpPr>
              <a:cxnSpLocks noChangeAspect="1"/>
              <a:stCxn id="35" idx="3"/>
              <a:endCxn id="39" idx="1"/>
            </p:cNvCxnSpPr>
            <p:nvPr/>
          </p:nvCxnSpPr>
          <p:spPr>
            <a:xfrm flipV="1">
              <a:off x="3640751" y="1992033"/>
              <a:ext cx="458915" cy="226856"/>
            </a:xfrm>
            <a:prstGeom prst="line">
              <a:avLst/>
            </a:prstGeom>
            <a:ln w="381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8" name="Straight Connector 1027">
              <a:extLst>
                <a:ext uri="{FF2B5EF4-FFF2-40B4-BE49-F238E27FC236}">
                  <a16:creationId xmlns:a16="http://schemas.microsoft.com/office/drawing/2014/main" id="{62F6C1EB-F4D1-E9C1-A9B6-564C904C7E93}"/>
                </a:ext>
              </a:extLst>
            </p:cNvPr>
            <p:cNvCxnSpPr>
              <a:cxnSpLocks noChangeAspect="1"/>
              <a:stCxn id="35" idx="3"/>
              <a:endCxn id="44" idx="1"/>
            </p:cNvCxnSpPr>
            <p:nvPr/>
          </p:nvCxnSpPr>
          <p:spPr>
            <a:xfrm>
              <a:off x="3640751" y="2218889"/>
              <a:ext cx="458915" cy="226857"/>
            </a:xfrm>
            <a:prstGeom prst="line">
              <a:avLst/>
            </a:prstGeom>
            <a:ln w="381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1" name="Straight Connector 1030">
              <a:extLst>
                <a:ext uri="{FF2B5EF4-FFF2-40B4-BE49-F238E27FC236}">
                  <a16:creationId xmlns:a16="http://schemas.microsoft.com/office/drawing/2014/main" id="{5022E28D-6F2B-3AA4-73CA-8758C6552E17}"/>
                </a:ext>
              </a:extLst>
            </p:cNvPr>
            <p:cNvCxnSpPr>
              <a:cxnSpLocks noChangeAspect="1"/>
              <a:stCxn id="36" idx="3"/>
              <a:endCxn id="45" idx="1"/>
            </p:cNvCxnSpPr>
            <p:nvPr/>
          </p:nvCxnSpPr>
          <p:spPr>
            <a:xfrm>
              <a:off x="3640751" y="2694358"/>
              <a:ext cx="458915" cy="205101"/>
            </a:xfrm>
            <a:prstGeom prst="line">
              <a:avLst/>
            </a:prstGeom>
            <a:ln w="381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1E44ABCF-3B48-D528-3DE2-CE632A6A193C}"/>
                </a:ext>
              </a:extLst>
            </p:cNvPr>
            <p:cNvCxnSpPr>
              <a:cxnSpLocks noChangeAspect="1"/>
              <a:stCxn id="45" idx="3"/>
              <a:endCxn id="22" idx="1"/>
            </p:cNvCxnSpPr>
            <p:nvPr/>
          </p:nvCxnSpPr>
          <p:spPr>
            <a:xfrm>
              <a:off x="4295853" y="2899459"/>
              <a:ext cx="458914" cy="205102"/>
            </a:xfrm>
            <a:prstGeom prst="line">
              <a:avLst/>
            </a:prstGeom>
            <a:ln w="381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7" name="Straight Connector 1036">
              <a:extLst>
                <a:ext uri="{FF2B5EF4-FFF2-40B4-BE49-F238E27FC236}">
                  <a16:creationId xmlns:a16="http://schemas.microsoft.com/office/drawing/2014/main" id="{BE092C78-457F-C94B-739F-17D72DBDC91F}"/>
                </a:ext>
              </a:extLst>
            </p:cNvPr>
            <p:cNvCxnSpPr>
              <a:cxnSpLocks noChangeAspect="1"/>
              <a:stCxn id="45" idx="3"/>
              <a:endCxn id="21" idx="1"/>
            </p:cNvCxnSpPr>
            <p:nvPr/>
          </p:nvCxnSpPr>
          <p:spPr>
            <a:xfrm flipV="1">
              <a:off x="4295853" y="2657063"/>
              <a:ext cx="458914" cy="242396"/>
            </a:xfrm>
            <a:prstGeom prst="line">
              <a:avLst/>
            </a:prstGeom>
            <a:ln w="381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0" name="Straight Connector 1039">
              <a:extLst>
                <a:ext uri="{FF2B5EF4-FFF2-40B4-BE49-F238E27FC236}">
                  <a16:creationId xmlns:a16="http://schemas.microsoft.com/office/drawing/2014/main" id="{09AC335C-F81B-CE10-D112-525A84792F6F}"/>
                </a:ext>
              </a:extLst>
            </p:cNvPr>
            <p:cNvCxnSpPr>
              <a:cxnSpLocks noChangeAspect="1"/>
              <a:stCxn id="39" idx="3"/>
              <a:endCxn id="18" idx="1"/>
            </p:cNvCxnSpPr>
            <p:nvPr/>
          </p:nvCxnSpPr>
          <p:spPr>
            <a:xfrm flipV="1">
              <a:off x="4295853" y="1314572"/>
              <a:ext cx="470792" cy="677461"/>
            </a:xfrm>
            <a:prstGeom prst="line">
              <a:avLst/>
            </a:prstGeom>
            <a:ln w="381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3" name="Straight Connector 1042">
              <a:extLst>
                <a:ext uri="{FF2B5EF4-FFF2-40B4-BE49-F238E27FC236}">
                  <a16:creationId xmlns:a16="http://schemas.microsoft.com/office/drawing/2014/main" id="{AFC6A71F-85B8-416A-4136-26C0695BDACE}"/>
                </a:ext>
              </a:extLst>
            </p:cNvPr>
            <p:cNvCxnSpPr>
              <a:cxnSpLocks noChangeAspect="1"/>
              <a:stCxn id="39" idx="3"/>
              <a:endCxn id="19" idx="1"/>
            </p:cNvCxnSpPr>
            <p:nvPr/>
          </p:nvCxnSpPr>
          <p:spPr>
            <a:xfrm flipV="1">
              <a:off x="4295853" y="1762069"/>
              <a:ext cx="470792" cy="229964"/>
            </a:xfrm>
            <a:prstGeom prst="line">
              <a:avLst/>
            </a:prstGeom>
            <a:ln w="381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6" name="Straight Connector 1045">
              <a:extLst>
                <a:ext uri="{FF2B5EF4-FFF2-40B4-BE49-F238E27FC236}">
                  <a16:creationId xmlns:a16="http://schemas.microsoft.com/office/drawing/2014/main" id="{C68948E8-48EB-E02E-D803-96C524289295}"/>
                </a:ext>
              </a:extLst>
            </p:cNvPr>
            <p:cNvCxnSpPr>
              <a:cxnSpLocks noChangeAspect="1"/>
              <a:stCxn id="44" idx="3"/>
              <a:endCxn id="20" idx="1"/>
            </p:cNvCxnSpPr>
            <p:nvPr/>
          </p:nvCxnSpPr>
          <p:spPr>
            <a:xfrm flipV="1">
              <a:off x="4295853" y="2209566"/>
              <a:ext cx="470792" cy="236180"/>
            </a:xfrm>
            <a:prstGeom prst="line">
              <a:avLst/>
            </a:prstGeom>
            <a:ln w="381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4" name="Slide Number Placeholder 19">
            <a:extLst>
              <a:ext uri="{FF2B5EF4-FFF2-40B4-BE49-F238E27FC236}">
                <a16:creationId xmlns:a16="http://schemas.microsoft.com/office/drawing/2014/main" id="{AF05E275-D66F-CD61-7383-BDC18A31C91C}"/>
              </a:ext>
            </a:extLst>
          </p:cNvPr>
          <p:cNvSpPr txBox="1">
            <a:spLocks/>
          </p:cNvSpPr>
          <p:nvPr/>
        </p:nvSpPr>
        <p:spPr>
          <a:xfrm>
            <a:off x="6046307" y="6184894"/>
            <a:ext cx="99386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en-GB" sz="1400" smtClean="0">
                <a:solidFill>
                  <a:schemeClr val="tx2">
                    <a:lumMod val="60000"/>
                    <a:lumOff val="40000"/>
                  </a:schemeClr>
                </a:solidFill>
                <a:latin typeface="Avenir Book" panose="02000503020000020003" pitchFamily="2" charset="0"/>
              </a:rPr>
              <a:pPr algn="ctr"/>
              <a:t>6</a:t>
            </a:fld>
            <a:endParaRPr lang="en-GB" sz="1400" dirty="0">
              <a:solidFill>
                <a:schemeClr val="tx2">
                  <a:lumMod val="60000"/>
                  <a:lumOff val="40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851334-01FF-4674-780F-DA45734E1339}"/>
              </a:ext>
            </a:extLst>
          </p:cNvPr>
          <p:cNvSpPr/>
          <p:nvPr/>
        </p:nvSpPr>
        <p:spPr>
          <a:xfrm>
            <a:off x="-118364" y="-12860"/>
            <a:ext cx="12322629" cy="1043492"/>
          </a:xfrm>
          <a:prstGeom prst="rect">
            <a:avLst/>
          </a:prstGeom>
          <a:solidFill>
            <a:srgbClr val="252162"/>
          </a:solidFill>
          <a:ln>
            <a:solidFill>
              <a:srgbClr val="252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3C23010D-1E50-6236-820F-ECCA1032DD72}"/>
              </a:ext>
            </a:extLst>
          </p:cNvPr>
          <p:cNvSpPr txBox="1">
            <a:spLocks/>
          </p:cNvSpPr>
          <p:nvPr/>
        </p:nvSpPr>
        <p:spPr>
          <a:xfrm>
            <a:off x="1653595" y="367487"/>
            <a:ext cx="8884811" cy="43896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329679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6A424-E527-41D8-7F68-C6D53B826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B128436-BBAE-D150-3BFE-ADE86687E048}"/>
              </a:ext>
            </a:extLst>
          </p:cNvPr>
          <p:cNvGrpSpPr/>
          <p:nvPr/>
        </p:nvGrpSpPr>
        <p:grpSpPr>
          <a:xfrm>
            <a:off x="7974199" y="6205755"/>
            <a:ext cx="4024454" cy="401055"/>
            <a:chOff x="7749487" y="6025838"/>
            <a:chExt cx="4024454" cy="401055"/>
          </a:xfrm>
        </p:grpSpPr>
        <p:pic>
          <p:nvPicPr>
            <p:cNvPr id="4" name="Picture 3" descr="A picture containing screenshot, black, font, white&#10;&#10;Description automatically generated">
              <a:extLst>
                <a:ext uri="{FF2B5EF4-FFF2-40B4-BE49-F238E27FC236}">
                  <a16:creationId xmlns:a16="http://schemas.microsoft.com/office/drawing/2014/main" id="{29F0FD49-56A9-1F48-B13E-5D3EB9A4E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40886" y="6086396"/>
              <a:ext cx="888338" cy="279939"/>
            </a:xfrm>
            <a:prstGeom prst="rect">
              <a:avLst/>
            </a:prstGeom>
          </p:spPr>
        </p:pic>
        <p:pic>
          <p:nvPicPr>
            <p:cNvPr id="13" name="Picture 12" descr="A picture containing graphics, graphic design, clipart, font&#10;&#10;Description automatically generated">
              <a:extLst>
                <a:ext uri="{FF2B5EF4-FFF2-40B4-BE49-F238E27FC236}">
                  <a16:creationId xmlns:a16="http://schemas.microsoft.com/office/drawing/2014/main" id="{9A3E6A64-6EC7-7419-10AB-92D09A736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49487" y="6025838"/>
              <a:ext cx="573409" cy="401055"/>
            </a:xfrm>
            <a:prstGeom prst="rect">
              <a:avLst/>
            </a:prstGeom>
          </p:spPr>
        </p:pic>
        <p:pic>
          <p:nvPicPr>
            <p:cNvPr id="14" name="Picture 13" descr="A picture containing font, graphics, logo, graphic design&#10;&#10;Description automatically generated">
              <a:extLst>
                <a:ext uri="{FF2B5EF4-FFF2-40B4-BE49-F238E27FC236}">
                  <a16:creationId xmlns:a16="http://schemas.microsoft.com/office/drawing/2014/main" id="{FA61F0BA-E9B5-D870-EA20-AD3285E1B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7214" y="6086396"/>
              <a:ext cx="705817" cy="279939"/>
            </a:xfrm>
            <a:prstGeom prst="rect">
              <a:avLst/>
            </a:prstGeom>
          </p:spPr>
        </p:pic>
        <p:pic>
          <p:nvPicPr>
            <p:cNvPr id="15" name="Picture 14" descr="A red text on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3327DB12-4026-9EA7-2F2A-6C73BC66E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71021" y="6086396"/>
              <a:ext cx="847976" cy="27993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A047DC1-7A82-FDFC-61F2-665299D23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36986" y="6084165"/>
              <a:ext cx="536955" cy="284400"/>
            </a:xfrm>
            <a:prstGeom prst="rect">
              <a:avLst/>
            </a:prstGeom>
          </p:spPr>
        </p:pic>
      </p:grpSp>
      <p:sp>
        <p:nvSpPr>
          <p:cNvPr id="1054" name="Slide Number Placeholder 19">
            <a:extLst>
              <a:ext uri="{FF2B5EF4-FFF2-40B4-BE49-F238E27FC236}">
                <a16:creationId xmlns:a16="http://schemas.microsoft.com/office/drawing/2014/main" id="{EA423C46-016D-9DB0-B5C6-1FD61744EBEC}"/>
              </a:ext>
            </a:extLst>
          </p:cNvPr>
          <p:cNvSpPr txBox="1">
            <a:spLocks/>
          </p:cNvSpPr>
          <p:nvPr/>
        </p:nvSpPr>
        <p:spPr>
          <a:xfrm>
            <a:off x="6046307" y="6184894"/>
            <a:ext cx="99386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en-GB" sz="1400" smtClean="0">
                <a:solidFill>
                  <a:schemeClr val="tx2">
                    <a:lumMod val="60000"/>
                    <a:lumOff val="40000"/>
                  </a:schemeClr>
                </a:solidFill>
                <a:latin typeface="Avenir Book" panose="02000503020000020003" pitchFamily="2" charset="0"/>
              </a:rPr>
              <a:pPr algn="ctr"/>
              <a:t>7</a:t>
            </a:fld>
            <a:endParaRPr lang="en-GB" sz="1400" dirty="0">
              <a:solidFill>
                <a:schemeClr val="tx2">
                  <a:lumMod val="60000"/>
                  <a:lumOff val="40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9281D9-41A1-2651-D123-E0688BA76AD4}"/>
              </a:ext>
            </a:extLst>
          </p:cNvPr>
          <p:cNvSpPr/>
          <p:nvPr/>
        </p:nvSpPr>
        <p:spPr>
          <a:xfrm>
            <a:off x="-118364" y="-12860"/>
            <a:ext cx="12322629" cy="1043492"/>
          </a:xfrm>
          <a:prstGeom prst="rect">
            <a:avLst/>
          </a:prstGeom>
          <a:solidFill>
            <a:srgbClr val="252162"/>
          </a:solidFill>
          <a:ln>
            <a:solidFill>
              <a:srgbClr val="252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E369B95F-2330-EAAD-7B30-475AA8A758FF}"/>
              </a:ext>
            </a:extLst>
          </p:cNvPr>
          <p:cNvSpPr txBox="1">
            <a:spLocks/>
          </p:cNvSpPr>
          <p:nvPr/>
        </p:nvSpPr>
        <p:spPr>
          <a:xfrm>
            <a:off x="1653595" y="367487"/>
            <a:ext cx="8884811" cy="43896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– Why RDS?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9971FA-2A75-CC86-D32D-C8A97B5E46BC}"/>
              </a:ext>
            </a:extLst>
          </p:cNvPr>
          <p:cNvSpPr txBox="1"/>
          <p:nvPr/>
        </p:nvSpPr>
        <p:spPr>
          <a:xfrm>
            <a:off x="622852" y="1497496"/>
            <a:ext cx="1083884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Widely used since the 1990s to reach hidden populations, mostly for HIV surveillance :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511,000 articles with respondent driven sampling in the title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294,000 systematic reviews over 27 years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Why so widely used?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sampling frame required – long chains reduce effects of “seeds”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Allows participants to remain anonymous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Peers recruit their peers (stigma, discrimination and lack of trust)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When operationalized and analyzed correctly, provides representative estimates and confidence intervals about the population sampled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Fit for purpose?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Manuals (endorsed by WHO), tools (including diagnostics), &amp; free software (RDS Analyst) available 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156CCA-43A1-91A0-122F-2D804C9FBC6D}"/>
              </a:ext>
            </a:extLst>
          </p:cNvPr>
          <p:cNvSpPr txBox="1"/>
          <p:nvPr/>
        </p:nvSpPr>
        <p:spPr>
          <a:xfrm>
            <a:off x="0" y="5797881"/>
            <a:ext cx="11174427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aseline="30000" dirty="0"/>
              <a:t>*</a:t>
            </a:r>
            <a:r>
              <a:rPr lang="en-US" sz="1050" dirty="0"/>
              <a:t>Google scholar Respondent Driven Sampling and survey: 1/17/24</a:t>
            </a:r>
          </a:p>
          <a:p>
            <a:r>
              <a:rPr lang="en-US" sz="1050" dirty="0" err="1"/>
              <a:t>Malekinejad</a:t>
            </a:r>
            <a:r>
              <a:rPr lang="en-US" sz="1050" dirty="0"/>
              <a:t> M, et al. Using respondent-driven sampling methodology for HIV biological and behavioral surveillance in international settings: </a:t>
            </a:r>
          </a:p>
          <a:p>
            <a:r>
              <a:rPr lang="en-US" sz="1050" dirty="0"/>
              <a:t>A systematic review. AIDS and Behavior. 2008.12(Suppl 1): 105-130. </a:t>
            </a:r>
          </a:p>
          <a:p>
            <a:r>
              <a:rPr lang="en-US" sz="1050" dirty="0"/>
              <a:t>Johnston LG, </a:t>
            </a:r>
            <a:r>
              <a:rPr lang="en-US" sz="1050" dirty="0" err="1"/>
              <a:t>Malekinejad</a:t>
            </a:r>
            <a:r>
              <a:rPr lang="en-US" sz="1050" dirty="0"/>
              <a:t> M, Rifkin MR, et al. Implementation challenges to using respondent-driven sampling methodology for HIV biological</a:t>
            </a:r>
          </a:p>
          <a:p>
            <a:r>
              <a:rPr lang="en-US" sz="1050" dirty="0"/>
              <a:t>and behavioral surveillance: Field experiences in international settings. </a:t>
            </a:r>
            <a:r>
              <a:rPr lang="en-US" sz="1050" i="1" dirty="0"/>
              <a:t>AIDS and Behavior</a:t>
            </a:r>
            <a:r>
              <a:rPr lang="en-US" sz="1050" dirty="0"/>
              <a:t>. 2008</a:t>
            </a:r>
            <a:r>
              <a:rPr lang="en-US" sz="1050" i="1" dirty="0"/>
              <a:t>.</a:t>
            </a:r>
            <a:r>
              <a:rPr lang="en-US" sz="1050" dirty="0"/>
              <a:t>12(Suppl 1): 131-141.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1203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9CFD1-E0DB-1502-01C2-9FB03A951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AF57704-9F53-45FA-2F68-9C7E7C7E33D3}"/>
              </a:ext>
            </a:extLst>
          </p:cNvPr>
          <p:cNvGrpSpPr/>
          <p:nvPr/>
        </p:nvGrpSpPr>
        <p:grpSpPr>
          <a:xfrm>
            <a:off x="7974199" y="6205755"/>
            <a:ext cx="4024454" cy="401055"/>
            <a:chOff x="7749487" y="6025838"/>
            <a:chExt cx="4024454" cy="401055"/>
          </a:xfrm>
        </p:grpSpPr>
        <p:pic>
          <p:nvPicPr>
            <p:cNvPr id="4" name="Picture 3" descr="A picture containing screenshot, black, font, white&#10;&#10;Description automatically generated">
              <a:extLst>
                <a:ext uri="{FF2B5EF4-FFF2-40B4-BE49-F238E27FC236}">
                  <a16:creationId xmlns:a16="http://schemas.microsoft.com/office/drawing/2014/main" id="{4EEB877C-F355-0A63-230D-BDD271349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40886" y="6086396"/>
              <a:ext cx="888338" cy="279939"/>
            </a:xfrm>
            <a:prstGeom prst="rect">
              <a:avLst/>
            </a:prstGeom>
          </p:spPr>
        </p:pic>
        <p:pic>
          <p:nvPicPr>
            <p:cNvPr id="13" name="Picture 12" descr="A picture containing graphics, graphic design, clipart, font&#10;&#10;Description automatically generated">
              <a:extLst>
                <a:ext uri="{FF2B5EF4-FFF2-40B4-BE49-F238E27FC236}">
                  <a16:creationId xmlns:a16="http://schemas.microsoft.com/office/drawing/2014/main" id="{E8AC4745-11A5-CD27-ED10-1D4A45C35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49487" y="6025838"/>
              <a:ext cx="573409" cy="401055"/>
            </a:xfrm>
            <a:prstGeom prst="rect">
              <a:avLst/>
            </a:prstGeom>
          </p:spPr>
        </p:pic>
        <p:pic>
          <p:nvPicPr>
            <p:cNvPr id="14" name="Picture 13" descr="A picture containing font, graphics, logo, graphic design&#10;&#10;Description automatically generated">
              <a:extLst>
                <a:ext uri="{FF2B5EF4-FFF2-40B4-BE49-F238E27FC236}">
                  <a16:creationId xmlns:a16="http://schemas.microsoft.com/office/drawing/2014/main" id="{56CABC5C-FF14-953F-D3B1-0EF9A5642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7214" y="6086396"/>
              <a:ext cx="705817" cy="279939"/>
            </a:xfrm>
            <a:prstGeom prst="rect">
              <a:avLst/>
            </a:prstGeom>
          </p:spPr>
        </p:pic>
        <p:pic>
          <p:nvPicPr>
            <p:cNvPr id="15" name="Picture 14" descr="A red text on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B452EB23-FD6B-4411-2475-D9C719F85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71021" y="6086396"/>
              <a:ext cx="847976" cy="27993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17650A7-71B0-4632-27E7-E63D33F03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36986" y="6084165"/>
              <a:ext cx="536955" cy="284400"/>
            </a:xfrm>
            <a:prstGeom prst="rect">
              <a:avLst/>
            </a:prstGeom>
          </p:spPr>
        </p:pic>
      </p:grpSp>
      <p:sp>
        <p:nvSpPr>
          <p:cNvPr id="1054" name="Slide Number Placeholder 19">
            <a:extLst>
              <a:ext uri="{FF2B5EF4-FFF2-40B4-BE49-F238E27FC236}">
                <a16:creationId xmlns:a16="http://schemas.microsoft.com/office/drawing/2014/main" id="{F669E4BF-01B4-129A-1C64-26C2B15D4655}"/>
              </a:ext>
            </a:extLst>
          </p:cNvPr>
          <p:cNvSpPr txBox="1">
            <a:spLocks/>
          </p:cNvSpPr>
          <p:nvPr/>
        </p:nvSpPr>
        <p:spPr>
          <a:xfrm>
            <a:off x="6046307" y="6184894"/>
            <a:ext cx="99386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en-GB" sz="1400" smtClean="0">
                <a:solidFill>
                  <a:schemeClr val="tx2">
                    <a:lumMod val="60000"/>
                    <a:lumOff val="40000"/>
                  </a:schemeClr>
                </a:solidFill>
                <a:latin typeface="Avenir Book" panose="02000503020000020003" pitchFamily="2" charset="0"/>
              </a:rPr>
              <a:pPr algn="ctr"/>
              <a:t>8</a:t>
            </a:fld>
            <a:endParaRPr lang="en-GB" sz="1400" dirty="0">
              <a:solidFill>
                <a:schemeClr val="tx2">
                  <a:lumMod val="60000"/>
                  <a:lumOff val="40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510FD7-0B81-A329-84D5-DB1CBB80ED31}"/>
              </a:ext>
            </a:extLst>
          </p:cNvPr>
          <p:cNvSpPr/>
          <p:nvPr/>
        </p:nvSpPr>
        <p:spPr>
          <a:xfrm>
            <a:off x="-118364" y="-12860"/>
            <a:ext cx="12322629" cy="1043492"/>
          </a:xfrm>
          <a:prstGeom prst="rect">
            <a:avLst/>
          </a:prstGeom>
          <a:solidFill>
            <a:srgbClr val="252162"/>
          </a:solidFill>
          <a:ln>
            <a:solidFill>
              <a:srgbClr val="252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C34EF56A-1320-358C-7433-6F96E8AD0159}"/>
              </a:ext>
            </a:extLst>
          </p:cNvPr>
          <p:cNvSpPr txBox="1">
            <a:spLocks/>
          </p:cNvSpPr>
          <p:nvPr/>
        </p:nvSpPr>
        <p:spPr>
          <a:xfrm>
            <a:off x="1653595" y="367487"/>
            <a:ext cx="8884811" cy="43896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– Why RDS?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9B2271-8AE2-E1CF-5ED7-B7BE77553D0B}"/>
              </a:ext>
            </a:extLst>
          </p:cNvPr>
          <p:cNvSpPr txBox="1"/>
          <p:nvPr/>
        </p:nvSpPr>
        <p:spPr>
          <a:xfrm>
            <a:off x="676577" y="2009741"/>
            <a:ext cx="10838846" cy="372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We took advantage of the development of RDS to apply the newest tools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-SS (sequential sampling) to improve calculation of weights and and for population size estimation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MacLaughlin visibility imputation to address an important assumption in RDS about recruitment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We explored the most common issues for RDS: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Convergence of values for our variables of interest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Bottlenecks for recruitment</a:t>
            </a:r>
          </a:p>
        </p:txBody>
      </p:sp>
    </p:spTree>
    <p:extLst>
      <p:ext uri="{BB962C8B-B14F-4D97-AF65-F5344CB8AC3E}">
        <p14:creationId xmlns:p14="http://schemas.microsoft.com/office/powerpoint/2010/main" val="61285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00218-B67F-7B19-A785-66590B256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ED8E9E9-12B9-A640-07FE-65FBE64E38CD}"/>
              </a:ext>
            </a:extLst>
          </p:cNvPr>
          <p:cNvGrpSpPr/>
          <p:nvPr/>
        </p:nvGrpSpPr>
        <p:grpSpPr>
          <a:xfrm>
            <a:off x="7974199" y="6205755"/>
            <a:ext cx="4024454" cy="401055"/>
            <a:chOff x="7749487" y="6025838"/>
            <a:chExt cx="4024454" cy="401055"/>
          </a:xfrm>
        </p:grpSpPr>
        <p:pic>
          <p:nvPicPr>
            <p:cNvPr id="4" name="Picture 3" descr="A picture containing screenshot, black, font, white&#10;&#10;Description automatically generated">
              <a:extLst>
                <a:ext uri="{FF2B5EF4-FFF2-40B4-BE49-F238E27FC236}">
                  <a16:creationId xmlns:a16="http://schemas.microsoft.com/office/drawing/2014/main" id="{BD2B941C-6AD7-463B-0D7C-20C0E27E6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40886" y="6086396"/>
              <a:ext cx="888338" cy="279939"/>
            </a:xfrm>
            <a:prstGeom prst="rect">
              <a:avLst/>
            </a:prstGeom>
          </p:spPr>
        </p:pic>
        <p:pic>
          <p:nvPicPr>
            <p:cNvPr id="13" name="Picture 12" descr="A picture containing graphics, graphic design, clipart, font&#10;&#10;Description automatically generated">
              <a:extLst>
                <a:ext uri="{FF2B5EF4-FFF2-40B4-BE49-F238E27FC236}">
                  <a16:creationId xmlns:a16="http://schemas.microsoft.com/office/drawing/2014/main" id="{12C23EFB-7566-96F8-774D-BD0D30733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49487" y="6025838"/>
              <a:ext cx="573409" cy="401055"/>
            </a:xfrm>
            <a:prstGeom prst="rect">
              <a:avLst/>
            </a:prstGeom>
          </p:spPr>
        </p:pic>
        <p:pic>
          <p:nvPicPr>
            <p:cNvPr id="14" name="Picture 13" descr="A picture containing font, graphics, logo, graphic design&#10;&#10;Description automatically generated">
              <a:extLst>
                <a:ext uri="{FF2B5EF4-FFF2-40B4-BE49-F238E27FC236}">
                  <a16:creationId xmlns:a16="http://schemas.microsoft.com/office/drawing/2014/main" id="{EFA85141-6D07-3A96-A293-1A2C3441B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7214" y="6086396"/>
              <a:ext cx="705817" cy="279939"/>
            </a:xfrm>
            <a:prstGeom prst="rect">
              <a:avLst/>
            </a:prstGeom>
          </p:spPr>
        </p:pic>
        <p:pic>
          <p:nvPicPr>
            <p:cNvPr id="15" name="Picture 14" descr="A red text on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C6D587C6-895B-D19B-8F6A-681917DBB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71021" y="6086396"/>
              <a:ext cx="847976" cy="27993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CC3D8C-D435-9D8F-5048-1E07C1268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36986" y="6084165"/>
              <a:ext cx="536955" cy="284400"/>
            </a:xfrm>
            <a:prstGeom prst="rect">
              <a:avLst/>
            </a:prstGeom>
          </p:spPr>
        </p:pic>
      </p:grpSp>
      <p:sp>
        <p:nvSpPr>
          <p:cNvPr id="1054" name="Slide Number Placeholder 19">
            <a:extLst>
              <a:ext uri="{FF2B5EF4-FFF2-40B4-BE49-F238E27FC236}">
                <a16:creationId xmlns:a16="http://schemas.microsoft.com/office/drawing/2014/main" id="{FCE6DFCC-7246-661B-67D0-E8312A5FB929}"/>
              </a:ext>
            </a:extLst>
          </p:cNvPr>
          <p:cNvSpPr txBox="1">
            <a:spLocks/>
          </p:cNvSpPr>
          <p:nvPr/>
        </p:nvSpPr>
        <p:spPr>
          <a:xfrm>
            <a:off x="6046307" y="6184894"/>
            <a:ext cx="99386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en-GB" sz="1400" smtClean="0">
                <a:solidFill>
                  <a:schemeClr val="tx2">
                    <a:lumMod val="60000"/>
                    <a:lumOff val="40000"/>
                  </a:schemeClr>
                </a:solidFill>
                <a:latin typeface="Avenir Book" panose="02000503020000020003" pitchFamily="2" charset="0"/>
              </a:rPr>
              <a:pPr algn="ctr"/>
              <a:t>9</a:t>
            </a:fld>
            <a:endParaRPr lang="en-GB" sz="1400" dirty="0">
              <a:solidFill>
                <a:schemeClr val="tx2">
                  <a:lumMod val="60000"/>
                  <a:lumOff val="40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642A56-C522-32D6-6BC2-BD5CE6FF26E8}"/>
              </a:ext>
            </a:extLst>
          </p:cNvPr>
          <p:cNvSpPr/>
          <p:nvPr/>
        </p:nvSpPr>
        <p:spPr>
          <a:xfrm>
            <a:off x="-15622" y="0"/>
            <a:ext cx="12207622" cy="923330"/>
          </a:xfrm>
          <a:prstGeom prst="rect">
            <a:avLst/>
          </a:prstGeom>
          <a:solidFill>
            <a:srgbClr val="252162"/>
          </a:solidFill>
          <a:ln>
            <a:solidFill>
              <a:srgbClr val="252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D4E7D219-F7C7-A9F8-C338-47FBF263F7CA}"/>
              </a:ext>
            </a:extLst>
          </p:cNvPr>
          <p:cNvSpPr txBox="1">
            <a:spLocks/>
          </p:cNvSpPr>
          <p:nvPr/>
        </p:nvSpPr>
        <p:spPr>
          <a:xfrm>
            <a:off x="1653595" y="367487"/>
            <a:ext cx="8884811" cy="43896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 Tools: Recruitment trees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F449FF-3E69-39E4-8D00-23198E0FF8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6119" y="1164713"/>
            <a:ext cx="8419761" cy="49033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1F353A-8BA4-77A8-9943-F9FA21756B9E}"/>
              </a:ext>
            </a:extLst>
          </p:cNvPr>
          <p:cNvSpPr txBox="1"/>
          <p:nvPr/>
        </p:nvSpPr>
        <p:spPr>
          <a:xfrm>
            <a:off x="2093843" y="3657600"/>
            <a:ext cx="2345635" cy="1762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1" name="Agrupar 13">
            <a:extLst>
              <a:ext uri="{FF2B5EF4-FFF2-40B4-BE49-F238E27FC236}">
                <a16:creationId xmlns:a16="http://schemas.microsoft.com/office/drawing/2014/main" id="{2C845A08-DCF8-6BF9-06C5-E0EFF467D291}"/>
              </a:ext>
            </a:extLst>
          </p:cNvPr>
          <p:cNvGrpSpPr/>
          <p:nvPr/>
        </p:nvGrpSpPr>
        <p:grpSpPr>
          <a:xfrm>
            <a:off x="2270617" y="4113902"/>
            <a:ext cx="1534152" cy="1303660"/>
            <a:chOff x="0" y="0"/>
            <a:chExt cx="2092069" cy="1538322"/>
          </a:xfrm>
        </p:grpSpPr>
        <p:sp>
          <p:nvSpPr>
            <p:cNvPr id="12" name="Elipse 14">
              <a:extLst>
                <a:ext uri="{FF2B5EF4-FFF2-40B4-BE49-F238E27FC236}">
                  <a16:creationId xmlns:a16="http://schemas.microsoft.com/office/drawing/2014/main" id="{FE0A7ED7-B912-4165-BE97-1B794040DA2C}"/>
                </a:ext>
              </a:extLst>
            </p:cNvPr>
            <p:cNvSpPr/>
            <p:nvPr/>
          </p:nvSpPr>
          <p:spPr>
            <a:xfrm>
              <a:off x="2" y="114028"/>
              <a:ext cx="201759" cy="190108"/>
            </a:xfrm>
            <a:prstGeom prst="ellipse">
              <a:avLst/>
            </a:prstGeom>
            <a:solidFill>
              <a:srgbClr val="C477F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Elipse 15">
              <a:extLst>
                <a:ext uri="{FF2B5EF4-FFF2-40B4-BE49-F238E27FC236}">
                  <a16:creationId xmlns:a16="http://schemas.microsoft.com/office/drawing/2014/main" id="{B472F109-6885-9D64-9E3F-13FFD28D5C99}"/>
                </a:ext>
              </a:extLst>
            </p:cNvPr>
            <p:cNvSpPr/>
            <p:nvPr/>
          </p:nvSpPr>
          <p:spPr>
            <a:xfrm>
              <a:off x="2" y="961937"/>
              <a:ext cx="201759" cy="190108"/>
            </a:xfrm>
            <a:prstGeom prst="ellipse">
              <a:avLst/>
            </a:prstGeom>
            <a:solidFill>
              <a:srgbClr val="00C7C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Elipse 16">
              <a:extLst>
                <a:ext uri="{FF2B5EF4-FFF2-40B4-BE49-F238E27FC236}">
                  <a16:creationId xmlns:a16="http://schemas.microsoft.com/office/drawing/2014/main" id="{46DA743E-BCFE-1118-0380-70D243376FBB}"/>
                </a:ext>
              </a:extLst>
            </p:cNvPr>
            <p:cNvSpPr/>
            <p:nvPr/>
          </p:nvSpPr>
          <p:spPr>
            <a:xfrm>
              <a:off x="0" y="537982"/>
              <a:ext cx="201759" cy="190108"/>
            </a:xfrm>
            <a:prstGeom prst="ellipse">
              <a:avLst/>
            </a:prstGeom>
            <a:solidFill>
              <a:srgbClr val="79AA0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Elipse 17">
              <a:extLst>
                <a:ext uri="{FF2B5EF4-FFF2-40B4-BE49-F238E27FC236}">
                  <a16:creationId xmlns:a16="http://schemas.microsoft.com/office/drawing/2014/main" id="{0C16A141-9248-777C-6890-7E0E31C60CA5}"/>
                </a:ext>
              </a:extLst>
            </p:cNvPr>
            <p:cNvSpPr/>
            <p:nvPr/>
          </p:nvSpPr>
          <p:spPr>
            <a:xfrm>
              <a:off x="0" y="1340268"/>
              <a:ext cx="201759" cy="190108"/>
            </a:xfrm>
            <a:prstGeom prst="ellipse">
              <a:avLst/>
            </a:prstGeom>
            <a:solidFill>
              <a:srgbClr val="F7756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CaixaDeTexto 18">
              <a:extLst>
                <a:ext uri="{FF2B5EF4-FFF2-40B4-BE49-F238E27FC236}">
                  <a16:creationId xmlns:a16="http://schemas.microsoft.com/office/drawing/2014/main" id="{B12071A0-6DB3-72C1-13D1-258FDDED3245}"/>
                </a:ext>
              </a:extLst>
            </p:cNvPr>
            <p:cNvSpPr txBox="1"/>
            <p:nvPr/>
          </p:nvSpPr>
          <p:spPr>
            <a:xfrm>
              <a:off x="201761" y="0"/>
              <a:ext cx="1595844" cy="30843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pt-BR" sz="14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Recife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CaixaDeTexto 19">
              <a:extLst>
                <a:ext uri="{FF2B5EF4-FFF2-40B4-BE49-F238E27FC236}">
                  <a16:creationId xmlns:a16="http://schemas.microsoft.com/office/drawing/2014/main" id="{C0BE9001-A8C3-E52D-7619-5DE905173B53}"/>
                </a:ext>
              </a:extLst>
            </p:cNvPr>
            <p:cNvSpPr txBox="1"/>
            <p:nvPr/>
          </p:nvSpPr>
          <p:spPr>
            <a:xfrm>
              <a:off x="201761" y="847909"/>
              <a:ext cx="1595844" cy="30843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pt-BR" sz="14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Other </a:t>
              </a:r>
              <a:r>
                <a:rPr lang="pt-BR" sz="1400" kern="12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area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pt-BR" sz="14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pt-BR" sz="14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pt-BR" sz="14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pt-BR" sz="14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CaixaDeTexto 20">
              <a:extLst>
                <a:ext uri="{FF2B5EF4-FFF2-40B4-BE49-F238E27FC236}">
                  <a16:creationId xmlns:a16="http://schemas.microsoft.com/office/drawing/2014/main" id="{AE924C7D-BA4A-8D07-F289-ED48DAF9D328}"/>
                </a:ext>
              </a:extLst>
            </p:cNvPr>
            <p:cNvSpPr txBox="1"/>
            <p:nvPr/>
          </p:nvSpPr>
          <p:spPr>
            <a:xfrm>
              <a:off x="201761" y="423955"/>
              <a:ext cx="1595844" cy="30843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pt-BR" sz="14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Olinda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CaixaDeTexto 21">
              <a:extLst>
                <a:ext uri="{FF2B5EF4-FFF2-40B4-BE49-F238E27FC236}">
                  <a16:creationId xmlns:a16="http://schemas.microsoft.com/office/drawing/2014/main" id="{2E00AF00-9466-AD04-2ADB-7A8136035489}"/>
                </a:ext>
              </a:extLst>
            </p:cNvPr>
            <p:cNvSpPr txBox="1"/>
            <p:nvPr/>
          </p:nvSpPr>
          <p:spPr>
            <a:xfrm>
              <a:off x="201761" y="1230545"/>
              <a:ext cx="1890308" cy="307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pt-BR" sz="14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 information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038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FF Scheme">
      <a:dk1>
        <a:srgbClr val="000000"/>
      </a:dk1>
      <a:lt1>
        <a:srgbClr val="FFFFFF"/>
      </a:lt1>
      <a:dk2>
        <a:srgbClr val="596271"/>
      </a:dk2>
      <a:lt2>
        <a:srgbClr val="E7E6E6"/>
      </a:lt2>
      <a:accent1>
        <a:srgbClr val="002855"/>
      </a:accent1>
      <a:accent2>
        <a:srgbClr val="61B5E5"/>
      </a:accent2>
      <a:accent3>
        <a:srgbClr val="00A399"/>
      </a:accent3>
      <a:accent4>
        <a:srgbClr val="D30F7D"/>
      </a:accent4>
      <a:accent5>
        <a:srgbClr val="F2A900"/>
      </a:accent5>
      <a:accent6>
        <a:srgbClr val="FE5000"/>
      </a:accent6>
      <a:hlink>
        <a:srgbClr val="61B5E5"/>
      </a:hlink>
      <a:folHlink>
        <a:srgbClr val="61B5E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3790725-08E3-1145-B101-A63F7D866A6A}" vid="{80808073-5572-5C41-8519-7775070154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style (1)</Template>
  <TotalTime>7045</TotalTime>
  <Words>1771</Words>
  <Application>Microsoft Macintosh PowerPoint</Application>
  <PresentationFormat>Widescreen</PresentationFormat>
  <Paragraphs>240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Avenir</vt:lpstr>
      <vt:lpstr>Calibri</vt:lpstr>
      <vt:lpstr>Calibri Light</vt:lpstr>
      <vt:lpstr>Arial</vt:lpstr>
      <vt:lpstr>Avenir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Shipman</dc:creator>
  <cp:lastModifiedBy>Elizabeth Anderson</cp:lastModifiedBy>
  <cp:revision>112</cp:revision>
  <dcterms:created xsi:type="dcterms:W3CDTF">2023-07-05T12:19:54Z</dcterms:created>
  <dcterms:modified xsi:type="dcterms:W3CDTF">2024-01-23T15:00:58Z</dcterms:modified>
</cp:coreProperties>
</file>