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93" r:id="rId2"/>
    <p:sldId id="325" r:id="rId3"/>
    <p:sldId id="258" r:id="rId4"/>
    <p:sldId id="291" r:id="rId5"/>
    <p:sldId id="282" r:id="rId6"/>
    <p:sldId id="259" r:id="rId7"/>
    <p:sldId id="262" r:id="rId8"/>
    <p:sldId id="266" r:id="rId9"/>
    <p:sldId id="267" r:id="rId10"/>
    <p:sldId id="299" r:id="rId11"/>
    <p:sldId id="269" r:id="rId12"/>
    <p:sldId id="270" r:id="rId13"/>
    <p:sldId id="263" r:id="rId14"/>
    <p:sldId id="261" r:id="rId15"/>
    <p:sldId id="300" r:id="rId16"/>
    <p:sldId id="264" r:id="rId17"/>
    <p:sldId id="260" r:id="rId18"/>
    <p:sldId id="302" r:id="rId19"/>
    <p:sldId id="265" r:id="rId20"/>
    <p:sldId id="301" r:id="rId21"/>
    <p:sldId id="305" r:id="rId22"/>
    <p:sldId id="296" r:id="rId23"/>
    <p:sldId id="288" r:id="rId24"/>
    <p:sldId id="304" r:id="rId25"/>
    <p:sldId id="306" r:id="rId26"/>
    <p:sldId id="307" r:id="rId27"/>
    <p:sldId id="308" r:id="rId28"/>
    <p:sldId id="309" r:id="rId29"/>
    <p:sldId id="310" r:id="rId30"/>
    <p:sldId id="311" r:id="rId31"/>
    <p:sldId id="312" r:id="rId32"/>
    <p:sldId id="320" r:id="rId33"/>
    <p:sldId id="319" r:id="rId34"/>
    <p:sldId id="318" r:id="rId35"/>
    <p:sldId id="317" r:id="rId36"/>
    <p:sldId id="316" r:id="rId37"/>
    <p:sldId id="315" r:id="rId38"/>
    <p:sldId id="314" r:id="rId39"/>
    <p:sldId id="313" r:id="rId40"/>
    <p:sldId id="321" r:id="rId41"/>
    <p:sldId id="324" r:id="rId42"/>
    <p:sldId id="323" r:id="rId43"/>
    <p:sldId id="322" r:id="rId44"/>
    <p:sldId id="278" r:id="rId45"/>
    <p:sldId id="279" r:id="rId46"/>
    <p:sldId id="280" r:id="rId47"/>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EÑO Alina" initials="CA" lastIdx="30" clrIdx="0">
    <p:extLst>
      <p:ext uri="{19B8F6BF-5375-455C-9EA6-DF929625EA0E}">
        <p15:presenceInfo xmlns:p15="http://schemas.microsoft.com/office/powerpoint/2012/main" userId="S::acedeno@iom.int::834f7b84-f40e-4729-9568-1d9095a7e12c" providerId="AD"/>
      </p:ext>
    </p:extLst>
  </p:cmAuthor>
  <p:cmAuthor id="2" name="VEGA Jazmin" initials="VJ" lastIdx="18" clrIdx="1">
    <p:extLst>
      <p:ext uri="{19B8F6BF-5375-455C-9EA6-DF929625EA0E}">
        <p15:presenceInfo xmlns:p15="http://schemas.microsoft.com/office/powerpoint/2012/main" userId="S::jazvega@iom.int::db3c1428-c357-41af-96f4-04d4f5bf4116" providerId="AD"/>
      </p:ext>
    </p:extLst>
  </p:cmAuthor>
  <p:cmAuthor id="3" name="TABELLINI Francesca" initials="TF" lastIdx="6" clrIdx="2">
    <p:extLst>
      <p:ext uri="{19B8F6BF-5375-455C-9EA6-DF929625EA0E}">
        <p15:presenceInfo xmlns:p15="http://schemas.microsoft.com/office/powerpoint/2012/main" userId="S::ftabellini@iom.int::0c0ba2ad-aa77-4ab1-9cc2-8b425635eb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4066B8"/>
    <a:srgbClr val="B3C2E3"/>
    <a:srgbClr val="5B92E5"/>
    <a:srgbClr val="84ADEC"/>
    <a:srgbClr val="ADC9F2"/>
    <a:srgbClr val="8099D0"/>
    <a:srgbClr val="D9E0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2D1BB7-3337-DAD1-34CB-BAA072ABA125}" v="9" dt="2024-02-27T16:13:18.6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3537" autoAdjust="0"/>
  </p:normalViewPr>
  <p:slideViewPr>
    <p:cSldViewPr snapToGrid="0">
      <p:cViewPr>
        <p:scale>
          <a:sx n="80" d="100"/>
          <a:sy n="80" d="100"/>
        </p:scale>
        <p:origin x="2344" y="1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r>
              <a:rPr lang="en-US" sz="1900">
                <a:solidFill>
                  <a:schemeClr val="tx1"/>
                </a:solidFill>
                <a:latin typeface="Open Sans" panose="020B0606030504020204" pitchFamily="34" charset="0"/>
                <a:ea typeface="Open Sans" panose="020B0606030504020204" pitchFamily="34" charset="0"/>
                <a:cs typeface="Open Sans" panose="020B0606030504020204" pitchFamily="34" charset="0"/>
              </a:rPr>
              <a:t>Poverty and extreme poverty rates</a:t>
            </a:r>
          </a:p>
          <a:p>
            <a:pPr>
              <a:defRPr/>
            </a:pPr>
            <a:r>
              <a:rPr lang="en-US" sz="1800">
                <a:solidFill>
                  <a:schemeClr val="tx1"/>
                </a:solidFill>
                <a:latin typeface="Open Sans Bold" pitchFamily="2" charset="0"/>
                <a:ea typeface="Open Sans Bold" pitchFamily="2" charset="0"/>
                <a:cs typeface="Open Sans Bold" pitchFamily="2" charset="0"/>
              </a:rPr>
              <a:t>2019-2022</a:t>
            </a:r>
          </a:p>
        </c:rich>
      </c:tx>
      <c:overlay val="0"/>
      <c:spPr>
        <a:noFill/>
        <a:ln>
          <a:noFill/>
        </a:ln>
        <a:effectLst/>
      </c:spPr>
      <c:txPr>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National</c:v>
                </c:pt>
              </c:strCache>
            </c:strRef>
          </c:tx>
          <c:spPr>
            <a:solidFill>
              <a:srgbClr val="0033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Light" pitchFamily="2" charset="0"/>
                    <a:ea typeface="Open Sans Light" pitchFamily="2" charset="0"/>
                    <a:cs typeface="Open Sans Light"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Poverty </c:v>
                </c:pt>
                <c:pt idx="1">
                  <c:v>Extreme poverty</c:v>
                </c:pt>
              </c:strCache>
            </c:strRef>
          </c:cat>
          <c:val>
            <c:numRef>
              <c:f>Sheet1!$B$2:$B$3</c:f>
              <c:numCache>
                <c:formatCode>0.0%</c:formatCode>
                <c:ptCount val="2"/>
                <c:pt idx="0">
                  <c:v>0.23300000000000001</c:v>
                </c:pt>
                <c:pt idx="1">
                  <c:v>6.4000000000000001E-2</c:v>
                </c:pt>
              </c:numCache>
            </c:numRef>
          </c:val>
          <c:extLst>
            <c:ext xmlns:c16="http://schemas.microsoft.com/office/drawing/2014/chart" uri="{C3380CC4-5D6E-409C-BE32-E72D297353CC}">
              <c16:uniqueId val="{00000000-9ED5-48AA-B4A3-DECA62B76852}"/>
            </c:ext>
          </c:extLst>
        </c:ser>
        <c:ser>
          <c:idx val="1"/>
          <c:order val="1"/>
          <c:tx>
            <c:strRef>
              <c:f>Sheet1!$C$1</c:f>
              <c:strCache>
                <c:ptCount val="1"/>
                <c:pt idx="0">
                  <c:v>Central Pacific</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Light" pitchFamily="2" charset="0"/>
                    <a:ea typeface="Open Sans Light" pitchFamily="2" charset="0"/>
                    <a:cs typeface="Open Sans Light"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Poverty </c:v>
                </c:pt>
                <c:pt idx="1">
                  <c:v>Extreme poverty</c:v>
                </c:pt>
              </c:strCache>
            </c:strRef>
          </c:cat>
          <c:val>
            <c:numRef>
              <c:f>Sheet1!$C$2:$C$3</c:f>
              <c:numCache>
                <c:formatCode>0.0%</c:formatCode>
                <c:ptCount val="2"/>
                <c:pt idx="0">
                  <c:v>0.29499999999999998</c:v>
                </c:pt>
                <c:pt idx="1">
                  <c:v>9.7000000000000003E-2</c:v>
                </c:pt>
              </c:numCache>
            </c:numRef>
          </c:val>
          <c:extLst>
            <c:ext xmlns:c16="http://schemas.microsoft.com/office/drawing/2014/chart" uri="{C3380CC4-5D6E-409C-BE32-E72D297353CC}">
              <c16:uniqueId val="{00000001-9ED5-48AA-B4A3-DECA62B76852}"/>
            </c:ext>
          </c:extLst>
        </c:ser>
        <c:dLbls>
          <c:dLblPos val="ctr"/>
          <c:showLegendKey val="0"/>
          <c:showVal val="1"/>
          <c:showCatName val="0"/>
          <c:showSerName val="0"/>
          <c:showPercent val="0"/>
          <c:showBubbleSize val="0"/>
        </c:dLbls>
        <c:gapWidth val="219"/>
        <c:overlap val="-27"/>
        <c:axId val="239422168"/>
        <c:axId val="239421512"/>
      </c:barChart>
      <c:catAx>
        <c:axId val="239422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Open Sans Light" pitchFamily="2" charset="0"/>
                <a:ea typeface="Open Sans Light" pitchFamily="2" charset="0"/>
                <a:cs typeface="Open Sans Light" pitchFamily="2" charset="0"/>
              </a:defRPr>
            </a:pPr>
            <a:endParaRPr lang="en-US"/>
          </a:p>
        </c:txPr>
        <c:crossAx val="239421512"/>
        <c:crosses val="autoZero"/>
        <c:auto val="1"/>
        <c:lblAlgn val="ctr"/>
        <c:lblOffset val="100"/>
        <c:noMultiLvlLbl val="0"/>
      </c:catAx>
      <c:valAx>
        <c:axId val="23942151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2394221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Open Sans Light" pitchFamily="2" charset="0"/>
                <a:ea typeface="Open Sans Light" pitchFamily="2" charset="0"/>
                <a:cs typeface="Open Sans Light" pitchFamily="2"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Open Sans Light" pitchFamily="2" charset="0"/>
                <a:ea typeface="Open Sans Light" pitchFamily="2" charset="0"/>
                <a:cs typeface="Open Sans Light" pitchFamily="2"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1" i="0" u="none" strike="noStrike" kern="1200" spc="0" baseline="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pPr>
            <a:r>
              <a:rPr lang="en-US" sz="1900" b="0">
                <a:solidFill>
                  <a:schemeClr val="tx1"/>
                </a:solidFill>
                <a:latin typeface="Open Sans" panose="020B0606030504020204" pitchFamily="34" charset="0"/>
                <a:ea typeface="Open Sans" panose="020B0606030504020204" pitchFamily="34" charset="0"/>
                <a:cs typeface="Open Sans" panose="020B0606030504020204" pitchFamily="34" charset="0"/>
              </a:rPr>
              <a:t>Crime Rates in Puntarenas</a:t>
            </a:r>
          </a:p>
          <a:p>
            <a:pPr>
              <a:defRPr sz="1900" b="1">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pPr>
            <a:r>
              <a:rPr lang="en-US" sz="1800" b="1">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2018-2022</a:t>
            </a:r>
          </a:p>
        </c:rich>
      </c:tx>
      <c:overlay val="0"/>
      <c:spPr>
        <a:noFill/>
        <a:ln>
          <a:noFill/>
        </a:ln>
        <a:effectLst/>
      </c:spPr>
      <c:txPr>
        <a:bodyPr rot="0" spcFirstLastPara="1" vertOverflow="ellipsis" vert="horz" wrap="square" anchor="ctr" anchorCtr="1"/>
        <a:lstStyle/>
        <a:p>
          <a:pPr>
            <a:defRPr sz="1900" b="1" i="0" u="none" strike="noStrike" kern="1200" spc="0" baseline="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3-05-12T17:51:15.351" idx="3">
    <p:pos x="8009" y="-984"/>
    <p:text>recuerden que PRIF solo financia el estudio, no la intervención. la segunda etapa es algo extra. podemos mencionarlo como: additional fund for an interventio nstrategy based o nthe results...</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E3A49-C101-4172-A73E-36DAD1CD8CFE}" type="doc">
      <dgm:prSet loTypeId="urn:microsoft.com/office/officeart/2005/8/layout/target3" loCatId="relationship" qsTypeId="urn:microsoft.com/office/officeart/2005/8/quickstyle/simple3" qsCatId="simple" csTypeId="urn:microsoft.com/office/officeart/2005/8/colors/accent1_2" csCatId="accent1" phldr="1"/>
      <dgm:spPr/>
      <dgm:t>
        <a:bodyPr/>
        <a:lstStyle/>
        <a:p>
          <a:endParaRPr lang="en-US"/>
        </a:p>
      </dgm:t>
    </dgm:pt>
    <dgm:pt modelId="{1F3F9D7D-8E7B-4BA0-B63F-7D2D3687014D}">
      <dgm:prSet custT="1"/>
      <dgm:spPr>
        <a:ln>
          <a:solidFill>
            <a:srgbClr val="0033A0"/>
          </a:solidFill>
        </a:ln>
      </dgm:spPr>
      <dgm:t>
        <a:bodyPr/>
        <a:lstStyle/>
        <a:p>
          <a:r>
            <a:rPr lang="en-US" sz="2000"/>
            <a:t>Academic partner: NYU</a:t>
          </a:r>
        </a:p>
      </dgm:t>
    </dgm:pt>
    <dgm:pt modelId="{18332CEA-5F37-45B2-AEED-4BC209E52C30}" type="parTrans" cxnId="{87A67989-9B74-47F3-AEFC-2AB25B688D17}">
      <dgm:prSet/>
      <dgm:spPr/>
      <dgm:t>
        <a:bodyPr/>
        <a:lstStyle/>
        <a:p>
          <a:endParaRPr lang="en-US" sz="1600"/>
        </a:p>
      </dgm:t>
    </dgm:pt>
    <dgm:pt modelId="{C4F8651F-7880-4810-9C11-73EC91E32CEF}" type="sibTrans" cxnId="{87A67989-9B74-47F3-AEFC-2AB25B688D17}">
      <dgm:prSet custT="1"/>
      <dgm:spPr/>
      <dgm:t>
        <a:bodyPr/>
        <a:lstStyle/>
        <a:p>
          <a:endParaRPr lang="en-US" sz="1800"/>
        </a:p>
      </dgm:t>
    </dgm:pt>
    <dgm:pt modelId="{F04CEB4F-3D49-4E47-B6A7-11A2BC0F9BBC}">
      <dgm:prSet custT="1"/>
      <dgm:spPr>
        <a:ln>
          <a:solidFill>
            <a:srgbClr val="0033A0"/>
          </a:solidFill>
        </a:ln>
      </dgm:spPr>
      <dgm:t>
        <a:bodyPr/>
        <a:lstStyle/>
        <a:p>
          <a:r>
            <a:rPr lang="en-US" sz="2000"/>
            <a:t>Implementing partner: IOM</a:t>
          </a:r>
        </a:p>
      </dgm:t>
    </dgm:pt>
    <dgm:pt modelId="{A889F522-CF23-44B7-9A9C-00B7FCCEE735}" type="parTrans" cxnId="{8C075D53-7070-40B0-9834-07E7F93D8E12}">
      <dgm:prSet/>
      <dgm:spPr/>
      <dgm:t>
        <a:bodyPr/>
        <a:lstStyle/>
        <a:p>
          <a:endParaRPr lang="en-US" sz="1600"/>
        </a:p>
      </dgm:t>
    </dgm:pt>
    <dgm:pt modelId="{554DE43E-30E5-4B19-A95A-FE13A2687032}" type="sibTrans" cxnId="{8C075D53-7070-40B0-9834-07E7F93D8E12}">
      <dgm:prSet custT="1"/>
      <dgm:spPr/>
      <dgm:t>
        <a:bodyPr/>
        <a:lstStyle/>
        <a:p>
          <a:endParaRPr lang="en-US" sz="1800"/>
        </a:p>
      </dgm:t>
    </dgm:pt>
    <dgm:pt modelId="{1419B193-C704-4F69-A54A-36B13E88DB7A}" type="pres">
      <dgm:prSet presAssocID="{9DCE3A49-C101-4172-A73E-36DAD1CD8CFE}" presName="Name0" presStyleCnt="0">
        <dgm:presLayoutVars>
          <dgm:chMax val="7"/>
          <dgm:dir/>
          <dgm:animLvl val="lvl"/>
          <dgm:resizeHandles val="exact"/>
        </dgm:presLayoutVars>
      </dgm:prSet>
      <dgm:spPr/>
    </dgm:pt>
    <dgm:pt modelId="{F57756C4-8DF2-4D38-8519-91019624199E}" type="pres">
      <dgm:prSet presAssocID="{1F3F9D7D-8E7B-4BA0-B63F-7D2D3687014D}" presName="circle1" presStyleLbl="node1" presStyleIdx="0" presStyleCnt="2"/>
      <dgm:spPr>
        <a:solidFill>
          <a:srgbClr val="0033A0"/>
        </a:solidFill>
      </dgm:spPr>
    </dgm:pt>
    <dgm:pt modelId="{79A442B8-BCB0-461A-9FFC-C1C7FBD0B381}" type="pres">
      <dgm:prSet presAssocID="{1F3F9D7D-8E7B-4BA0-B63F-7D2D3687014D}" presName="space" presStyleCnt="0"/>
      <dgm:spPr/>
    </dgm:pt>
    <dgm:pt modelId="{48A9712C-78E7-4094-AFEF-CD2CD3DD1498}" type="pres">
      <dgm:prSet presAssocID="{1F3F9D7D-8E7B-4BA0-B63F-7D2D3687014D}" presName="rect1" presStyleLbl="alignAcc1" presStyleIdx="0" presStyleCnt="2"/>
      <dgm:spPr/>
    </dgm:pt>
    <dgm:pt modelId="{83E50C39-890F-4A1D-84F0-36B1E2224262}" type="pres">
      <dgm:prSet presAssocID="{F04CEB4F-3D49-4E47-B6A7-11A2BC0F9BBC}" presName="vertSpace2" presStyleLbl="node1" presStyleIdx="0" presStyleCnt="2"/>
      <dgm:spPr/>
    </dgm:pt>
    <dgm:pt modelId="{269B092B-DA59-43B5-BBAF-12A1DFFB258A}" type="pres">
      <dgm:prSet presAssocID="{F04CEB4F-3D49-4E47-B6A7-11A2BC0F9BBC}" presName="circle2" presStyleLbl="node1" presStyleIdx="1" presStyleCnt="2"/>
      <dgm:spPr>
        <a:solidFill>
          <a:srgbClr val="4066B8"/>
        </a:solidFill>
      </dgm:spPr>
    </dgm:pt>
    <dgm:pt modelId="{390F38F9-C960-4A61-9535-3D20D83185B2}" type="pres">
      <dgm:prSet presAssocID="{F04CEB4F-3D49-4E47-B6A7-11A2BC0F9BBC}" presName="rect2" presStyleLbl="alignAcc1" presStyleIdx="1" presStyleCnt="2"/>
      <dgm:spPr/>
    </dgm:pt>
    <dgm:pt modelId="{8C683511-D4C9-4C44-BE55-8FC8BB1917A9}" type="pres">
      <dgm:prSet presAssocID="{1F3F9D7D-8E7B-4BA0-B63F-7D2D3687014D}" presName="rect1ParTxNoCh" presStyleLbl="alignAcc1" presStyleIdx="1" presStyleCnt="2">
        <dgm:presLayoutVars>
          <dgm:chMax val="1"/>
          <dgm:bulletEnabled val="1"/>
        </dgm:presLayoutVars>
      </dgm:prSet>
      <dgm:spPr/>
    </dgm:pt>
    <dgm:pt modelId="{4CD8A345-1E49-4FDF-A41C-3743B4066075}" type="pres">
      <dgm:prSet presAssocID="{F04CEB4F-3D49-4E47-B6A7-11A2BC0F9BBC}" presName="rect2ParTxNoCh" presStyleLbl="alignAcc1" presStyleIdx="1" presStyleCnt="2">
        <dgm:presLayoutVars>
          <dgm:chMax val="1"/>
          <dgm:bulletEnabled val="1"/>
        </dgm:presLayoutVars>
      </dgm:prSet>
      <dgm:spPr/>
    </dgm:pt>
  </dgm:ptLst>
  <dgm:cxnLst>
    <dgm:cxn modelId="{B0D61F06-1C70-49C3-8598-CA90D1EA819A}" type="presOf" srcId="{9DCE3A49-C101-4172-A73E-36DAD1CD8CFE}" destId="{1419B193-C704-4F69-A54A-36B13E88DB7A}" srcOrd="0" destOrd="0" presId="urn:microsoft.com/office/officeart/2005/8/layout/target3"/>
    <dgm:cxn modelId="{F4390F09-84F4-4A45-A9E5-3B6DA256E4F8}" type="presOf" srcId="{F04CEB4F-3D49-4E47-B6A7-11A2BC0F9BBC}" destId="{390F38F9-C960-4A61-9535-3D20D83185B2}" srcOrd="0" destOrd="0" presId="urn:microsoft.com/office/officeart/2005/8/layout/target3"/>
    <dgm:cxn modelId="{1995EF1B-D97C-4E95-A2BF-B783413AB251}" type="presOf" srcId="{F04CEB4F-3D49-4E47-B6A7-11A2BC0F9BBC}" destId="{4CD8A345-1E49-4FDF-A41C-3743B4066075}" srcOrd="1" destOrd="0" presId="urn:microsoft.com/office/officeart/2005/8/layout/target3"/>
    <dgm:cxn modelId="{8C075D53-7070-40B0-9834-07E7F93D8E12}" srcId="{9DCE3A49-C101-4172-A73E-36DAD1CD8CFE}" destId="{F04CEB4F-3D49-4E47-B6A7-11A2BC0F9BBC}" srcOrd="1" destOrd="0" parTransId="{A889F522-CF23-44B7-9A9C-00B7FCCEE735}" sibTransId="{554DE43E-30E5-4B19-A95A-FE13A2687032}"/>
    <dgm:cxn modelId="{87A67989-9B74-47F3-AEFC-2AB25B688D17}" srcId="{9DCE3A49-C101-4172-A73E-36DAD1CD8CFE}" destId="{1F3F9D7D-8E7B-4BA0-B63F-7D2D3687014D}" srcOrd="0" destOrd="0" parTransId="{18332CEA-5F37-45B2-AEED-4BC209E52C30}" sibTransId="{C4F8651F-7880-4810-9C11-73EC91E32CEF}"/>
    <dgm:cxn modelId="{B77CF8AA-AD6F-4C82-AD3B-C4B80437A9FA}" type="presOf" srcId="{1F3F9D7D-8E7B-4BA0-B63F-7D2D3687014D}" destId="{48A9712C-78E7-4094-AFEF-CD2CD3DD1498}" srcOrd="0" destOrd="0" presId="urn:microsoft.com/office/officeart/2005/8/layout/target3"/>
    <dgm:cxn modelId="{9A28AEAC-0E1A-44E7-BBA3-F025498D2B0B}" type="presOf" srcId="{1F3F9D7D-8E7B-4BA0-B63F-7D2D3687014D}" destId="{8C683511-D4C9-4C44-BE55-8FC8BB1917A9}" srcOrd="1" destOrd="0" presId="urn:microsoft.com/office/officeart/2005/8/layout/target3"/>
    <dgm:cxn modelId="{C6EB6B68-CD65-476F-9F56-AE7DCBEA958C}" type="presParOf" srcId="{1419B193-C704-4F69-A54A-36B13E88DB7A}" destId="{F57756C4-8DF2-4D38-8519-91019624199E}" srcOrd="0" destOrd="0" presId="urn:microsoft.com/office/officeart/2005/8/layout/target3"/>
    <dgm:cxn modelId="{952B4A74-B15B-44AA-8B93-361565407ABA}" type="presParOf" srcId="{1419B193-C704-4F69-A54A-36B13E88DB7A}" destId="{79A442B8-BCB0-461A-9FFC-C1C7FBD0B381}" srcOrd="1" destOrd="0" presId="urn:microsoft.com/office/officeart/2005/8/layout/target3"/>
    <dgm:cxn modelId="{3E1B3642-E00A-46D0-A1C8-7E50B4043BD4}" type="presParOf" srcId="{1419B193-C704-4F69-A54A-36B13E88DB7A}" destId="{48A9712C-78E7-4094-AFEF-CD2CD3DD1498}" srcOrd="2" destOrd="0" presId="urn:microsoft.com/office/officeart/2005/8/layout/target3"/>
    <dgm:cxn modelId="{90A65846-BDA3-4674-9BAF-E4EAE277FE2C}" type="presParOf" srcId="{1419B193-C704-4F69-A54A-36B13E88DB7A}" destId="{83E50C39-890F-4A1D-84F0-36B1E2224262}" srcOrd="3" destOrd="0" presId="urn:microsoft.com/office/officeart/2005/8/layout/target3"/>
    <dgm:cxn modelId="{58E7B72A-0659-4AFD-9231-67BC3DB79655}" type="presParOf" srcId="{1419B193-C704-4F69-A54A-36B13E88DB7A}" destId="{269B092B-DA59-43B5-BBAF-12A1DFFB258A}" srcOrd="4" destOrd="0" presId="urn:microsoft.com/office/officeart/2005/8/layout/target3"/>
    <dgm:cxn modelId="{ABBA04A4-7B29-4503-9835-1616B2FB1681}" type="presParOf" srcId="{1419B193-C704-4F69-A54A-36B13E88DB7A}" destId="{390F38F9-C960-4A61-9535-3D20D83185B2}" srcOrd="5" destOrd="0" presId="urn:microsoft.com/office/officeart/2005/8/layout/target3"/>
    <dgm:cxn modelId="{DC01075E-26C4-4303-A886-4BCC3F2C13E2}" type="presParOf" srcId="{1419B193-C704-4F69-A54A-36B13E88DB7A}" destId="{8C683511-D4C9-4C44-BE55-8FC8BB1917A9}" srcOrd="6" destOrd="0" presId="urn:microsoft.com/office/officeart/2005/8/layout/target3"/>
    <dgm:cxn modelId="{A7F58DCD-EEF2-4F0C-97B7-4A3047770EA4}" type="presParOf" srcId="{1419B193-C704-4F69-A54A-36B13E88DB7A}" destId="{4CD8A345-1E49-4FDF-A41C-3743B4066075}" srcOrd="7"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7B804-76FE-4CEC-97CD-1F82C50310C3}" type="doc">
      <dgm:prSet loTypeId="urn:microsoft.com/office/officeart/2005/8/layout/cycle5" loCatId="cycle" qsTypeId="urn:microsoft.com/office/officeart/2005/8/quickstyle/simple1" qsCatId="simple" csTypeId="urn:microsoft.com/office/officeart/2005/8/colors/accent1_2" csCatId="accent1" phldr="1"/>
      <dgm:spPr/>
    </dgm:pt>
    <dgm:pt modelId="{3E10074E-901D-4951-AF09-335280EEF410}">
      <dgm:prSet phldrT="[Text]" custT="1"/>
      <dgm:spPr>
        <a:solidFill>
          <a:srgbClr val="0033A0"/>
        </a:solidFill>
      </dgm:spPr>
      <dgm:t>
        <a:bodyPr/>
        <a:lstStyle/>
        <a:p>
          <a:r>
            <a:rPr lang="en-US" sz="1800" noProof="0">
              <a:latin typeface="Open Sans Light" pitchFamily="2" charset="0"/>
              <a:ea typeface="Open Sans Light" pitchFamily="2" charset="0"/>
              <a:cs typeface="Open Sans Light" pitchFamily="2" charset="0"/>
            </a:rPr>
            <a:t>Higher rates of poverty, extreme poverty and crime</a:t>
          </a:r>
        </a:p>
      </dgm:t>
    </dgm:pt>
    <dgm:pt modelId="{771BAF82-9E07-4C0A-A029-AB5067C58B3D}" type="parTrans" cxnId="{448EBF95-BC79-46F2-83C4-F7510EDD41A5}">
      <dgm:prSet/>
      <dgm:spPr/>
      <dgm:t>
        <a:bodyPr/>
        <a:lstStyle/>
        <a:p>
          <a:endParaRPr lang="en-US"/>
        </a:p>
      </dgm:t>
    </dgm:pt>
    <dgm:pt modelId="{56252AF6-1EB9-4BAA-9912-F3C322CD47F3}" type="sibTrans" cxnId="{448EBF95-BC79-46F2-83C4-F7510EDD41A5}">
      <dgm:prSet/>
      <dgm:spPr>
        <a:ln w="28575">
          <a:solidFill>
            <a:srgbClr val="0033A0"/>
          </a:solidFill>
        </a:ln>
      </dgm:spPr>
      <dgm:t>
        <a:bodyPr/>
        <a:lstStyle/>
        <a:p>
          <a:endParaRPr lang="en-US"/>
        </a:p>
      </dgm:t>
    </dgm:pt>
    <dgm:pt modelId="{B023DDB7-ADD1-44FB-A44C-9F0E090E2A57}">
      <dgm:prSet phldrT="[Text]" custT="1"/>
      <dgm:spPr>
        <a:solidFill>
          <a:srgbClr val="8099D0"/>
        </a:solidFill>
      </dgm:spPr>
      <dgm:t>
        <a:bodyPr/>
        <a:lstStyle/>
        <a:p>
          <a:pPr rtl="0"/>
          <a:r>
            <a:rPr lang="en-US" sz="1800">
              <a:latin typeface="Open Sans Light" pitchFamily="2" charset="0"/>
              <a:ea typeface="Open Sans Light" pitchFamily="2" charset="0"/>
              <a:cs typeface="Open Sans Light" pitchFamily="2" charset="0"/>
            </a:rPr>
            <a:t>Absence of official contract terms</a:t>
          </a:r>
        </a:p>
      </dgm:t>
    </dgm:pt>
    <dgm:pt modelId="{3B285435-BAF6-4C1E-A049-7D2EF2B2E454}" type="parTrans" cxnId="{96EC965A-B97B-4161-A895-EBA1E24D9B6E}">
      <dgm:prSet/>
      <dgm:spPr/>
      <dgm:t>
        <a:bodyPr/>
        <a:lstStyle/>
        <a:p>
          <a:endParaRPr lang="en-US"/>
        </a:p>
      </dgm:t>
    </dgm:pt>
    <dgm:pt modelId="{69EB8D2A-E33F-4FA4-86F7-6CFB61E5B45C}" type="sibTrans" cxnId="{96EC965A-B97B-4161-A895-EBA1E24D9B6E}">
      <dgm:prSet/>
      <dgm:spPr>
        <a:ln w="28575">
          <a:solidFill>
            <a:srgbClr val="0033A0"/>
          </a:solidFill>
        </a:ln>
      </dgm:spPr>
      <dgm:t>
        <a:bodyPr/>
        <a:lstStyle/>
        <a:p>
          <a:endParaRPr lang="en-US"/>
        </a:p>
      </dgm:t>
    </dgm:pt>
    <dgm:pt modelId="{E6A5F3B8-07A2-4BDA-ABF7-E3FDCA96EBB7}">
      <dgm:prSet phldrT="[Text]" custT="1"/>
      <dgm:spPr>
        <a:solidFill>
          <a:srgbClr val="4066B8"/>
        </a:solidFill>
      </dgm:spPr>
      <dgm:t>
        <a:bodyPr/>
        <a:lstStyle/>
        <a:p>
          <a:pPr rtl="0"/>
          <a:r>
            <a:rPr lang="en-US" sz="1800">
              <a:latin typeface="Open Sans Light"/>
              <a:ea typeface="Open Sans Light"/>
              <a:cs typeface="Open Sans Light"/>
            </a:rPr>
            <a:t>Lack of employment alternatives</a:t>
          </a:r>
        </a:p>
      </dgm:t>
    </dgm:pt>
    <dgm:pt modelId="{16A020AD-AAF8-4E93-85FD-495837A5D589}" type="parTrans" cxnId="{093AEA93-AD50-4050-A6D6-73FFC52E20FA}">
      <dgm:prSet/>
      <dgm:spPr/>
      <dgm:t>
        <a:bodyPr/>
        <a:lstStyle/>
        <a:p>
          <a:endParaRPr lang="en-US"/>
        </a:p>
      </dgm:t>
    </dgm:pt>
    <dgm:pt modelId="{13BAF770-D588-4E43-9C83-BE8DD6C3C4D3}" type="sibTrans" cxnId="{093AEA93-AD50-4050-A6D6-73FFC52E20FA}">
      <dgm:prSet/>
      <dgm:spPr>
        <a:ln w="28575">
          <a:solidFill>
            <a:srgbClr val="0033A0"/>
          </a:solidFill>
        </a:ln>
      </dgm:spPr>
      <dgm:t>
        <a:bodyPr/>
        <a:lstStyle/>
        <a:p>
          <a:endParaRPr lang="en-US"/>
        </a:p>
      </dgm:t>
    </dgm:pt>
    <dgm:pt modelId="{CB5CB71C-0615-4D55-88EA-F74EA969E3F2}" type="pres">
      <dgm:prSet presAssocID="{F417B804-76FE-4CEC-97CD-1F82C50310C3}" presName="cycle" presStyleCnt="0">
        <dgm:presLayoutVars>
          <dgm:dir/>
          <dgm:resizeHandles val="exact"/>
        </dgm:presLayoutVars>
      </dgm:prSet>
      <dgm:spPr/>
    </dgm:pt>
    <dgm:pt modelId="{3B7BB23D-0BD7-475C-9645-F26CB45E04D1}" type="pres">
      <dgm:prSet presAssocID="{3E10074E-901D-4951-AF09-335280EEF410}" presName="node" presStyleLbl="node1" presStyleIdx="0" presStyleCnt="3" custScaleX="114665">
        <dgm:presLayoutVars>
          <dgm:bulletEnabled val="1"/>
        </dgm:presLayoutVars>
      </dgm:prSet>
      <dgm:spPr/>
    </dgm:pt>
    <dgm:pt modelId="{5582A70A-323A-4A30-8387-CA6EAE4047E2}" type="pres">
      <dgm:prSet presAssocID="{3E10074E-901D-4951-AF09-335280EEF410}" presName="spNode" presStyleCnt="0"/>
      <dgm:spPr/>
    </dgm:pt>
    <dgm:pt modelId="{0868001B-0D0E-483C-AF6B-7E14DFE5B685}" type="pres">
      <dgm:prSet presAssocID="{56252AF6-1EB9-4BAA-9912-F3C322CD47F3}" presName="sibTrans" presStyleLbl="sibTrans1D1" presStyleIdx="0" presStyleCnt="3"/>
      <dgm:spPr/>
    </dgm:pt>
    <dgm:pt modelId="{9674F663-045D-4B93-B1A5-395C31B86106}" type="pres">
      <dgm:prSet presAssocID="{B023DDB7-ADD1-44FB-A44C-9F0E090E2A57}" presName="node" presStyleLbl="node1" presStyleIdx="1" presStyleCnt="3" custRadScaleRad="102616" custRadScaleInc="-3502">
        <dgm:presLayoutVars>
          <dgm:bulletEnabled val="1"/>
        </dgm:presLayoutVars>
      </dgm:prSet>
      <dgm:spPr/>
    </dgm:pt>
    <dgm:pt modelId="{028701EE-806A-4777-B116-C647C2954DD6}" type="pres">
      <dgm:prSet presAssocID="{B023DDB7-ADD1-44FB-A44C-9F0E090E2A57}" presName="spNode" presStyleCnt="0"/>
      <dgm:spPr/>
    </dgm:pt>
    <dgm:pt modelId="{3DE35862-F2D8-40DD-A168-172F72E0887C}" type="pres">
      <dgm:prSet presAssocID="{69EB8D2A-E33F-4FA4-86F7-6CFB61E5B45C}" presName="sibTrans" presStyleLbl="sibTrans1D1" presStyleIdx="1" presStyleCnt="3"/>
      <dgm:spPr/>
    </dgm:pt>
    <dgm:pt modelId="{B8A3F2D4-E70C-4A02-9099-AE5758A43889}" type="pres">
      <dgm:prSet presAssocID="{E6A5F3B8-07A2-4BDA-ABF7-E3FDCA96EBB7}" presName="node" presStyleLbl="node1" presStyleIdx="2" presStyleCnt="3">
        <dgm:presLayoutVars>
          <dgm:bulletEnabled val="1"/>
        </dgm:presLayoutVars>
      </dgm:prSet>
      <dgm:spPr/>
    </dgm:pt>
    <dgm:pt modelId="{949216F2-0F42-4F94-B3D1-E1D8D813D5F6}" type="pres">
      <dgm:prSet presAssocID="{E6A5F3B8-07A2-4BDA-ABF7-E3FDCA96EBB7}" presName="spNode" presStyleCnt="0"/>
      <dgm:spPr/>
    </dgm:pt>
    <dgm:pt modelId="{E2CD5348-A6E0-4453-B6FF-3CB6D4FA906B}" type="pres">
      <dgm:prSet presAssocID="{13BAF770-D588-4E43-9C83-BE8DD6C3C4D3}" presName="sibTrans" presStyleLbl="sibTrans1D1" presStyleIdx="2" presStyleCnt="3"/>
      <dgm:spPr/>
    </dgm:pt>
  </dgm:ptLst>
  <dgm:cxnLst>
    <dgm:cxn modelId="{4476D21B-5962-4FC9-881A-DE9A5E520163}" type="presOf" srcId="{3E10074E-901D-4951-AF09-335280EEF410}" destId="{3B7BB23D-0BD7-475C-9645-F26CB45E04D1}" srcOrd="0" destOrd="0" presId="urn:microsoft.com/office/officeart/2005/8/layout/cycle5"/>
    <dgm:cxn modelId="{96EC965A-B97B-4161-A895-EBA1E24D9B6E}" srcId="{F417B804-76FE-4CEC-97CD-1F82C50310C3}" destId="{B023DDB7-ADD1-44FB-A44C-9F0E090E2A57}" srcOrd="1" destOrd="0" parTransId="{3B285435-BAF6-4C1E-A049-7D2EF2B2E454}" sibTransId="{69EB8D2A-E33F-4FA4-86F7-6CFB61E5B45C}"/>
    <dgm:cxn modelId="{E92C8A69-0C67-431C-AED9-DC2836428956}" type="presOf" srcId="{B023DDB7-ADD1-44FB-A44C-9F0E090E2A57}" destId="{9674F663-045D-4B93-B1A5-395C31B86106}" srcOrd="0" destOrd="0" presId="urn:microsoft.com/office/officeart/2005/8/layout/cycle5"/>
    <dgm:cxn modelId="{7A73E283-1588-4D85-A615-461164B73708}" type="presOf" srcId="{56252AF6-1EB9-4BAA-9912-F3C322CD47F3}" destId="{0868001B-0D0E-483C-AF6B-7E14DFE5B685}" srcOrd="0" destOrd="0" presId="urn:microsoft.com/office/officeart/2005/8/layout/cycle5"/>
    <dgm:cxn modelId="{38D61F87-C6DA-4FC0-9E88-249F0788ABE5}" type="presOf" srcId="{F417B804-76FE-4CEC-97CD-1F82C50310C3}" destId="{CB5CB71C-0615-4D55-88EA-F74EA969E3F2}" srcOrd="0" destOrd="0" presId="urn:microsoft.com/office/officeart/2005/8/layout/cycle5"/>
    <dgm:cxn modelId="{093AEA93-AD50-4050-A6D6-73FFC52E20FA}" srcId="{F417B804-76FE-4CEC-97CD-1F82C50310C3}" destId="{E6A5F3B8-07A2-4BDA-ABF7-E3FDCA96EBB7}" srcOrd="2" destOrd="0" parTransId="{16A020AD-AAF8-4E93-85FD-495837A5D589}" sibTransId="{13BAF770-D588-4E43-9C83-BE8DD6C3C4D3}"/>
    <dgm:cxn modelId="{448EBF95-BC79-46F2-83C4-F7510EDD41A5}" srcId="{F417B804-76FE-4CEC-97CD-1F82C50310C3}" destId="{3E10074E-901D-4951-AF09-335280EEF410}" srcOrd="0" destOrd="0" parTransId="{771BAF82-9E07-4C0A-A029-AB5067C58B3D}" sibTransId="{56252AF6-1EB9-4BAA-9912-F3C322CD47F3}"/>
    <dgm:cxn modelId="{0FC611C5-55C3-4A0F-9060-BF52EBAD27AE}" type="presOf" srcId="{13BAF770-D588-4E43-9C83-BE8DD6C3C4D3}" destId="{E2CD5348-A6E0-4453-B6FF-3CB6D4FA906B}" srcOrd="0" destOrd="0" presId="urn:microsoft.com/office/officeart/2005/8/layout/cycle5"/>
    <dgm:cxn modelId="{92E5CEDE-DC00-4376-BB03-6B71F6D03173}" type="presOf" srcId="{69EB8D2A-E33F-4FA4-86F7-6CFB61E5B45C}" destId="{3DE35862-F2D8-40DD-A168-172F72E0887C}" srcOrd="0" destOrd="0" presId="urn:microsoft.com/office/officeart/2005/8/layout/cycle5"/>
    <dgm:cxn modelId="{B1BF0BEE-03A0-4E4A-868E-827475895DF8}" type="presOf" srcId="{E6A5F3B8-07A2-4BDA-ABF7-E3FDCA96EBB7}" destId="{B8A3F2D4-E70C-4A02-9099-AE5758A43889}" srcOrd="0" destOrd="0" presId="urn:microsoft.com/office/officeart/2005/8/layout/cycle5"/>
    <dgm:cxn modelId="{B4D90999-91FB-43E9-92B7-9F63112D0F3E}" type="presParOf" srcId="{CB5CB71C-0615-4D55-88EA-F74EA969E3F2}" destId="{3B7BB23D-0BD7-475C-9645-F26CB45E04D1}" srcOrd="0" destOrd="0" presId="urn:microsoft.com/office/officeart/2005/8/layout/cycle5"/>
    <dgm:cxn modelId="{79814F18-A222-42BF-A404-0B075B51BA1A}" type="presParOf" srcId="{CB5CB71C-0615-4D55-88EA-F74EA969E3F2}" destId="{5582A70A-323A-4A30-8387-CA6EAE4047E2}" srcOrd="1" destOrd="0" presId="urn:microsoft.com/office/officeart/2005/8/layout/cycle5"/>
    <dgm:cxn modelId="{FEF87F92-A1A6-4E60-8637-F6E0DE880698}" type="presParOf" srcId="{CB5CB71C-0615-4D55-88EA-F74EA969E3F2}" destId="{0868001B-0D0E-483C-AF6B-7E14DFE5B685}" srcOrd="2" destOrd="0" presId="urn:microsoft.com/office/officeart/2005/8/layout/cycle5"/>
    <dgm:cxn modelId="{2D304248-7418-467D-9F86-CD37950B92A4}" type="presParOf" srcId="{CB5CB71C-0615-4D55-88EA-F74EA969E3F2}" destId="{9674F663-045D-4B93-B1A5-395C31B86106}" srcOrd="3" destOrd="0" presId="urn:microsoft.com/office/officeart/2005/8/layout/cycle5"/>
    <dgm:cxn modelId="{DF8AF794-1FA9-4536-A698-FB1BA0295248}" type="presParOf" srcId="{CB5CB71C-0615-4D55-88EA-F74EA969E3F2}" destId="{028701EE-806A-4777-B116-C647C2954DD6}" srcOrd="4" destOrd="0" presId="urn:microsoft.com/office/officeart/2005/8/layout/cycle5"/>
    <dgm:cxn modelId="{B1EC1C2A-A849-4876-95AA-870B33051903}" type="presParOf" srcId="{CB5CB71C-0615-4D55-88EA-F74EA969E3F2}" destId="{3DE35862-F2D8-40DD-A168-172F72E0887C}" srcOrd="5" destOrd="0" presId="urn:microsoft.com/office/officeart/2005/8/layout/cycle5"/>
    <dgm:cxn modelId="{BE3DDA2F-12D7-4DF5-A265-CB032CFB66D9}" type="presParOf" srcId="{CB5CB71C-0615-4D55-88EA-F74EA969E3F2}" destId="{B8A3F2D4-E70C-4A02-9099-AE5758A43889}" srcOrd="6" destOrd="0" presId="urn:microsoft.com/office/officeart/2005/8/layout/cycle5"/>
    <dgm:cxn modelId="{12F0691D-8AB7-4F47-A6AB-F52EE17C08E5}" type="presParOf" srcId="{CB5CB71C-0615-4D55-88EA-F74EA969E3F2}" destId="{949216F2-0F42-4F94-B3D1-E1D8D813D5F6}" srcOrd="7" destOrd="0" presId="urn:microsoft.com/office/officeart/2005/8/layout/cycle5"/>
    <dgm:cxn modelId="{380074EA-473B-47D3-8B97-F05C19DA23F6}" type="presParOf" srcId="{CB5CB71C-0615-4D55-88EA-F74EA969E3F2}" destId="{E2CD5348-A6E0-4453-B6FF-3CB6D4FA906B}" srcOrd="8"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B63321-6ABC-4FA1-87D8-C15B5471C02F}"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CR"/>
        </a:p>
      </dgm:t>
    </dgm:pt>
    <dgm:pt modelId="{41BB888B-3FAE-49AA-80A0-DC31081597B9}">
      <dgm:prSet phldrT="[Texto]" custT="1"/>
      <dgm:spPr>
        <a:solidFill>
          <a:srgbClr val="0033A0"/>
        </a:solidFill>
      </dgm:spPr>
      <dgm:t>
        <a:bodyPr/>
        <a:lstStyle/>
        <a:p>
          <a:r>
            <a:rPr lang="en-US" sz="2000" noProof="0"/>
            <a:t>Fieldwork</a:t>
          </a:r>
          <a:r>
            <a:rPr lang="es-CR" sz="2000"/>
            <a:t> </a:t>
          </a:r>
          <a:r>
            <a:rPr lang="en-US" sz="2000" noProof="0"/>
            <a:t>Planning</a:t>
          </a:r>
        </a:p>
      </dgm:t>
    </dgm:pt>
    <dgm:pt modelId="{E9EA1F7D-0372-445D-B8A1-D0288A04E2F5}" type="parTrans" cxnId="{BA68ADFD-7C56-486E-A0C7-1B8889F5E1ED}">
      <dgm:prSet/>
      <dgm:spPr/>
      <dgm:t>
        <a:bodyPr/>
        <a:lstStyle/>
        <a:p>
          <a:endParaRPr lang="es-CR" sz="2000"/>
        </a:p>
      </dgm:t>
    </dgm:pt>
    <dgm:pt modelId="{4BB1B463-30DD-404A-AD6C-87FE2D0A09EC}" type="sibTrans" cxnId="{BA68ADFD-7C56-486E-A0C7-1B8889F5E1ED}">
      <dgm:prSet custT="1"/>
      <dgm:spPr>
        <a:ln w="38100">
          <a:solidFill>
            <a:srgbClr val="0033A0"/>
          </a:solidFill>
        </a:ln>
      </dgm:spPr>
      <dgm:t>
        <a:bodyPr/>
        <a:lstStyle/>
        <a:p>
          <a:endParaRPr lang="es-CR" sz="600"/>
        </a:p>
      </dgm:t>
    </dgm:pt>
    <dgm:pt modelId="{227E49DF-DD31-4328-8C11-8CA3AE950766}">
      <dgm:prSet phldrT="[Texto]" custT="1"/>
      <dgm:spPr>
        <a:solidFill>
          <a:srgbClr val="4066B8"/>
        </a:solidFill>
      </dgm:spPr>
      <dgm:t>
        <a:bodyPr/>
        <a:lstStyle/>
        <a:p>
          <a:r>
            <a:rPr lang="es-CR" sz="2000"/>
            <a:t>Staff </a:t>
          </a:r>
          <a:r>
            <a:rPr lang="en-US" sz="2000" noProof="0"/>
            <a:t>recruitment</a:t>
          </a:r>
        </a:p>
      </dgm:t>
    </dgm:pt>
    <dgm:pt modelId="{5603F6D0-0E9A-4E6F-9A42-A6C8CE313EAC}" type="parTrans" cxnId="{AC96B803-8A00-4DFA-8338-7AA2B4D39B10}">
      <dgm:prSet/>
      <dgm:spPr/>
      <dgm:t>
        <a:bodyPr/>
        <a:lstStyle/>
        <a:p>
          <a:endParaRPr lang="es-CR" sz="2000"/>
        </a:p>
      </dgm:t>
    </dgm:pt>
    <dgm:pt modelId="{11E925D4-D61C-4120-B2B9-C73D9C454A46}" type="sibTrans" cxnId="{AC96B803-8A00-4DFA-8338-7AA2B4D39B10}">
      <dgm:prSet custT="1"/>
      <dgm:spPr>
        <a:ln w="38100">
          <a:solidFill>
            <a:srgbClr val="4066B8"/>
          </a:solidFill>
        </a:ln>
      </dgm:spPr>
      <dgm:t>
        <a:bodyPr/>
        <a:lstStyle/>
        <a:p>
          <a:endParaRPr lang="es-CR" sz="600"/>
        </a:p>
      </dgm:t>
    </dgm:pt>
    <dgm:pt modelId="{006DFF8E-4E36-4E10-81DF-73AC6D79F148}">
      <dgm:prSet phldrT="[Texto]" custT="1"/>
      <dgm:spPr>
        <a:solidFill>
          <a:srgbClr val="4066B8"/>
        </a:solidFill>
        <a:ln>
          <a:solidFill>
            <a:srgbClr val="4066B8"/>
          </a:solidFill>
        </a:ln>
      </dgm:spPr>
      <dgm:t>
        <a:bodyPr/>
        <a:lstStyle/>
        <a:p>
          <a:r>
            <a:rPr lang="en-US" sz="2000" noProof="0"/>
            <a:t>Training</a:t>
          </a:r>
        </a:p>
      </dgm:t>
    </dgm:pt>
    <dgm:pt modelId="{67F95606-F8FE-43FD-BDB7-4F1DEE1811EB}" type="parTrans" cxnId="{A389EBC7-0EAC-4242-951D-7BABF9517595}">
      <dgm:prSet/>
      <dgm:spPr/>
      <dgm:t>
        <a:bodyPr/>
        <a:lstStyle/>
        <a:p>
          <a:endParaRPr lang="es-CR" sz="2000"/>
        </a:p>
      </dgm:t>
    </dgm:pt>
    <dgm:pt modelId="{A33A577F-C1B2-472B-80B6-595646BDA276}" type="sibTrans" cxnId="{A389EBC7-0EAC-4242-951D-7BABF9517595}">
      <dgm:prSet custT="1"/>
      <dgm:spPr>
        <a:solidFill>
          <a:srgbClr val="5B92E5"/>
        </a:solidFill>
        <a:ln w="38100">
          <a:solidFill>
            <a:srgbClr val="4066B8"/>
          </a:solidFill>
        </a:ln>
      </dgm:spPr>
      <dgm:t>
        <a:bodyPr/>
        <a:lstStyle/>
        <a:p>
          <a:endParaRPr lang="es-CR" sz="600"/>
        </a:p>
      </dgm:t>
    </dgm:pt>
    <dgm:pt modelId="{5AE3DF18-5C36-4753-BA5C-E543ABA94992}">
      <dgm:prSet phldrT="[Texto]" custT="1"/>
      <dgm:spPr>
        <a:solidFill>
          <a:srgbClr val="5B92E5"/>
        </a:solidFill>
      </dgm:spPr>
      <dgm:t>
        <a:bodyPr/>
        <a:lstStyle/>
        <a:p>
          <a:r>
            <a:rPr lang="en-US" sz="2000" noProof="0"/>
            <a:t>Pilot</a:t>
          </a:r>
        </a:p>
      </dgm:t>
    </dgm:pt>
    <dgm:pt modelId="{4C7A1B79-C23F-4342-BCBF-6756C566F2BE}" type="parTrans" cxnId="{2A9D8FEB-2B26-4DE7-93B8-563F5229F264}">
      <dgm:prSet/>
      <dgm:spPr/>
      <dgm:t>
        <a:bodyPr/>
        <a:lstStyle/>
        <a:p>
          <a:endParaRPr lang="es-CR" sz="2000"/>
        </a:p>
      </dgm:t>
    </dgm:pt>
    <dgm:pt modelId="{EDB62596-0C3A-4C98-9920-B9B7EA4227E6}" type="sibTrans" cxnId="{2A9D8FEB-2B26-4DE7-93B8-563F5229F264}">
      <dgm:prSet custT="1"/>
      <dgm:spPr>
        <a:ln w="38100">
          <a:solidFill>
            <a:srgbClr val="5B92E5"/>
          </a:solidFill>
        </a:ln>
      </dgm:spPr>
      <dgm:t>
        <a:bodyPr/>
        <a:lstStyle/>
        <a:p>
          <a:endParaRPr lang="es-CR" sz="600"/>
        </a:p>
      </dgm:t>
    </dgm:pt>
    <dgm:pt modelId="{332C0927-65F3-419C-B14F-E12938BFE1B5}">
      <dgm:prSet phldrT="[Texto]" custT="1"/>
      <dgm:spPr>
        <a:solidFill>
          <a:srgbClr val="5B92E5"/>
        </a:solidFill>
        <a:ln>
          <a:solidFill>
            <a:srgbClr val="ADC9F2"/>
          </a:solidFill>
        </a:ln>
      </dgm:spPr>
      <dgm:t>
        <a:bodyPr/>
        <a:lstStyle/>
        <a:p>
          <a:r>
            <a:rPr lang="en-US" sz="2000" noProof="0"/>
            <a:t>Geographic analysis and distribution of the teams</a:t>
          </a:r>
        </a:p>
      </dgm:t>
    </dgm:pt>
    <dgm:pt modelId="{328BD0E1-279C-41D8-B086-39D72E8D4100}" type="parTrans" cxnId="{AF492546-A01B-40E6-ABED-54117CFA01B4}">
      <dgm:prSet/>
      <dgm:spPr/>
      <dgm:t>
        <a:bodyPr/>
        <a:lstStyle/>
        <a:p>
          <a:endParaRPr lang="es-CR" sz="2000"/>
        </a:p>
      </dgm:t>
    </dgm:pt>
    <dgm:pt modelId="{F0BA02D7-381E-4A4D-81B8-6D5DB86E406F}" type="sibTrans" cxnId="{AF492546-A01B-40E6-ABED-54117CFA01B4}">
      <dgm:prSet custT="1"/>
      <dgm:spPr>
        <a:ln w="38100">
          <a:solidFill>
            <a:srgbClr val="ADC9F2"/>
          </a:solidFill>
        </a:ln>
      </dgm:spPr>
      <dgm:t>
        <a:bodyPr/>
        <a:lstStyle/>
        <a:p>
          <a:endParaRPr lang="es-CR" sz="600"/>
        </a:p>
      </dgm:t>
    </dgm:pt>
    <dgm:pt modelId="{07D50202-5FF0-438F-90ED-5AFA576BD110}">
      <dgm:prSet custT="1"/>
      <dgm:spPr>
        <a:solidFill>
          <a:srgbClr val="84ADEC"/>
        </a:solidFill>
      </dgm:spPr>
      <dgm:t>
        <a:bodyPr/>
        <a:lstStyle/>
        <a:p>
          <a:r>
            <a:rPr lang="es-419" sz="2000" noProof="0"/>
            <a:t>Application of surveys</a:t>
          </a:r>
          <a:endParaRPr lang="en-US" sz="2000" noProof="0"/>
        </a:p>
      </dgm:t>
    </dgm:pt>
    <dgm:pt modelId="{A53F8373-6026-4A2D-A0EF-F269C5806859}" type="parTrans" cxnId="{17046B6D-8F0B-40DA-8D1D-54A0D8024B63}">
      <dgm:prSet/>
      <dgm:spPr/>
      <dgm:t>
        <a:bodyPr/>
        <a:lstStyle/>
        <a:p>
          <a:endParaRPr lang="es-CR" sz="2000"/>
        </a:p>
      </dgm:t>
    </dgm:pt>
    <dgm:pt modelId="{F0AEFEDD-73A8-4A1D-96F2-EDDDF486246D}" type="sibTrans" cxnId="{17046B6D-8F0B-40DA-8D1D-54A0D8024B63}">
      <dgm:prSet/>
      <dgm:spPr/>
      <dgm:t>
        <a:bodyPr/>
        <a:lstStyle/>
        <a:p>
          <a:endParaRPr lang="es-CR" sz="2000"/>
        </a:p>
      </dgm:t>
    </dgm:pt>
    <dgm:pt modelId="{268A018E-F18F-4FF1-BC6A-E390E905E2BF}">
      <dgm:prSet phldrT="[Texto]" custT="1"/>
      <dgm:spPr>
        <a:solidFill>
          <a:srgbClr val="0033A0"/>
        </a:solidFill>
      </dgm:spPr>
      <dgm:t>
        <a:bodyPr/>
        <a:lstStyle/>
        <a:p>
          <a:r>
            <a:rPr lang="en-US" sz="2000" noProof="0"/>
            <a:t>Cognitive Testing</a:t>
          </a:r>
        </a:p>
      </dgm:t>
    </dgm:pt>
    <dgm:pt modelId="{7AC743FA-6E6A-4A36-9802-EA8B3F66486F}" type="parTrans" cxnId="{60931595-BA23-460D-B79C-347AD40FDF68}">
      <dgm:prSet/>
      <dgm:spPr/>
      <dgm:t>
        <a:bodyPr/>
        <a:lstStyle/>
        <a:p>
          <a:endParaRPr lang="en-US" sz="2000"/>
        </a:p>
      </dgm:t>
    </dgm:pt>
    <dgm:pt modelId="{206DAED6-6C11-4E76-9238-E6E0CC47C510}" type="sibTrans" cxnId="{60931595-BA23-460D-B79C-347AD40FDF68}">
      <dgm:prSet custT="1"/>
      <dgm:spPr>
        <a:ln w="38100">
          <a:solidFill>
            <a:srgbClr val="0033A0"/>
          </a:solidFill>
        </a:ln>
      </dgm:spPr>
      <dgm:t>
        <a:bodyPr/>
        <a:lstStyle/>
        <a:p>
          <a:endParaRPr lang="en-US" sz="600"/>
        </a:p>
      </dgm:t>
    </dgm:pt>
    <dgm:pt modelId="{EBE2995F-BE02-4C06-81F3-4639D05EF5DE}" type="pres">
      <dgm:prSet presAssocID="{80B63321-6ABC-4FA1-87D8-C15B5471C02F}" presName="Name0" presStyleCnt="0">
        <dgm:presLayoutVars>
          <dgm:dir/>
          <dgm:resizeHandles val="exact"/>
        </dgm:presLayoutVars>
      </dgm:prSet>
      <dgm:spPr/>
    </dgm:pt>
    <dgm:pt modelId="{3795716C-E439-4C1E-AC16-04EF2BF163F0}" type="pres">
      <dgm:prSet presAssocID="{41BB888B-3FAE-49AA-80A0-DC31081597B9}" presName="node" presStyleLbl="node1" presStyleIdx="0" presStyleCnt="7">
        <dgm:presLayoutVars>
          <dgm:bulletEnabled val="1"/>
        </dgm:presLayoutVars>
      </dgm:prSet>
      <dgm:spPr>
        <a:prstGeom prst="roundRect">
          <a:avLst/>
        </a:prstGeom>
      </dgm:spPr>
    </dgm:pt>
    <dgm:pt modelId="{2C720A4C-6D34-4382-A22D-513E5A216A30}" type="pres">
      <dgm:prSet presAssocID="{4BB1B463-30DD-404A-AD6C-87FE2D0A09EC}" presName="sibTrans" presStyleLbl="sibTrans1D1" presStyleIdx="0" presStyleCnt="6"/>
      <dgm:spPr/>
    </dgm:pt>
    <dgm:pt modelId="{FCCB5F88-8615-425F-8CB7-EC4B92154B3B}" type="pres">
      <dgm:prSet presAssocID="{4BB1B463-30DD-404A-AD6C-87FE2D0A09EC}" presName="connectorText" presStyleLbl="sibTrans1D1" presStyleIdx="0" presStyleCnt="6"/>
      <dgm:spPr/>
    </dgm:pt>
    <dgm:pt modelId="{D53DB996-BD87-45EF-96FE-E9D8B39EC9B0}" type="pres">
      <dgm:prSet presAssocID="{268A018E-F18F-4FF1-BC6A-E390E905E2BF}" presName="node" presStyleLbl="node1" presStyleIdx="1" presStyleCnt="7">
        <dgm:presLayoutVars>
          <dgm:bulletEnabled val="1"/>
        </dgm:presLayoutVars>
      </dgm:prSet>
      <dgm:spPr>
        <a:prstGeom prst="roundRect">
          <a:avLst/>
        </a:prstGeom>
      </dgm:spPr>
    </dgm:pt>
    <dgm:pt modelId="{54294FD1-ADFD-4A02-8397-186514636BC8}" type="pres">
      <dgm:prSet presAssocID="{206DAED6-6C11-4E76-9238-E6E0CC47C510}" presName="sibTrans" presStyleLbl="sibTrans1D1" presStyleIdx="1" presStyleCnt="6"/>
      <dgm:spPr/>
    </dgm:pt>
    <dgm:pt modelId="{7263045C-B5A0-46EC-B0B0-A912AF425E5B}" type="pres">
      <dgm:prSet presAssocID="{206DAED6-6C11-4E76-9238-E6E0CC47C510}" presName="connectorText" presStyleLbl="sibTrans1D1" presStyleIdx="1" presStyleCnt="6"/>
      <dgm:spPr/>
    </dgm:pt>
    <dgm:pt modelId="{ABDEAD77-F7DD-48D2-9EBA-B8B36FC097F5}" type="pres">
      <dgm:prSet presAssocID="{227E49DF-DD31-4328-8C11-8CA3AE950766}" presName="node" presStyleLbl="node1" presStyleIdx="2" presStyleCnt="7">
        <dgm:presLayoutVars>
          <dgm:bulletEnabled val="1"/>
        </dgm:presLayoutVars>
      </dgm:prSet>
      <dgm:spPr>
        <a:prstGeom prst="roundRect">
          <a:avLst/>
        </a:prstGeom>
      </dgm:spPr>
    </dgm:pt>
    <dgm:pt modelId="{5C72E024-F8A9-47B3-A5E0-100293AD0FE8}" type="pres">
      <dgm:prSet presAssocID="{11E925D4-D61C-4120-B2B9-C73D9C454A46}" presName="sibTrans" presStyleLbl="sibTrans1D1" presStyleIdx="2" presStyleCnt="6"/>
      <dgm:spPr/>
    </dgm:pt>
    <dgm:pt modelId="{B0013325-A1B1-4266-892F-4EEAF0733B7E}" type="pres">
      <dgm:prSet presAssocID="{11E925D4-D61C-4120-B2B9-C73D9C454A46}" presName="connectorText" presStyleLbl="sibTrans1D1" presStyleIdx="2" presStyleCnt="6"/>
      <dgm:spPr/>
    </dgm:pt>
    <dgm:pt modelId="{7F08C226-3ABD-471B-93C5-267B75AE65AE}" type="pres">
      <dgm:prSet presAssocID="{006DFF8E-4E36-4E10-81DF-73AC6D79F148}" presName="node" presStyleLbl="node1" presStyleIdx="3" presStyleCnt="7">
        <dgm:presLayoutVars>
          <dgm:bulletEnabled val="1"/>
        </dgm:presLayoutVars>
      </dgm:prSet>
      <dgm:spPr>
        <a:prstGeom prst="roundRect">
          <a:avLst/>
        </a:prstGeom>
      </dgm:spPr>
    </dgm:pt>
    <dgm:pt modelId="{47A69E1C-17C0-4CA4-9923-F5C477A2223D}" type="pres">
      <dgm:prSet presAssocID="{A33A577F-C1B2-472B-80B6-595646BDA276}" presName="sibTrans" presStyleLbl="sibTrans1D1" presStyleIdx="3" presStyleCnt="6"/>
      <dgm:spPr/>
    </dgm:pt>
    <dgm:pt modelId="{6439BF74-1D37-4B0E-958F-FD25A54FACBD}" type="pres">
      <dgm:prSet presAssocID="{A33A577F-C1B2-472B-80B6-595646BDA276}" presName="connectorText" presStyleLbl="sibTrans1D1" presStyleIdx="3" presStyleCnt="6"/>
      <dgm:spPr/>
    </dgm:pt>
    <dgm:pt modelId="{08F59AB2-4CC5-4364-AA42-232F32D4F061}" type="pres">
      <dgm:prSet presAssocID="{5AE3DF18-5C36-4753-BA5C-E543ABA94992}" presName="node" presStyleLbl="node1" presStyleIdx="4" presStyleCnt="7">
        <dgm:presLayoutVars>
          <dgm:bulletEnabled val="1"/>
        </dgm:presLayoutVars>
      </dgm:prSet>
      <dgm:spPr>
        <a:prstGeom prst="roundRect">
          <a:avLst/>
        </a:prstGeom>
      </dgm:spPr>
    </dgm:pt>
    <dgm:pt modelId="{66D9BD34-1A5C-47C2-8D7D-2CA239FDE907}" type="pres">
      <dgm:prSet presAssocID="{EDB62596-0C3A-4C98-9920-B9B7EA4227E6}" presName="sibTrans" presStyleLbl="sibTrans1D1" presStyleIdx="4" presStyleCnt="6"/>
      <dgm:spPr/>
    </dgm:pt>
    <dgm:pt modelId="{BEAF7656-ED80-4447-B466-22BCFE314FEA}" type="pres">
      <dgm:prSet presAssocID="{EDB62596-0C3A-4C98-9920-B9B7EA4227E6}" presName="connectorText" presStyleLbl="sibTrans1D1" presStyleIdx="4" presStyleCnt="6"/>
      <dgm:spPr/>
    </dgm:pt>
    <dgm:pt modelId="{339C1F05-74BA-49DF-BFE1-75F0491AF8FC}" type="pres">
      <dgm:prSet presAssocID="{332C0927-65F3-419C-B14F-E12938BFE1B5}" presName="node" presStyleLbl="node1" presStyleIdx="5" presStyleCnt="7">
        <dgm:presLayoutVars>
          <dgm:bulletEnabled val="1"/>
        </dgm:presLayoutVars>
      </dgm:prSet>
      <dgm:spPr>
        <a:prstGeom prst="roundRect">
          <a:avLst/>
        </a:prstGeom>
      </dgm:spPr>
    </dgm:pt>
    <dgm:pt modelId="{9B1A7BA0-EA80-413A-B6DE-74C07B048657}" type="pres">
      <dgm:prSet presAssocID="{F0BA02D7-381E-4A4D-81B8-6D5DB86E406F}" presName="sibTrans" presStyleLbl="sibTrans1D1" presStyleIdx="5" presStyleCnt="6"/>
      <dgm:spPr/>
    </dgm:pt>
    <dgm:pt modelId="{B7E585C1-DB80-4583-A200-4F5279424A10}" type="pres">
      <dgm:prSet presAssocID="{F0BA02D7-381E-4A4D-81B8-6D5DB86E406F}" presName="connectorText" presStyleLbl="sibTrans1D1" presStyleIdx="5" presStyleCnt="6"/>
      <dgm:spPr/>
    </dgm:pt>
    <dgm:pt modelId="{A55398BF-EF2C-4AB6-B81C-C18831CEF2FF}" type="pres">
      <dgm:prSet presAssocID="{07D50202-5FF0-438F-90ED-5AFA576BD110}" presName="node" presStyleLbl="node1" presStyleIdx="6" presStyleCnt="7">
        <dgm:presLayoutVars>
          <dgm:bulletEnabled val="1"/>
        </dgm:presLayoutVars>
      </dgm:prSet>
      <dgm:spPr>
        <a:prstGeom prst="roundRect">
          <a:avLst/>
        </a:prstGeom>
      </dgm:spPr>
    </dgm:pt>
  </dgm:ptLst>
  <dgm:cxnLst>
    <dgm:cxn modelId="{AC96B803-8A00-4DFA-8338-7AA2B4D39B10}" srcId="{80B63321-6ABC-4FA1-87D8-C15B5471C02F}" destId="{227E49DF-DD31-4328-8C11-8CA3AE950766}" srcOrd="2" destOrd="0" parTransId="{5603F6D0-0E9A-4E6F-9A42-A6C8CE313EAC}" sibTransId="{11E925D4-D61C-4120-B2B9-C73D9C454A46}"/>
    <dgm:cxn modelId="{CA467F04-CC0F-4808-9491-F3AE6D4A9417}" type="presOf" srcId="{4BB1B463-30DD-404A-AD6C-87FE2D0A09EC}" destId="{2C720A4C-6D34-4382-A22D-513E5A216A30}" srcOrd="0" destOrd="0" presId="urn:microsoft.com/office/officeart/2005/8/layout/bProcess3"/>
    <dgm:cxn modelId="{AAB7E82B-1A79-4D1B-B4B1-9952139F51FD}" type="presOf" srcId="{11E925D4-D61C-4120-B2B9-C73D9C454A46}" destId="{B0013325-A1B1-4266-892F-4EEAF0733B7E}" srcOrd="1" destOrd="0" presId="urn:microsoft.com/office/officeart/2005/8/layout/bProcess3"/>
    <dgm:cxn modelId="{B0E70F39-6ACD-459C-A820-C28EF43C7C77}" type="presOf" srcId="{EDB62596-0C3A-4C98-9920-B9B7EA4227E6}" destId="{BEAF7656-ED80-4447-B466-22BCFE314FEA}" srcOrd="1" destOrd="0" presId="urn:microsoft.com/office/officeart/2005/8/layout/bProcess3"/>
    <dgm:cxn modelId="{2E240944-CA44-4E4E-9D4A-1765ECAAB7A4}" type="presOf" srcId="{A33A577F-C1B2-472B-80B6-595646BDA276}" destId="{47A69E1C-17C0-4CA4-9923-F5C477A2223D}" srcOrd="0" destOrd="0" presId="urn:microsoft.com/office/officeart/2005/8/layout/bProcess3"/>
    <dgm:cxn modelId="{AF492546-A01B-40E6-ABED-54117CFA01B4}" srcId="{80B63321-6ABC-4FA1-87D8-C15B5471C02F}" destId="{332C0927-65F3-419C-B14F-E12938BFE1B5}" srcOrd="5" destOrd="0" parTransId="{328BD0E1-279C-41D8-B086-39D72E8D4100}" sibTransId="{F0BA02D7-381E-4A4D-81B8-6D5DB86E406F}"/>
    <dgm:cxn modelId="{77BAA654-6D9D-479B-BBAF-BE2DA9AABF0F}" type="presOf" srcId="{41BB888B-3FAE-49AA-80A0-DC31081597B9}" destId="{3795716C-E439-4C1E-AC16-04EF2BF163F0}" srcOrd="0" destOrd="0" presId="urn:microsoft.com/office/officeart/2005/8/layout/bProcess3"/>
    <dgm:cxn modelId="{EB02C261-3608-48D2-9F1F-426B7442CCD8}" type="presOf" srcId="{A33A577F-C1B2-472B-80B6-595646BDA276}" destId="{6439BF74-1D37-4B0E-958F-FD25A54FACBD}" srcOrd="1" destOrd="0" presId="urn:microsoft.com/office/officeart/2005/8/layout/bProcess3"/>
    <dgm:cxn modelId="{17046B6D-8F0B-40DA-8D1D-54A0D8024B63}" srcId="{80B63321-6ABC-4FA1-87D8-C15B5471C02F}" destId="{07D50202-5FF0-438F-90ED-5AFA576BD110}" srcOrd="6" destOrd="0" parTransId="{A53F8373-6026-4A2D-A0EF-F269C5806859}" sibTransId="{F0AEFEDD-73A8-4A1D-96F2-EDDDF486246D}"/>
    <dgm:cxn modelId="{27F4ED78-5E22-4A22-9BA8-2D9AC2106331}" type="presOf" srcId="{5AE3DF18-5C36-4753-BA5C-E543ABA94992}" destId="{08F59AB2-4CC5-4364-AA42-232F32D4F061}" srcOrd="0" destOrd="0" presId="urn:microsoft.com/office/officeart/2005/8/layout/bProcess3"/>
    <dgm:cxn modelId="{F16B718D-94BA-4C90-92DC-4C357092335E}" type="presOf" srcId="{80B63321-6ABC-4FA1-87D8-C15B5471C02F}" destId="{EBE2995F-BE02-4C06-81F3-4639D05EF5DE}" srcOrd="0" destOrd="0" presId="urn:microsoft.com/office/officeart/2005/8/layout/bProcess3"/>
    <dgm:cxn modelId="{60931595-BA23-460D-B79C-347AD40FDF68}" srcId="{80B63321-6ABC-4FA1-87D8-C15B5471C02F}" destId="{268A018E-F18F-4FF1-BC6A-E390E905E2BF}" srcOrd="1" destOrd="0" parTransId="{7AC743FA-6E6A-4A36-9802-EA8B3F66486F}" sibTransId="{206DAED6-6C11-4E76-9238-E6E0CC47C510}"/>
    <dgm:cxn modelId="{F0C3DA9A-29EB-40AC-BFEF-C2C2C9120238}" type="presOf" srcId="{11E925D4-D61C-4120-B2B9-C73D9C454A46}" destId="{5C72E024-F8A9-47B3-A5E0-100293AD0FE8}" srcOrd="0" destOrd="0" presId="urn:microsoft.com/office/officeart/2005/8/layout/bProcess3"/>
    <dgm:cxn modelId="{4E6F3FA8-4DB0-4C0D-81E6-F74B50BB1165}" type="presOf" srcId="{332C0927-65F3-419C-B14F-E12938BFE1B5}" destId="{339C1F05-74BA-49DF-BFE1-75F0491AF8FC}" srcOrd="0" destOrd="0" presId="urn:microsoft.com/office/officeart/2005/8/layout/bProcess3"/>
    <dgm:cxn modelId="{A792EFAF-F10D-48CA-9C25-792C3774AB9C}" type="presOf" srcId="{F0BA02D7-381E-4A4D-81B8-6D5DB86E406F}" destId="{B7E585C1-DB80-4583-A200-4F5279424A10}" srcOrd="1" destOrd="0" presId="urn:microsoft.com/office/officeart/2005/8/layout/bProcess3"/>
    <dgm:cxn modelId="{62C9FCB3-9216-4635-B828-1D54F39C1DE4}" type="presOf" srcId="{4BB1B463-30DD-404A-AD6C-87FE2D0A09EC}" destId="{FCCB5F88-8615-425F-8CB7-EC4B92154B3B}" srcOrd="1" destOrd="0" presId="urn:microsoft.com/office/officeart/2005/8/layout/bProcess3"/>
    <dgm:cxn modelId="{39F32FB4-18DB-4ABB-BF2A-E459505C7CB4}" type="presOf" srcId="{206DAED6-6C11-4E76-9238-E6E0CC47C510}" destId="{7263045C-B5A0-46EC-B0B0-A912AF425E5B}" srcOrd="1" destOrd="0" presId="urn:microsoft.com/office/officeart/2005/8/layout/bProcess3"/>
    <dgm:cxn modelId="{54A794BD-F4B8-4462-B120-CB3EB2DFC057}" type="presOf" srcId="{EDB62596-0C3A-4C98-9920-B9B7EA4227E6}" destId="{66D9BD34-1A5C-47C2-8D7D-2CA239FDE907}" srcOrd="0" destOrd="0" presId="urn:microsoft.com/office/officeart/2005/8/layout/bProcess3"/>
    <dgm:cxn modelId="{A389EBC7-0EAC-4242-951D-7BABF9517595}" srcId="{80B63321-6ABC-4FA1-87D8-C15B5471C02F}" destId="{006DFF8E-4E36-4E10-81DF-73AC6D79F148}" srcOrd="3" destOrd="0" parTransId="{67F95606-F8FE-43FD-BDB7-4F1DEE1811EB}" sibTransId="{A33A577F-C1B2-472B-80B6-595646BDA276}"/>
    <dgm:cxn modelId="{CDF92ED2-865E-4DE7-8A28-24CC82666B14}" type="presOf" srcId="{268A018E-F18F-4FF1-BC6A-E390E905E2BF}" destId="{D53DB996-BD87-45EF-96FE-E9D8B39EC9B0}" srcOrd="0" destOrd="0" presId="urn:microsoft.com/office/officeart/2005/8/layout/bProcess3"/>
    <dgm:cxn modelId="{CAB9E8D9-4AE5-4E22-86CE-87EF80DCA2A6}" type="presOf" srcId="{006DFF8E-4E36-4E10-81DF-73AC6D79F148}" destId="{7F08C226-3ABD-471B-93C5-267B75AE65AE}" srcOrd="0" destOrd="0" presId="urn:microsoft.com/office/officeart/2005/8/layout/bProcess3"/>
    <dgm:cxn modelId="{37AD70E4-B319-4F1F-9283-AC3F16944D92}" type="presOf" srcId="{07D50202-5FF0-438F-90ED-5AFA576BD110}" destId="{A55398BF-EF2C-4AB6-B81C-C18831CEF2FF}" srcOrd="0" destOrd="0" presId="urn:microsoft.com/office/officeart/2005/8/layout/bProcess3"/>
    <dgm:cxn modelId="{2A9D8FEB-2B26-4DE7-93B8-563F5229F264}" srcId="{80B63321-6ABC-4FA1-87D8-C15B5471C02F}" destId="{5AE3DF18-5C36-4753-BA5C-E543ABA94992}" srcOrd="4" destOrd="0" parTransId="{4C7A1B79-C23F-4342-BCBF-6756C566F2BE}" sibTransId="{EDB62596-0C3A-4C98-9920-B9B7EA4227E6}"/>
    <dgm:cxn modelId="{EE4BB9F0-97FA-4947-8A41-EFD526758F23}" type="presOf" srcId="{F0BA02D7-381E-4A4D-81B8-6D5DB86E406F}" destId="{9B1A7BA0-EA80-413A-B6DE-74C07B048657}" srcOrd="0" destOrd="0" presId="urn:microsoft.com/office/officeart/2005/8/layout/bProcess3"/>
    <dgm:cxn modelId="{47ED39F7-67E0-402E-B39E-BAB0A182F20C}" type="presOf" srcId="{227E49DF-DD31-4328-8C11-8CA3AE950766}" destId="{ABDEAD77-F7DD-48D2-9EBA-B8B36FC097F5}" srcOrd="0" destOrd="0" presId="urn:microsoft.com/office/officeart/2005/8/layout/bProcess3"/>
    <dgm:cxn modelId="{CD6EB1FC-7928-43F4-BBC4-1CF1133A5F03}" type="presOf" srcId="{206DAED6-6C11-4E76-9238-E6E0CC47C510}" destId="{54294FD1-ADFD-4A02-8397-186514636BC8}" srcOrd="0" destOrd="0" presId="urn:microsoft.com/office/officeart/2005/8/layout/bProcess3"/>
    <dgm:cxn modelId="{BA68ADFD-7C56-486E-A0C7-1B8889F5E1ED}" srcId="{80B63321-6ABC-4FA1-87D8-C15B5471C02F}" destId="{41BB888B-3FAE-49AA-80A0-DC31081597B9}" srcOrd="0" destOrd="0" parTransId="{E9EA1F7D-0372-445D-B8A1-D0288A04E2F5}" sibTransId="{4BB1B463-30DD-404A-AD6C-87FE2D0A09EC}"/>
    <dgm:cxn modelId="{98E16547-8A92-4084-9388-3666493C46A3}" type="presParOf" srcId="{EBE2995F-BE02-4C06-81F3-4639D05EF5DE}" destId="{3795716C-E439-4C1E-AC16-04EF2BF163F0}" srcOrd="0" destOrd="0" presId="urn:microsoft.com/office/officeart/2005/8/layout/bProcess3"/>
    <dgm:cxn modelId="{F788C7A5-F89F-4AD4-BC62-6BBAA1486EDC}" type="presParOf" srcId="{EBE2995F-BE02-4C06-81F3-4639D05EF5DE}" destId="{2C720A4C-6D34-4382-A22D-513E5A216A30}" srcOrd="1" destOrd="0" presId="urn:microsoft.com/office/officeart/2005/8/layout/bProcess3"/>
    <dgm:cxn modelId="{EB483DB3-D219-4865-8A6E-0FE651DB17EF}" type="presParOf" srcId="{2C720A4C-6D34-4382-A22D-513E5A216A30}" destId="{FCCB5F88-8615-425F-8CB7-EC4B92154B3B}" srcOrd="0" destOrd="0" presId="urn:microsoft.com/office/officeart/2005/8/layout/bProcess3"/>
    <dgm:cxn modelId="{5D12C694-4082-470A-B8BA-4E9FC074FF2F}" type="presParOf" srcId="{EBE2995F-BE02-4C06-81F3-4639D05EF5DE}" destId="{D53DB996-BD87-45EF-96FE-E9D8B39EC9B0}" srcOrd="2" destOrd="0" presId="urn:microsoft.com/office/officeart/2005/8/layout/bProcess3"/>
    <dgm:cxn modelId="{3E73C5BF-E4B5-4D29-9953-C359D8320101}" type="presParOf" srcId="{EBE2995F-BE02-4C06-81F3-4639D05EF5DE}" destId="{54294FD1-ADFD-4A02-8397-186514636BC8}" srcOrd="3" destOrd="0" presId="urn:microsoft.com/office/officeart/2005/8/layout/bProcess3"/>
    <dgm:cxn modelId="{961476D1-75A4-4EDA-92DE-F4E42C48A42F}" type="presParOf" srcId="{54294FD1-ADFD-4A02-8397-186514636BC8}" destId="{7263045C-B5A0-46EC-B0B0-A912AF425E5B}" srcOrd="0" destOrd="0" presId="urn:microsoft.com/office/officeart/2005/8/layout/bProcess3"/>
    <dgm:cxn modelId="{BFD4E8BB-0909-4B4B-A264-71912DACB2F9}" type="presParOf" srcId="{EBE2995F-BE02-4C06-81F3-4639D05EF5DE}" destId="{ABDEAD77-F7DD-48D2-9EBA-B8B36FC097F5}" srcOrd="4" destOrd="0" presId="urn:microsoft.com/office/officeart/2005/8/layout/bProcess3"/>
    <dgm:cxn modelId="{01560145-AA96-456A-A739-E132DC60E2FA}" type="presParOf" srcId="{EBE2995F-BE02-4C06-81F3-4639D05EF5DE}" destId="{5C72E024-F8A9-47B3-A5E0-100293AD0FE8}" srcOrd="5" destOrd="0" presId="urn:microsoft.com/office/officeart/2005/8/layout/bProcess3"/>
    <dgm:cxn modelId="{883B2E4C-0725-4C36-A828-45DDD1DEFC14}" type="presParOf" srcId="{5C72E024-F8A9-47B3-A5E0-100293AD0FE8}" destId="{B0013325-A1B1-4266-892F-4EEAF0733B7E}" srcOrd="0" destOrd="0" presId="urn:microsoft.com/office/officeart/2005/8/layout/bProcess3"/>
    <dgm:cxn modelId="{904D27CB-780A-434D-824C-C7026EE98354}" type="presParOf" srcId="{EBE2995F-BE02-4C06-81F3-4639D05EF5DE}" destId="{7F08C226-3ABD-471B-93C5-267B75AE65AE}" srcOrd="6" destOrd="0" presId="urn:microsoft.com/office/officeart/2005/8/layout/bProcess3"/>
    <dgm:cxn modelId="{22ABF204-C682-4B9B-9EDC-04A312A6F6B3}" type="presParOf" srcId="{EBE2995F-BE02-4C06-81F3-4639D05EF5DE}" destId="{47A69E1C-17C0-4CA4-9923-F5C477A2223D}" srcOrd="7" destOrd="0" presId="urn:microsoft.com/office/officeart/2005/8/layout/bProcess3"/>
    <dgm:cxn modelId="{56B62967-335F-43BB-80B5-02BE8132AA8C}" type="presParOf" srcId="{47A69E1C-17C0-4CA4-9923-F5C477A2223D}" destId="{6439BF74-1D37-4B0E-958F-FD25A54FACBD}" srcOrd="0" destOrd="0" presId="urn:microsoft.com/office/officeart/2005/8/layout/bProcess3"/>
    <dgm:cxn modelId="{A5BB0035-B91D-4DDF-AC97-1AC4CCB9899E}" type="presParOf" srcId="{EBE2995F-BE02-4C06-81F3-4639D05EF5DE}" destId="{08F59AB2-4CC5-4364-AA42-232F32D4F061}" srcOrd="8" destOrd="0" presId="urn:microsoft.com/office/officeart/2005/8/layout/bProcess3"/>
    <dgm:cxn modelId="{A749E4FE-8912-4BB0-BB58-EFD801AEC393}" type="presParOf" srcId="{EBE2995F-BE02-4C06-81F3-4639D05EF5DE}" destId="{66D9BD34-1A5C-47C2-8D7D-2CA239FDE907}" srcOrd="9" destOrd="0" presId="urn:microsoft.com/office/officeart/2005/8/layout/bProcess3"/>
    <dgm:cxn modelId="{943A534F-793C-4F2D-8308-703DCDD4CA7D}" type="presParOf" srcId="{66D9BD34-1A5C-47C2-8D7D-2CA239FDE907}" destId="{BEAF7656-ED80-4447-B466-22BCFE314FEA}" srcOrd="0" destOrd="0" presId="urn:microsoft.com/office/officeart/2005/8/layout/bProcess3"/>
    <dgm:cxn modelId="{47DEFAF1-2B75-4B74-8EC5-5B9285297C5E}" type="presParOf" srcId="{EBE2995F-BE02-4C06-81F3-4639D05EF5DE}" destId="{339C1F05-74BA-49DF-BFE1-75F0491AF8FC}" srcOrd="10" destOrd="0" presId="urn:microsoft.com/office/officeart/2005/8/layout/bProcess3"/>
    <dgm:cxn modelId="{5CE1ADF2-A494-4167-83F4-5C6C5226EF2A}" type="presParOf" srcId="{EBE2995F-BE02-4C06-81F3-4639D05EF5DE}" destId="{9B1A7BA0-EA80-413A-B6DE-74C07B048657}" srcOrd="11" destOrd="0" presId="urn:microsoft.com/office/officeart/2005/8/layout/bProcess3"/>
    <dgm:cxn modelId="{27A2A967-8C65-43BF-B5D4-FC544691A2D4}" type="presParOf" srcId="{9B1A7BA0-EA80-413A-B6DE-74C07B048657}" destId="{B7E585C1-DB80-4583-A200-4F5279424A10}" srcOrd="0" destOrd="0" presId="urn:microsoft.com/office/officeart/2005/8/layout/bProcess3"/>
    <dgm:cxn modelId="{02D26E22-6626-4B6D-9059-B62D12A723C2}" type="presParOf" srcId="{EBE2995F-BE02-4C06-81F3-4639D05EF5DE}" destId="{A55398BF-EF2C-4AB6-B81C-C18831CEF2FF}" srcOrd="1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4DDDC3-84B6-42AD-A87A-38E46A19346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CR"/>
        </a:p>
      </dgm:t>
    </dgm:pt>
    <dgm:pt modelId="{FFE4147F-3B84-4318-9AB6-CDB2B19C3A4B}">
      <dgm:prSet phldrT="[Texto]" custT="1"/>
      <dgm:spPr>
        <a:solidFill>
          <a:srgbClr val="4066B8"/>
        </a:solidFill>
      </dgm:spPr>
      <dgm:t>
        <a:bodyPr/>
        <a:lstStyle/>
        <a:p>
          <a:r>
            <a:rPr lang="en-US" sz="2200" noProof="0"/>
            <a:t>Training</a:t>
          </a:r>
        </a:p>
      </dgm:t>
    </dgm:pt>
    <dgm:pt modelId="{844BB9F0-4EF3-4606-95F4-E7405BF8BF67}" type="parTrans" cxnId="{5617B8AC-B99D-4020-B716-1DAFB7130497}">
      <dgm:prSet/>
      <dgm:spPr/>
      <dgm:t>
        <a:bodyPr/>
        <a:lstStyle/>
        <a:p>
          <a:endParaRPr lang="es-CR" sz="2200"/>
        </a:p>
      </dgm:t>
    </dgm:pt>
    <dgm:pt modelId="{229C2267-0A40-4747-BD88-B57FA1F0B239}" type="sibTrans" cxnId="{5617B8AC-B99D-4020-B716-1DAFB7130497}">
      <dgm:prSet custT="1"/>
      <dgm:spPr/>
      <dgm:t>
        <a:bodyPr/>
        <a:lstStyle/>
        <a:p>
          <a:endParaRPr lang="es-CR" sz="2200"/>
        </a:p>
      </dgm:t>
    </dgm:pt>
    <dgm:pt modelId="{D3F9B829-B291-42B7-BB9F-AF5A1693E2A5}">
      <dgm:prSet phldrT="[Texto]" custT="1"/>
      <dgm:spPr>
        <a:solidFill>
          <a:srgbClr val="4066B8"/>
        </a:solidFill>
      </dgm:spPr>
      <dgm:t>
        <a:bodyPr/>
        <a:lstStyle/>
        <a:p>
          <a:r>
            <a:rPr lang="en-US" sz="2200" noProof="0"/>
            <a:t>Identification of seeds</a:t>
          </a:r>
        </a:p>
      </dgm:t>
    </dgm:pt>
    <dgm:pt modelId="{5EEF6DB1-83C4-4AFE-B585-A9BAE8D66191}" type="parTrans" cxnId="{1ADFC3CD-041B-4908-9773-486B9B3B2C51}">
      <dgm:prSet/>
      <dgm:spPr/>
      <dgm:t>
        <a:bodyPr/>
        <a:lstStyle/>
        <a:p>
          <a:endParaRPr lang="es-CR" sz="2200"/>
        </a:p>
      </dgm:t>
    </dgm:pt>
    <dgm:pt modelId="{C06912AC-AC6D-47C0-BEC0-D73B032EE8DB}" type="sibTrans" cxnId="{1ADFC3CD-041B-4908-9773-486B9B3B2C51}">
      <dgm:prSet custT="1"/>
      <dgm:spPr/>
      <dgm:t>
        <a:bodyPr/>
        <a:lstStyle/>
        <a:p>
          <a:endParaRPr lang="es-CR" sz="2200"/>
        </a:p>
      </dgm:t>
    </dgm:pt>
    <dgm:pt modelId="{CF68D74E-E2DE-4C9C-9F91-63B01F626674}">
      <dgm:prSet phldrT="[Texto]" custT="1"/>
      <dgm:spPr>
        <a:solidFill>
          <a:srgbClr val="5B92E5"/>
        </a:solidFill>
      </dgm:spPr>
      <dgm:t>
        <a:bodyPr/>
        <a:lstStyle/>
        <a:p>
          <a:r>
            <a:rPr lang="en-US" sz="2200" noProof="0"/>
            <a:t>Logistics of survey delivery</a:t>
          </a:r>
        </a:p>
      </dgm:t>
    </dgm:pt>
    <dgm:pt modelId="{BB6A4487-72C2-4D3A-BE8A-57D8DB4BDE33}" type="parTrans" cxnId="{5299835B-A588-48B0-8398-B7ED9A80ED5A}">
      <dgm:prSet/>
      <dgm:spPr/>
      <dgm:t>
        <a:bodyPr/>
        <a:lstStyle/>
        <a:p>
          <a:endParaRPr lang="es-CR" sz="2200"/>
        </a:p>
      </dgm:t>
    </dgm:pt>
    <dgm:pt modelId="{F8A2D2FE-E603-4A35-B583-164511AAD2DD}" type="sibTrans" cxnId="{5299835B-A588-48B0-8398-B7ED9A80ED5A}">
      <dgm:prSet custT="1"/>
      <dgm:spPr/>
      <dgm:t>
        <a:bodyPr/>
        <a:lstStyle/>
        <a:p>
          <a:endParaRPr lang="es-CR" sz="2200"/>
        </a:p>
      </dgm:t>
    </dgm:pt>
    <dgm:pt modelId="{5FE57AFA-677C-4083-B669-B65370A30C7D}">
      <dgm:prSet phldrT="[Texto]" custT="1"/>
      <dgm:spPr>
        <a:solidFill>
          <a:srgbClr val="84ADEC"/>
        </a:solidFill>
      </dgm:spPr>
      <dgm:t>
        <a:bodyPr/>
        <a:lstStyle/>
        <a:p>
          <a:r>
            <a:rPr lang="es-419" sz="2200" noProof="0"/>
            <a:t>Application of surveys</a:t>
          </a:r>
          <a:endParaRPr lang="en-US" sz="2200" noProof="0"/>
        </a:p>
      </dgm:t>
    </dgm:pt>
    <dgm:pt modelId="{B6BAA4C4-F8B9-4B07-B01D-AD3330BFE8DE}" type="parTrans" cxnId="{EA2F96FD-96CC-41D7-908D-D0108826EBBE}">
      <dgm:prSet/>
      <dgm:spPr/>
      <dgm:t>
        <a:bodyPr/>
        <a:lstStyle/>
        <a:p>
          <a:endParaRPr lang="es-CR" sz="2200"/>
        </a:p>
      </dgm:t>
    </dgm:pt>
    <dgm:pt modelId="{4356CE83-1C97-4FC4-B996-2C3E76AC89B6}" type="sibTrans" cxnId="{EA2F96FD-96CC-41D7-908D-D0108826EBBE}">
      <dgm:prSet/>
      <dgm:spPr/>
      <dgm:t>
        <a:bodyPr/>
        <a:lstStyle/>
        <a:p>
          <a:endParaRPr lang="es-CR" sz="2200"/>
        </a:p>
      </dgm:t>
    </dgm:pt>
    <dgm:pt modelId="{11AFFB35-308E-412C-AC27-969B922AFCBD}">
      <dgm:prSet custT="1"/>
      <dgm:spPr>
        <a:solidFill>
          <a:srgbClr val="0033A0"/>
        </a:solidFill>
      </dgm:spPr>
      <dgm:t>
        <a:bodyPr/>
        <a:lstStyle/>
        <a:p>
          <a:r>
            <a:rPr lang="en-US" sz="2200" noProof="0"/>
            <a:t>Field work planning</a:t>
          </a:r>
        </a:p>
      </dgm:t>
    </dgm:pt>
    <dgm:pt modelId="{A99A2C66-0623-4D94-A2A4-2FFEEB5646B6}" type="parTrans" cxnId="{C3BA8A39-EC07-4C60-A4D3-F23A8FF72D99}">
      <dgm:prSet/>
      <dgm:spPr/>
      <dgm:t>
        <a:bodyPr/>
        <a:lstStyle/>
        <a:p>
          <a:endParaRPr lang="en-US" sz="2200"/>
        </a:p>
      </dgm:t>
    </dgm:pt>
    <dgm:pt modelId="{1A72078A-2DC2-44DA-AD08-9606DD5805F0}" type="sibTrans" cxnId="{C3BA8A39-EC07-4C60-A4D3-F23A8FF72D99}">
      <dgm:prSet custT="1"/>
      <dgm:spPr/>
      <dgm:t>
        <a:bodyPr/>
        <a:lstStyle/>
        <a:p>
          <a:endParaRPr lang="en-US" sz="2200"/>
        </a:p>
      </dgm:t>
    </dgm:pt>
    <dgm:pt modelId="{3261DDD7-BDF5-46EC-9424-3BB03BCC21E0}">
      <dgm:prSet custT="1"/>
      <dgm:spPr>
        <a:solidFill>
          <a:srgbClr val="0033A0"/>
        </a:solidFill>
      </dgm:spPr>
      <dgm:t>
        <a:bodyPr/>
        <a:lstStyle/>
        <a:p>
          <a:r>
            <a:rPr lang="en-US" sz="2200" noProof="0"/>
            <a:t>Staff recruitment</a:t>
          </a:r>
        </a:p>
      </dgm:t>
    </dgm:pt>
    <dgm:pt modelId="{2CE4D8B6-B6BE-4308-B222-0ACF22FD4FC5}" type="parTrans" cxnId="{DD545156-A1FB-4185-B508-EFF1978EEF54}">
      <dgm:prSet/>
      <dgm:spPr/>
      <dgm:t>
        <a:bodyPr/>
        <a:lstStyle/>
        <a:p>
          <a:endParaRPr lang="en-US" sz="2200"/>
        </a:p>
      </dgm:t>
    </dgm:pt>
    <dgm:pt modelId="{9DFC97A2-D715-4765-AB9D-C305D1EA0F8A}" type="sibTrans" cxnId="{DD545156-A1FB-4185-B508-EFF1978EEF54}">
      <dgm:prSet custT="1"/>
      <dgm:spPr/>
      <dgm:t>
        <a:bodyPr/>
        <a:lstStyle/>
        <a:p>
          <a:endParaRPr lang="en-US" sz="2200"/>
        </a:p>
      </dgm:t>
    </dgm:pt>
    <dgm:pt modelId="{742F1A79-4AC8-4272-8EFD-7F37F37C06EE}" type="pres">
      <dgm:prSet presAssocID="{134DDDC3-84B6-42AD-A87A-38E46A19346B}" presName="Name0" presStyleCnt="0">
        <dgm:presLayoutVars>
          <dgm:dir/>
          <dgm:resizeHandles val="exact"/>
        </dgm:presLayoutVars>
      </dgm:prSet>
      <dgm:spPr/>
    </dgm:pt>
    <dgm:pt modelId="{68C86362-BAAF-48C4-AE8B-4AF695B91506}" type="pres">
      <dgm:prSet presAssocID="{11AFFB35-308E-412C-AC27-969B922AFCBD}" presName="node" presStyleLbl="node1" presStyleIdx="0" presStyleCnt="6">
        <dgm:presLayoutVars>
          <dgm:bulletEnabled val="1"/>
        </dgm:presLayoutVars>
      </dgm:prSet>
      <dgm:spPr/>
    </dgm:pt>
    <dgm:pt modelId="{F2B70FB3-C855-465C-8CFE-282CBD8ACD0C}" type="pres">
      <dgm:prSet presAssocID="{1A72078A-2DC2-44DA-AD08-9606DD5805F0}" presName="sibTrans" presStyleLbl="sibTrans1D1" presStyleIdx="0" presStyleCnt="5"/>
      <dgm:spPr/>
    </dgm:pt>
    <dgm:pt modelId="{17D14224-99D9-44D5-A4D0-5B83F94344AA}" type="pres">
      <dgm:prSet presAssocID="{1A72078A-2DC2-44DA-AD08-9606DD5805F0}" presName="connectorText" presStyleLbl="sibTrans1D1" presStyleIdx="0" presStyleCnt="5"/>
      <dgm:spPr/>
    </dgm:pt>
    <dgm:pt modelId="{0375AE5A-82FE-4CA1-A22A-BC4FB592317F}" type="pres">
      <dgm:prSet presAssocID="{3261DDD7-BDF5-46EC-9424-3BB03BCC21E0}" presName="node" presStyleLbl="node1" presStyleIdx="1" presStyleCnt="6">
        <dgm:presLayoutVars>
          <dgm:bulletEnabled val="1"/>
        </dgm:presLayoutVars>
      </dgm:prSet>
      <dgm:spPr/>
    </dgm:pt>
    <dgm:pt modelId="{B2D26703-6E52-4CF6-BFF3-04A14141237A}" type="pres">
      <dgm:prSet presAssocID="{9DFC97A2-D715-4765-AB9D-C305D1EA0F8A}" presName="sibTrans" presStyleLbl="sibTrans1D1" presStyleIdx="1" presStyleCnt="5"/>
      <dgm:spPr/>
    </dgm:pt>
    <dgm:pt modelId="{15F4114A-13EE-4AAC-B397-BEDF6769C22D}" type="pres">
      <dgm:prSet presAssocID="{9DFC97A2-D715-4765-AB9D-C305D1EA0F8A}" presName="connectorText" presStyleLbl="sibTrans1D1" presStyleIdx="1" presStyleCnt="5"/>
      <dgm:spPr/>
    </dgm:pt>
    <dgm:pt modelId="{54DA5E82-CC73-4CD3-9A4D-970C58F65F5B}" type="pres">
      <dgm:prSet presAssocID="{FFE4147F-3B84-4318-9AB6-CDB2B19C3A4B}" presName="node" presStyleLbl="node1" presStyleIdx="2" presStyleCnt="6">
        <dgm:presLayoutVars>
          <dgm:bulletEnabled val="1"/>
        </dgm:presLayoutVars>
      </dgm:prSet>
      <dgm:spPr/>
    </dgm:pt>
    <dgm:pt modelId="{CAAB0CE3-EF20-4982-A005-FE98529E7832}" type="pres">
      <dgm:prSet presAssocID="{229C2267-0A40-4747-BD88-B57FA1F0B239}" presName="sibTrans" presStyleLbl="sibTrans1D1" presStyleIdx="2" presStyleCnt="5"/>
      <dgm:spPr/>
    </dgm:pt>
    <dgm:pt modelId="{2DF23C92-16D6-496F-9F37-96F9D95D6715}" type="pres">
      <dgm:prSet presAssocID="{229C2267-0A40-4747-BD88-B57FA1F0B239}" presName="connectorText" presStyleLbl="sibTrans1D1" presStyleIdx="2" presStyleCnt="5"/>
      <dgm:spPr/>
    </dgm:pt>
    <dgm:pt modelId="{682461CC-36E9-4807-B08D-B740AF10C387}" type="pres">
      <dgm:prSet presAssocID="{D3F9B829-B291-42B7-BB9F-AF5A1693E2A5}" presName="node" presStyleLbl="node1" presStyleIdx="3" presStyleCnt="6" custLinFactNeighborY="4377">
        <dgm:presLayoutVars>
          <dgm:bulletEnabled val="1"/>
        </dgm:presLayoutVars>
      </dgm:prSet>
      <dgm:spPr/>
    </dgm:pt>
    <dgm:pt modelId="{44FBFFE7-5D0C-4FA0-9222-B9AE258125C8}" type="pres">
      <dgm:prSet presAssocID="{C06912AC-AC6D-47C0-BEC0-D73B032EE8DB}" presName="sibTrans" presStyleLbl="sibTrans1D1" presStyleIdx="3" presStyleCnt="5"/>
      <dgm:spPr/>
    </dgm:pt>
    <dgm:pt modelId="{D53CC9C8-E3BB-4AA7-9A98-96BDAE892C92}" type="pres">
      <dgm:prSet presAssocID="{C06912AC-AC6D-47C0-BEC0-D73B032EE8DB}" presName="connectorText" presStyleLbl="sibTrans1D1" presStyleIdx="3" presStyleCnt="5"/>
      <dgm:spPr/>
    </dgm:pt>
    <dgm:pt modelId="{91EF9A9B-2FA4-4D28-9D80-BEE50674C56D}" type="pres">
      <dgm:prSet presAssocID="{CF68D74E-E2DE-4C9C-9F91-63B01F626674}" presName="node" presStyleLbl="node1" presStyleIdx="4" presStyleCnt="6">
        <dgm:presLayoutVars>
          <dgm:bulletEnabled val="1"/>
        </dgm:presLayoutVars>
      </dgm:prSet>
      <dgm:spPr/>
    </dgm:pt>
    <dgm:pt modelId="{2E1CAD47-469C-43E7-BE23-E253A7BAC80A}" type="pres">
      <dgm:prSet presAssocID="{F8A2D2FE-E603-4A35-B583-164511AAD2DD}" presName="sibTrans" presStyleLbl="sibTrans1D1" presStyleIdx="4" presStyleCnt="5"/>
      <dgm:spPr/>
    </dgm:pt>
    <dgm:pt modelId="{6A044D83-9B6D-476C-82CC-8F1E57D6D9E1}" type="pres">
      <dgm:prSet presAssocID="{F8A2D2FE-E603-4A35-B583-164511AAD2DD}" presName="connectorText" presStyleLbl="sibTrans1D1" presStyleIdx="4" presStyleCnt="5"/>
      <dgm:spPr/>
    </dgm:pt>
    <dgm:pt modelId="{5919A8E5-8DD1-49F2-8311-A999E7FA7014}" type="pres">
      <dgm:prSet presAssocID="{5FE57AFA-677C-4083-B669-B65370A30C7D}" presName="node" presStyleLbl="node1" presStyleIdx="5" presStyleCnt="6">
        <dgm:presLayoutVars>
          <dgm:bulletEnabled val="1"/>
        </dgm:presLayoutVars>
      </dgm:prSet>
      <dgm:spPr/>
    </dgm:pt>
  </dgm:ptLst>
  <dgm:cxnLst>
    <dgm:cxn modelId="{16367305-1030-4BD7-BA75-FF536CFA15B1}" type="presOf" srcId="{229C2267-0A40-4747-BD88-B57FA1F0B239}" destId="{2DF23C92-16D6-496F-9F37-96F9D95D6715}" srcOrd="1" destOrd="0" presId="urn:microsoft.com/office/officeart/2005/8/layout/bProcess3"/>
    <dgm:cxn modelId="{A7F9CE10-D8B1-4C7B-AD48-26A2F8667224}" type="presOf" srcId="{D3F9B829-B291-42B7-BB9F-AF5A1693E2A5}" destId="{682461CC-36E9-4807-B08D-B740AF10C387}" srcOrd="0" destOrd="0" presId="urn:microsoft.com/office/officeart/2005/8/layout/bProcess3"/>
    <dgm:cxn modelId="{A6CD091B-9CD0-4C4A-ADBC-FDE61940AF21}" type="presOf" srcId="{C06912AC-AC6D-47C0-BEC0-D73B032EE8DB}" destId="{D53CC9C8-E3BB-4AA7-9A98-96BDAE892C92}" srcOrd="1" destOrd="0" presId="urn:microsoft.com/office/officeart/2005/8/layout/bProcess3"/>
    <dgm:cxn modelId="{E0373432-CB2B-4864-93DB-3A1FDFAB8BB1}" type="presOf" srcId="{F8A2D2FE-E603-4A35-B583-164511AAD2DD}" destId="{6A044D83-9B6D-476C-82CC-8F1E57D6D9E1}" srcOrd="1" destOrd="0" presId="urn:microsoft.com/office/officeart/2005/8/layout/bProcess3"/>
    <dgm:cxn modelId="{F6C04A35-D6DE-4CCE-8E71-03CD73D6E73F}" type="presOf" srcId="{F8A2D2FE-E603-4A35-B583-164511AAD2DD}" destId="{2E1CAD47-469C-43E7-BE23-E253A7BAC80A}" srcOrd="0" destOrd="0" presId="urn:microsoft.com/office/officeart/2005/8/layout/bProcess3"/>
    <dgm:cxn modelId="{C3BA8A39-EC07-4C60-A4D3-F23A8FF72D99}" srcId="{134DDDC3-84B6-42AD-A87A-38E46A19346B}" destId="{11AFFB35-308E-412C-AC27-969B922AFCBD}" srcOrd="0" destOrd="0" parTransId="{A99A2C66-0623-4D94-A2A4-2FFEEB5646B6}" sibTransId="{1A72078A-2DC2-44DA-AD08-9606DD5805F0}"/>
    <dgm:cxn modelId="{7AC35B52-8715-4C2C-9391-38662661CA4D}" type="presOf" srcId="{C06912AC-AC6D-47C0-BEC0-D73B032EE8DB}" destId="{44FBFFE7-5D0C-4FA0-9222-B9AE258125C8}" srcOrd="0" destOrd="0" presId="urn:microsoft.com/office/officeart/2005/8/layout/bProcess3"/>
    <dgm:cxn modelId="{48C45A54-8287-4BFE-BC0D-6E67C1D9C3FC}" type="presOf" srcId="{229C2267-0A40-4747-BD88-B57FA1F0B239}" destId="{CAAB0CE3-EF20-4982-A005-FE98529E7832}" srcOrd="0" destOrd="0" presId="urn:microsoft.com/office/officeart/2005/8/layout/bProcess3"/>
    <dgm:cxn modelId="{DD545156-A1FB-4185-B508-EFF1978EEF54}" srcId="{134DDDC3-84B6-42AD-A87A-38E46A19346B}" destId="{3261DDD7-BDF5-46EC-9424-3BB03BCC21E0}" srcOrd="1" destOrd="0" parTransId="{2CE4D8B6-B6BE-4308-B222-0ACF22FD4FC5}" sibTransId="{9DFC97A2-D715-4765-AB9D-C305D1EA0F8A}"/>
    <dgm:cxn modelId="{5299835B-A588-48B0-8398-B7ED9A80ED5A}" srcId="{134DDDC3-84B6-42AD-A87A-38E46A19346B}" destId="{CF68D74E-E2DE-4C9C-9F91-63B01F626674}" srcOrd="4" destOrd="0" parTransId="{BB6A4487-72C2-4D3A-BE8A-57D8DB4BDE33}" sibTransId="{F8A2D2FE-E603-4A35-B583-164511AAD2DD}"/>
    <dgm:cxn modelId="{17427D64-5FD1-4547-A767-6BA41BD5FA1E}" type="presOf" srcId="{5FE57AFA-677C-4083-B669-B65370A30C7D}" destId="{5919A8E5-8DD1-49F2-8311-A999E7FA7014}" srcOrd="0" destOrd="0" presId="urn:microsoft.com/office/officeart/2005/8/layout/bProcess3"/>
    <dgm:cxn modelId="{B374477F-86F6-47CF-B49D-E88D3BB36BCF}" type="presOf" srcId="{1A72078A-2DC2-44DA-AD08-9606DD5805F0}" destId="{17D14224-99D9-44D5-A4D0-5B83F94344AA}" srcOrd="1" destOrd="0" presId="urn:microsoft.com/office/officeart/2005/8/layout/bProcess3"/>
    <dgm:cxn modelId="{2FFF9E96-42FC-4A99-815C-63042BE7B9C1}" type="presOf" srcId="{1A72078A-2DC2-44DA-AD08-9606DD5805F0}" destId="{F2B70FB3-C855-465C-8CFE-282CBD8ACD0C}" srcOrd="0" destOrd="0" presId="urn:microsoft.com/office/officeart/2005/8/layout/bProcess3"/>
    <dgm:cxn modelId="{8156BA98-C765-443A-BF0E-8225880334E3}" type="presOf" srcId="{3261DDD7-BDF5-46EC-9424-3BB03BCC21E0}" destId="{0375AE5A-82FE-4CA1-A22A-BC4FB592317F}" srcOrd="0" destOrd="0" presId="urn:microsoft.com/office/officeart/2005/8/layout/bProcess3"/>
    <dgm:cxn modelId="{868327A3-0679-4972-BB06-E01745759FFA}" type="presOf" srcId="{11AFFB35-308E-412C-AC27-969B922AFCBD}" destId="{68C86362-BAAF-48C4-AE8B-4AF695B91506}" srcOrd="0" destOrd="0" presId="urn:microsoft.com/office/officeart/2005/8/layout/bProcess3"/>
    <dgm:cxn modelId="{5617B8AC-B99D-4020-B716-1DAFB7130497}" srcId="{134DDDC3-84B6-42AD-A87A-38E46A19346B}" destId="{FFE4147F-3B84-4318-9AB6-CDB2B19C3A4B}" srcOrd="2" destOrd="0" parTransId="{844BB9F0-4EF3-4606-95F4-E7405BF8BF67}" sibTransId="{229C2267-0A40-4747-BD88-B57FA1F0B239}"/>
    <dgm:cxn modelId="{070376BE-0E59-46D5-80C3-7F4D9D10C523}" type="presOf" srcId="{134DDDC3-84B6-42AD-A87A-38E46A19346B}" destId="{742F1A79-4AC8-4272-8EFD-7F37F37C06EE}" srcOrd="0" destOrd="0" presId="urn:microsoft.com/office/officeart/2005/8/layout/bProcess3"/>
    <dgm:cxn modelId="{1ADFC3CD-041B-4908-9773-486B9B3B2C51}" srcId="{134DDDC3-84B6-42AD-A87A-38E46A19346B}" destId="{D3F9B829-B291-42B7-BB9F-AF5A1693E2A5}" srcOrd="3" destOrd="0" parTransId="{5EEF6DB1-83C4-4AFE-B585-A9BAE8D66191}" sibTransId="{C06912AC-AC6D-47C0-BEC0-D73B032EE8DB}"/>
    <dgm:cxn modelId="{DC9798D3-098A-413B-9FC8-38FE30A9F0B5}" type="presOf" srcId="{FFE4147F-3B84-4318-9AB6-CDB2B19C3A4B}" destId="{54DA5E82-CC73-4CD3-9A4D-970C58F65F5B}" srcOrd="0" destOrd="0" presId="urn:microsoft.com/office/officeart/2005/8/layout/bProcess3"/>
    <dgm:cxn modelId="{918B0DD8-F45F-44D2-B1A8-1DB26F5C1278}" type="presOf" srcId="{9DFC97A2-D715-4765-AB9D-C305D1EA0F8A}" destId="{B2D26703-6E52-4CF6-BFF3-04A14141237A}" srcOrd="0" destOrd="0" presId="urn:microsoft.com/office/officeart/2005/8/layout/bProcess3"/>
    <dgm:cxn modelId="{6A6A08D9-D5CF-4788-B7F9-2B16AB4F63AF}" type="presOf" srcId="{9DFC97A2-D715-4765-AB9D-C305D1EA0F8A}" destId="{15F4114A-13EE-4AAC-B397-BEDF6769C22D}" srcOrd="1" destOrd="0" presId="urn:microsoft.com/office/officeart/2005/8/layout/bProcess3"/>
    <dgm:cxn modelId="{902320F0-3F49-41EC-A411-57E3CA0C2E48}" type="presOf" srcId="{CF68D74E-E2DE-4C9C-9F91-63B01F626674}" destId="{91EF9A9B-2FA4-4D28-9D80-BEE50674C56D}" srcOrd="0" destOrd="0" presId="urn:microsoft.com/office/officeart/2005/8/layout/bProcess3"/>
    <dgm:cxn modelId="{EA2F96FD-96CC-41D7-908D-D0108826EBBE}" srcId="{134DDDC3-84B6-42AD-A87A-38E46A19346B}" destId="{5FE57AFA-677C-4083-B669-B65370A30C7D}" srcOrd="5" destOrd="0" parTransId="{B6BAA4C4-F8B9-4B07-B01D-AD3330BFE8DE}" sibTransId="{4356CE83-1C97-4FC4-B996-2C3E76AC89B6}"/>
    <dgm:cxn modelId="{AF4DDA8D-63D1-4BA6-996D-1E3EB59019BD}" type="presParOf" srcId="{742F1A79-4AC8-4272-8EFD-7F37F37C06EE}" destId="{68C86362-BAAF-48C4-AE8B-4AF695B91506}" srcOrd="0" destOrd="0" presId="urn:microsoft.com/office/officeart/2005/8/layout/bProcess3"/>
    <dgm:cxn modelId="{0A1A2055-F8CA-42AD-8C9C-4A414F6C2355}" type="presParOf" srcId="{742F1A79-4AC8-4272-8EFD-7F37F37C06EE}" destId="{F2B70FB3-C855-465C-8CFE-282CBD8ACD0C}" srcOrd="1" destOrd="0" presId="urn:microsoft.com/office/officeart/2005/8/layout/bProcess3"/>
    <dgm:cxn modelId="{7D60E5CD-4CA1-4202-B0D6-9686AB505907}" type="presParOf" srcId="{F2B70FB3-C855-465C-8CFE-282CBD8ACD0C}" destId="{17D14224-99D9-44D5-A4D0-5B83F94344AA}" srcOrd="0" destOrd="0" presId="urn:microsoft.com/office/officeart/2005/8/layout/bProcess3"/>
    <dgm:cxn modelId="{FD98A00E-2BF1-4187-B4DF-EB0467BBCFBF}" type="presParOf" srcId="{742F1A79-4AC8-4272-8EFD-7F37F37C06EE}" destId="{0375AE5A-82FE-4CA1-A22A-BC4FB592317F}" srcOrd="2" destOrd="0" presId="urn:microsoft.com/office/officeart/2005/8/layout/bProcess3"/>
    <dgm:cxn modelId="{2C0AC5DD-7830-4225-AA81-BBEC57AD9216}" type="presParOf" srcId="{742F1A79-4AC8-4272-8EFD-7F37F37C06EE}" destId="{B2D26703-6E52-4CF6-BFF3-04A14141237A}" srcOrd="3" destOrd="0" presId="urn:microsoft.com/office/officeart/2005/8/layout/bProcess3"/>
    <dgm:cxn modelId="{4B77AF54-E9BF-4D4A-8064-A5047E9C34C8}" type="presParOf" srcId="{B2D26703-6E52-4CF6-BFF3-04A14141237A}" destId="{15F4114A-13EE-4AAC-B397-BEDF6769C22D}" srcOrd="0" destOrd="0" presId="urn:microsoft.com/office/officeart/2005/8/layout/bProcess3"/>
    <dgm:cxn modelId="{0185998E-9A50-4709-A23E-08E333DD23C5}" type="presParOf" srcId="{742F1A79-4AC8-4272-8EFD-7F37F37C06EE}" destId="{54DA5E82-CC73-4CD3-9A4D-970C58F65F5B}" srcOrd="4" destOrd="0" presId="urn:microsoft.com/office/officeart/2005/8/layout/bProcess3"/>
    <dgm:cxn modelId="{144EDBDC-BE5B-475D-B6A6-AE56381C37F7}" type="presParOf" srcId="{742F1A79-4AC8-4272-8EFD-7F37F37C06EE}" destId="{CAAB0CE3-EF20-4982-A005-FE98529E7832}" srcOrd="5" destOrd="0" presId="urn:microsoft.com/office/officeart/2005/8/layout/bProcess3"/>
    <dgm:cxn modelId="{0CDF97E0-8D8A-4F1C-8388-8BAE73396E42}" type="presParOf" srcId="{CAAB0CE3-EF20-4982-A005-FE98529E7832}" destId="{2DF23C92-16D6-496F-9F37-96F9D95D6715}" srcOrd="0" destOrd="0" presId="urn:microsoft.com/office/officeart/2005/8/layout/bProcess3"/>
    <dgm:cxn modelId="{B90D47FF-94FB-4B8D-8108-08D1321C8332}" type="presParOf" srcId="{742F1A79-4AC8-4272-8EFD-7F37F37C06EE}" destId="{682461CC-36E9-4807-B08D-B740AF10C387}" srcOrd="6" destOrd="0" presId="urn:microsoft.com/office/officeart/2005/8/layout/bProcess3"/>
    <dgm:cxn modelId="{D7DDAF5B-071B-4D95-B6CD-753A01B40E64}" type="presParOf" srcId="{742F1A79-4AC8-4272-8EFD-7F37F37C06EE}" destId="{44FBFFE7-5D0C-4FA0-9222-B9AE258125C8}" srcOrd="7" destOrd="0" presId="urn:microsoft.com/office/officeart/2005/8/layout/bProcess3"/>
    <dgm:cxn modelId="{BCE3BCEF-12B6-4D06-8F34-A8A06FD5A9D3}" type="presParOf" srcId="{44FBFFE7-5D0C-4FA0-9222-B9AE258125C8}" destId="{D53CC9C8-E3BB-4AA7-9A98-96BDAE892C92}" srcOrd="0" destOrd="0" presId="urn:microsoft.com/office/officeart/2005/8/layout/bProcess3"/>
    <dgm:cxn modelId="{A39BFDCA-C27E-4D9A-9903-0FC2C39A613C}" type="presParOf" srcId="{742F1A79-4AC8-4272-8EFD-7F37F37C06EE}" destId="{91EF9A9B-2FA4-4D28-9D80-BEE50674C56D}" srcOrd="8" destOrd="0" presId="urn:microsoft.com/office/officeart/2005/8/layout/bProcess3"/>
    <dgm:cxn modelId="{4A6BF408-5906-4102-B6C0-87E114AFC5E5}" type="presParOf" srcId="{742F1A79-4AC8-4272-8EFD-7F37F37C06EE}" destId="{2E1CAD47-469C-43E7-BE23-E253A7BAC80A}" srcOrd="9" destOrd="0" presId="urn:microsoft.com/office/officeart/2005/8/layout/bProcess3"/>
    <dgm:cxn modelId="{15871D35-482C-4F65-AA7F-51964087A04E}" type="presParOf" srcId="{2E1CAD47-469C-43E7-BE23-E253A7BAC80A}" destId="{6A044D83-9B6D-476C-82CC-8F1E57D6D9E1}" srcOrd="0" destOrd="0" presId="urn:microsoft.com/office/officeart/2005/8/layout/bProcess3"/>
    <dgm:cxn modelId="{68046050-8523-4CFF-9BFB-AB52FB80734B}" type="presParOf" srcId="{742F1A79-4AC8-4272-8EFD-7F37F37C06EE}" destId="{5919A8E5-8DD1-49F2-8311-A999E7FA7014}" srcOrd="10"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5B23B9-8C3E-40D6-B2E9-EC0AD567C45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CR"/>
        </a:p>
      </dgm:t>
    </dgm:pt>
    <dgm:pt modelId="{973F5F2F-3BBA-44FE-A4B7-433EFD8C8D35}">
      <dgm:prSet phldrT="[Texto]" custT="1"/>
      <dgm:spPr>
        <a:solidFill>
          <a:srgbClr val="0033A0"/>
        </a:solidFill>
      </dgm:spPr>
      <dgm:t>
        <a:bodyPr/>
        <a:lstStyle/>
        <a:p>
          <a:r>
            <a:rPr lang="en-US" sz="2500" noProof="0">
              <a:latin typeface="Open Sans Bold" panose="020B0806030504020204" pitchFamily="34" charset="0"/>
              <a:ea typeface="Open Sans Bold" panose="020B0806030504020204" pitchFamily="34" charset="0"/>
              <a:cs typeface="Open Sans Bold" panose="020B0806030504020204" pitchFamily="34" charset="0"/>
            </a:rPr>
            <a:t>Seeds</a:t>
          </a:r>
        </a:p>
      </dgm:t>
    </dgm:pt>
    <dgm:pt modelId="{2E641464-65C9-45A1-87B6-9712EDF74C83}" type="parTrans" cxnId="{F5142C8B-9E78-4D41-BABD-1CC76B49FF64}">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AE74286F-6716-4722-9A06-FC79725A49A3}" type="sibTrans" cxnId="{F5142C8B-9E78-4D41-BABD-1CC76B49FF64}">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D803FB82-D9BB-4D40-8D1B-8C1D39758F2D}">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MP-S-001</a:t>
          </a:r>
        </a:p>
      </dgm:t>
    </dgm:pt>
    <dgm:pt modelId="{0665D3B1-3788-4111-9253-FA934B58DC61}" type="parTrans" cxnId="{7DF3EB20-EFBB-4856-A0E8-30CE904374FE}">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5B7F8FEF-B6C3-4584-97B6-256AC76275BB}" type="sibTrans" cxnId="{7DF3EB20-EFBB-4856-A0E8-30CE904374FE}">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D907AC9C-E2B1-4AEA-9E47-8B7FF98E2CD0}">
      <dgm:prSet phldrT="[Texto]" custT="1"/>
      <dgm:spPr>
        <a:solidFill>
          <a:srgbClr val="4066B8"/>
        </a:solidFill>
      </dgm:spPr>
      <dgm:t>
        <a:bodyPr/>
        <a:lstStyle/>
        <a:p>
          <a:r>
            <a:rPr lang="es-CR" sz="2500">
              <a:latin typeface="Open Sans Bold" panose="020B0806030504020204" pitchFamily="34" charset="0"/>
              <a:ea typeface="Open Sans Bold" panose="020B0806030504020204" pitchFamily="34" charset="0"/>
              <a:cs typeface="Open Sans Bold" panose="020B0806030504020204" pitchFamily="34" charset="0"/>
            </a:rPr>
            <a:t>1 wave</a:t>
          </a:r>
        </a:p>
      </dgm:t>
    </dgm:pt>
    <dgm:pt modelId="{802C199A-455E-4D69-9CE9-2386FF2216BA}" type="parTrans" cxnId="{9196EE48-D189-45BB-BBC5-232F3940849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3B318F64-E699-4D49-93B8-72E13B417CCF}" type="sibTrans" cxnId="{9196EE48-D189-45BB-BBC5-232F3940849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8681BE3C-9C0C-4946-A8C0-0D316BF96551}">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MP-R-1001</a:t>
          </a:r>
        </a:p>
      </dgm:t>
    </dgm:pt>
    <dgm:pt modelId="{2D8CF5F4-9B76-4116-ADD9-88F18055918E}" type="parTrans" cxnId="{5750EA92-7103-4882-9515-F6DCF7BC2C1C}">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AF41C072-3617-4F5A-8ADB-B862A51E1544}" type="sibTrans" cxnId="{5750EA92-7103-4882-9515-F6DCF7BC2C1C}">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147D2BDE-EACD-4926-9542-67E899BCC989}">
      <dgm:prSet phldrT="[Texto]" custT="1"/>
      <dgm:spPr>
        <a:solidFill>
          <a:srgbClr val="5B92E5"/>
        </a:solidFill>
      </dgm:spPr>
      <dgm:t>
        <a:bodyPr/>
        <a:lstStyle/>
        <a:p>
          <a:r>
            <a:rPr lang="es-CR" sz="2500">
              <a:latin typeface="Open Sans Bold" panose="020B0806030504020204" pitchFamily="34" charset="0"/>
              <a:ea typeface="Open Sans Bold" panose="020B0806030504020204" pitchFamily="34" charset="0"/>
              <a:cs typeface="Open Sans Bold" panose="020B0806030504020204" pitchFamily="34" charset="0"/>
            </a:rPr>
            <a:t>2 wave</a:t>
          </a:r>
        </a:p>
      </dgm:t>
    </dgm:pt>
    <dgm:pt modelId="{1E3331B7-BAFB-4E57-B102-57BD88579FA5}" type="parTrans" cxnId="{105B5630-4015-41BB-B572-8FB0378E8B06}">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A1586738-2E2D-40DE-9859-DC909A7A7FF7}" type="sibTrans" cxnId="{105B5630-4015-41BB-B572-8FB0378E8B06}">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82B0F6D8-EFB8-4D51-8CF1-5034531BD99F}">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MP-R-2001</a:t>
          </a:r>
        </a:p>
      </dgm:t>
    </dgm:pt>
    <dgm:pt modelId="{2068DB99-9F26-49E8-83C4-91F02A5FBF43}" type="parTrans" cxnId="{E120E736-A1BA-4339-943A-0ECDAAC67E3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96AC005D-B284-4DD8-801A-DD5E43EDBF67}" type="sibTrans" cxnId="{E120E736-A1BA-4339-943A-0ECDAAC67E3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40A4DB35-869B-4C05-A434-2ACC2D812EFE}">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MP-R-1002</a:t>
          </a:r>
        </a:p>
      </dgm:t>
    </dgm:pt>
    <dgm:pt modelId="{5B82E11C-1064-42D5-9B44-CDEFC78BC133}" type="parTrans" cxnId="{756802C3-5819-458B-9234-9A2EDF143D93}">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7518F129-8343-4358-A67B-A79A591CA6CE}" type="sibTrans" cxnId="{756802C3-5819-458B-9234-9A2EDF143D93}">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73BE5204-B2B4-4394-AF6E-6A5E3B7507E7}">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MP-R-1003</a:t>
          </a:r>
        </a:p>
      </dgm:t>
    </dgm:pt>
    <dgm:pt modelId="{70634BAE-68F5-48B2-AF49-FE8D24CBE5F4}" type="parTrans" cxnId="{F234F5E3-7B00-4325-9969-E1F123F0389F}">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58098C99-92EB-4778-BB3F-D6E0B7D5AB83}" type="sibTrans" cxnId="{F234F5E3-7B00-4325-9969-E1F123F0389F}">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2F72414B-F222-49C4-9008-8AD302261201}">
      <dgm:prSet custT="1"/>
      <dgm:spPr>
        <a:solidFill>
          <a:srgbClr val="84ADEC"/>
        </a:solidFill>
      </dgm:spPr>
      <dgm:t>
        <a:bodyPr/>
        <a:lstStyle/>
        <a:p>
          <a:r>
            <a:rPr lang="es-CR" sz="2500">
              <a:latin typeface="Open Sans Bold" panose="020B0806030504020204" pitchFamily="34" charset="0"/>
              <a:ea typeface="Open Sans Bold" panose="020B0806030504020204" pitchFamily="34" charset="0"/>
              <a:cs typeface="Open Sans Bold" panose="020B0806030504020204" pitchFamily="34" charset="0"/>
            </a:rPr>
            <a:t>3 wave</a:t>
          </a:r>
        </a:p>
      </dgm:t>
    </dgm:pt>
    <dgm:pt modelId="{F61009F4-A746-463C-926B-E30E2219617B}" type="parTrans" cxnId="{5853C31E-3A1B-4926-B29A-FB8ACF96DF6E}">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27B2B05B-BDF1-439B-B5EE-6092D5A63185}" type="sibTrans" cxnId="{5853C31E-3A1B-4926-B29A-FB8ACF96DF6E}">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2CFCEE2F-0D08-415B-A8FF-0AA107808EEB}">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MP-R-2002</a:t>
          </a:r>
        </a:p>
      </dgm:t>
    </dgm:pt>
    <dgm:pt modelId="{1A21141A-4D4C-4D0F-BAAF-8E280FFC91DD}" type="parTrans" cxnId="{C8B08229-C885-498B-90D5-52D063C9AC6C}">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D96AF30A-87BC-4792-852A-6086D530FD26}" type="sibTrans" cxnId="{C8B08229-C885-498B-90D5-52D063C9AC6C}">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2C48174B-1751-4F5D-8EEB-912472A3FBD9}">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MP-R-2003</a:t>
          </a:r>
        </a:p>
      </dgm:t>
    </dgm:pt>
    <dgm:pt modelId="{77096C40-A33D-4242-B6E4-6745D2E112D7}" type="parTrans" cxnId="{89222E66-9E45-4DB9-B769-98922BA5C9BA}">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F98942B4-A610-45A6-BF1D-47302FD4F65E}" type="sibTrans" cxnId="{89222E66-9E45-4DB9-B769-98922BA5C9BA}">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8C736CBF-69E7-452C-85E9-FE1A730998B3}">
      <dgm:prSet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MP-R-3001</a:t>
          </a:r>
        </a:p>
      </dgm:t>
    </dgm:pt>
    <dgm:pt modelId="{78C2CDA6-23F1-4B82-AF8B-0819671B7B9B}" type="parTrans" cxnId="{8A47D4BB-00E8-4698-AF2C-C31746001082}">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E69AEEBF-DC74-4EBA-874C-BD2EA04ED759}" type="sibTrans" cxnId="{8A47D4BB-00E8-4698-AF2C-C31746001082}">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599ABBFD-EDCE-42D5-9929-B8F6A8BAED2A}">
      <dgm:prSet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MP-R-3003</a:t>
          </a:r>
        </a:p>
      </dgm:t>
    </dgm:pt>
    <dgm:pt modelId="{D5C9481E-EE69-4FA4-96FF-3E2C84CC2AC2}" type="parTrans" cxnId="{405C3E1B-D4B4-4233-87F3-5C13F7F6966F}">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31D8753E-97A8-41B0-8B08-8B7BD7581C92}" type="sibTrans" cxnId="{405C3E1B-D4B4-4233-87F3-5C13F7F6966F}">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B8D3E8A4-F159-4AD0-8C80-51AC11745758}">
      <dgm:prSet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MP-R-3002</a:t>
          </a:r>
        </a:p>
      </dgm:t>
    </dgm:pt>
    <dgm:pt modelId="{F3D999F4-620C-4292-9F3E-104AFBD333D1}" type="sibTrans" cxnId="{9D1F12B9-1290-497D-AC21-128D51882BE4}">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FEA9C09F-1792-4347-8D25-08502D6E3104}" type="parTrans" cxnId="{9D1F12B9-1290-497D-AC21-128D51882BE4}">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B9A56113-D8B0-4D7F-A0CD-73BE2298E34E}">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MP-S-002</a:t>
          </a:r>
        </a:p>
      </dgm:t>
    </dgm:pt>
    <dgm:pt modelId="{74C2C2ED-12C7-43E3-B170-E1255FAC06D8}" type="parTrans" cxnId="{93DA9F71-3187-43A0-B4FA-1C1221EFD4D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B272CD57-5D22-4C37-83FD-E40A30108A32}" type="sibTrans" cxnId="{93DA9F71-3187-43A0-B4FA-1C1221EFD4D9}">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9EF0885C-6311-4C4C-894B-59C914BCB99B}">
      <dgm:prSet phldrT="[Texto]" custT="1"/>
      <dgm:spPr/>
      <dgm:t>
        <a:bodyPr anchor="ctr"/>
        <a:lstStyle/>
        <a:p>
          <a:pPr algn="ctr">
            <a:buNone/>
          </a:pPr>
          <a:r>
            <a:rPr lang="es-CR" sz="1800">
              <a:latin typeface="Open Sans" panose="020B0606030504020204" pitchFamily="34" charset="0"/>
              <a:ea typeface="Open Sans" panose="020B0606030504020204" pitchFamily="34" charset="0"/>
              <a:cs typeface="Open Sans" panose="020B0606030504020204" pitchFamily="34" charset="0"/>
            </a:rPr>
            <a:t>MP-S-003</a:t>
          </a:r>
        </a:p>
      </dgm:t>
    </dgm:pt>
    <dgm:pt modelId="{A3D5A262-1E75-4E19-8239-52CACBE918A4}" type="parTrans" cxnId="{00A4113F-3E26-4599-A97F-F3D5B02E1B5B}">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7A842FDC-0691-4E93-A070-993346B9EEE8}" type="sibTrans" cxnId="{00A4113F-3E26-4599-A97F-F3D5B02E1B5B}">
      <dgm:prSet/>
      <dgm:spPr/>
      <dgm:t>
        <a:bodyPr/>
        <a:lstStyle/>
        <a:p>
          <a:endParaRPr lang="es-CR">
            <a:latin typeface="Open Sans" panose="020B0606030504020204" pitchFamily="34" charset="0"/>
            <a:ea typeface="Open Sans" panose="020B0606030504020204" pitchFamily="34" charset="0"/>
            <a:cs typeface="Open Sans" panose="020B0606030504020204" pitchFamily="34" charset="0"/>
          </a:endParaRPr>
        </a:p>
      </dgm:t>
    </dgm:pt>
    <dgm:pt modelId="{6877FE38-DC32-46CE-ACF2-042F8220CA57}" type="pres">
      <dgm:prSet presAssocID="{BE5B23B9-8C3E-40D6-B2E9-EC0AD567C459}" presName="linearFlow" presStyleCnt="0">
        <dgm:presLayoutVars>
          <dgm:dir/>
          <dgm:animLvl val="lvl"/>
          <dgm:resizeHandles val="exact"/>
        </dgm:presLayoutVars>
      </dgm:prSet>
      <dgm:spPr/>
    </dgm:pt>
    <dgm:pt modelId="{B8B7A92C-F8F2-43B0-97E3-CEF7B731F5AD}" type="pres">
      <dgm:prSet presAssocID="{973F5F2F-3BBA-44FE-A4B7-433EFD8C8D35}" presName="composite" presStyleCnt="0"/>
      <dgm:spPr/>
    </dgm:pt>
    <dgm:pt modelId="{FC99E7D5-C85E-49A0-93A3-A4E5811083C2}" type="pres">
      <dgm:prSet presAssocID="{973F5F2F-3BBA-44FE-A4B7-433EFD8C8D35}" presName="parTx" presStyleLbl="node1" presStyleIdx="0" presStyleCnt="4">
        <dgm:presLayoutVars>
          <dgm:chMax val="0"/>
          <dgm:chPref val="0"/>
          <dgm:bulletEnabled val="1"/>
        </dgm:presLayoutVars>
      </dgm:prSet>
      <dgm:spPr/>
    </dgm:pt>
    <dgm:pt modelId="{533EAC15-3328-4990-95C8-B041829A5E3A}" type="pres">
      <dgm:prSet presAssocID="{973F5F2F-3BBA-44FE-A4B7-433EFD8C8D35}" presName="parSh" presStyleLbl="node1" presStyleIdx="0" presStyleCnt="4"/>
      <dgm:spPr/>
    </dgm:pt>
    <dgm:pt modelId="{AC51BE5A-50B6-471A-9DDE-C687F8F02584}" type="pres">
      <dgm:prSet presAssocID="{973F5F2F-3BBA-44FE-A4B7-433EFD8C8D35}" presName="desTx" presStyleLbl="fgAcc1" presStyleIdx="0" presStyleCnt="4">
        <dgm:presLayoutVars>
          <dgm:bulletEnabled val="1"/>
        </dgm:presLayoutVars>
      </dgm:prSet>
      <dgm:spPr/>
    </dgm:pt>
    <dgm:pt modelId="{0650C2A3-8164-455F-910F-007AE70C6B9E}" type="pres">
      <dgm:prSet presAssocID="{AE74286F-6716-4722-9A06-FC79725A49A3}" presName="sibTrans" presStyleLbl="sibTrans2D1" presStyleIdx="0" presStyleCnt="3" custScaleY="49950"/>
      <dgm:spPr/>
    </dgm:pt>
    <dgm:pt modelId="{6199D7A4-7F25-417F-8EF0-B70060C9AB82}" type="pres">
      <dgm:prSet presAssocID="{AE74286F-6716-4722-9A06-FC79725A49A3}" presName="connTx" presStyleLbl="sibTrans2D1" presStyleIdx="0" presStyleCnt="3"/>
      <dgm:spPr/>
    </dgm:pt>
    <dgm:pt modelId="{B5264F0F-E7CD-438F-8D65-528DC0CC11C5}" type="pres">
      <dgm:prSet presAssocID="{D907AC9C-E2B1-4AEA-9E47-8B7FF98E2CD0}" presName="composite" presStyleCnt="0"/>
      <dgm:spPr/>
    </dgm:pt>
    <dgm:pt modelId="{361A9B12-286A-409F-8BEF-EFF3217A290B}" type="pres">
      <dgm:prSet presAssocID="{D907AC9C-E2B1-4AEA-9E47-8B7FF98E2CD0}" presName="parTx" presStyleLbl="node1" presStyleIdx="0" presStyleCnt="4">
        <dgm:presLayoutVars>
          <dgm:chMax val="0"/>
          <dgm:chPref val="0"/>
          <dgm:bulletEnabled val="1"/>
        </dgm:presLayoutVars>
      </dgm:prSet>
      <dgm:spPr/>
    </dgm:pt>
    <dgm:pt modelId="{FC0DCD16-F0AA-4389-9EC4-A536AD94E202}" type="pres">
      <dgm:prSet presAssocID="{D907AC9C-E2B1-4AEA-9E47-8B7FF98E2CD0}" presName="parSh" presStyleLbl="node1" presStyleIdx="1" presStyleCnt="4"/>
      <dgm:spPr/>
    </dgm:pt>
    <dgm:pt modelId="{9F1BF322-9F40-46F5-AC49-8B71C3DF3AC7}" type="pres">
      <dgm:prSet presAssocID="{D907AC9C-E2B1-4AEA-9E47-8B7FF98E2CD0}" presName="desTx" presStyleLbl="fgAcc1" presStyleIdx="1" presStyleCnt="4">
        <dgm:presLayoutVars>
          <dgm:bulletEnabled val="1"/>
        </dgm:presLayoutVars>
      </dgm:prSet>
      <dgm:spPr/>
    </dgm:pt>
    <dgm:pt modelId="{3E813DB4-8D05-4B50-B261-5B1C8001D1C1}" type="pres">
      <dgm:prSet presAssocID="{3B318F64-E699-4D49-93B8-72E13B417CCF}" presName="sibTrans" presStyleLbl="sibTrans2D1" presStyleIdx="1" presStyleCnt="3" custScaleY="43767"/>
      <dgm:spPr/>
    </dgm:pt>
    <dgm:pt modelId="{E3A5CCB6-A546-4C5A-B9ED-155B191E21AB}" type="pres">
      <dgm:prSet presAssocID="{3B318F64-E699-4D49-93B8-72E13B417CCF}" presName="connTx" presStyleLbl="sibTrans2D1" presStyleIdx="1" presStyleCnt="3"/>
      <dgm:spPr/>
    </dgm:pt>
    <dgm:pt modelId="{C0F907F1-0FB1-4911-9B6B-EAF5A4D923ED}" type="pres">
      <dgm:prSet presAssocID="{147D2BDE-EACD-4926-9542-67E899BCC989}" presName="composite" presStyleCnt="0"/>
      <dgm:spPr/>
    </dgm:pt>
    <dgm:pt modelId="{0323790D-215C-497C-913D-EF55D7EF27B6}" type="pres">
      <dgm:prSet presAssocID="{147D2BDE-EACD-4926-9542-67E899BCC989}" presName="parTx" presStyleLbl="node1" presStyleIdx="1" presStyleCnt="4">
        <dgm:presLayoutVars>
          <dgm:chMax val="0"/>
          <dgm:chPref val="0"/>
          <dgm:bulletEnabled val="1"/>
        </dgm:presLayoutVars>
      </dgm:prSet>
      <dgm:spPr/>
    </dgm:pt>
    <dgm:pt modelId="{52BE19A3-1F68-43C7-88FD-C7E99A8B2597}" type="pres">
      <dgm:prSet presAssocID="{147D2BDE-EACD-4926-9542-67E899BCC989}" presName="parSh" presStyleLbl="node1" presStyleIdx="2" presStyleCnt="4"/>
      <dgm:spPr/>
    </dgm:pt>
    <dgm:pt modelId="{EC8AC56D-6D25-47A3-83EC-270E4EA61DB7}" type="pres">
      <dgm:prSet presAssocID="{147D2BDE-EACD-4926-9542-67E899BCC989}" presName="desTx" presStyleLbl="fgAcc1" presStyleIdx="2" presStyleCnt="4">
        <dgm:presLayoutVars>
          <dgm:bulletEnabled val="1"/>
        </dgm:presLayoutVars>
      </dgm:prSet>
      <dgm:spPr/>
    </dgm:pt>
    <dgm:pt modelId="{51112822-9CF5-4E71-B050-9BEA1B86DAEF}" type="pres">
      <dgm:prSet presAssocID="{A1586738-2E2D-40DE-9859-DC909A7A7FF7}" presName="sibTrans" presStyleLbl="sibTrans2D1" presStyleIdx="2" presStyleCnt="3" custScaleY="50391"/>
      <dgm:spPr/>
    </dgm:pt>
    <dgm:pt modelId="{EBCFE222-F5A3-4A7B-B626-BDFAAAFBA9A2}" type="pres">
      <dgm:prSet presAssocID="{A1586738-2E2D-40DE-9859-DC909A7A7FF7}" presName="connTx" presStyleLbl="sibTrans2D1" presStyleIdx="2" presStyleCnt="3"/>
      <dgm:spPr/>
    </dgm:pt>
    <dgm:pt modelId="{091A9DC4-6A05-45BB-8AF2-3888E95CA06C}" type="pres">
      <dgm:prSet presAssocID="{2F72414B-F222-49C4-9008-8AD302261201}" presName="composite" presStyleCnt="0"/>
      <dgm:spPr/>
    </dgm:pt>
    <dgm:pt modelId="{18B44E19-DE6A-4209-AB93-C1ACFA9D11EA}" type="pres">
      <dgm:prSet presAssocID="{2F72414B-F222-49C4-9008-8AD302261201}" presName="parTx" presStyleLbl="node1" presStyleIdx="2" presStyleCnt="4">
        <dgm:presLayoutVars>
          <dgm:chMax val="0"/>
          <dgm:chPref val="0"/>
          <dgm:bulletEnabled val="1"/>
        </dgm:presLayoutVars>
      </dgm:prSet>
      <dgm:spPr/>
    </dgm:pt>
    <dgm:pt modelId="{9D438B23-C1CF-4DAA-88D3-7A0FA01E08BA}" type="pres">
      <dgm:prSet presAssocID="{2F72414B-F222-49C4-9008-8AD302261201}" presName="parSh" presStyleLbl="node1" presStyleIdx="3" presStyleCnt="4"/>
      <dgm:spPr/>
    </dgm:pt>
    <dgm:pt modelId="{92D27E50-7F49-4EA5-AC26-DEBC82356B14}" type="pres">
      <dgm:prSet presAssocID="{2F72414B-F222-49C4-9008-8AD302261201}" presName="desTx" presStyleLbl="fgAcc1" presStyleIdx="3" presStyleCnt="4">
        <dgm:presLayoutVars>
          <dgm:bulletEnabled val="1"/>
        </dgm:presLayoutVars>
      </dgm:prSet>
      <dgm:spPr/>
    </dgm:pt>
  </dgm:ptLst>
  <dgm:cxnLst>
    <dgm:cxn modelId="{63848B09-73E8-4BEB-8E46-F9B10E2C2E8D}" type="presOf" srcId="{3B318F64-E699-4D49-93B8-72E13B417CCF}" destId="{3E813DB4-8D05-4B50-B261-5B1C8001D1C1}" srcOrd="0" destOrd="0" presId="urn:microsoft.com/office/officeart/2005/8/layout/process3"/>
    <dgm:cxn modelId="{405C3E1B-D4B4-4233-87F3-5C13F7F6966F}" srcId="{2F72414B-F222-49C4-9008-8AD302261201}" destId="{599ABBFD-EDCE-42D5-9929-B8F6A8BAED2A}" srcOrd="2" destOrd="0" parTransId="{D5C9481E-EE69-4FA4-96FF-3E2C84CC2AC2}" sibTransId="{31D8753E-97A8-41B0-8B08-8B7BD7581C92}"/>
    <dgm:cxn modelId="{5065821B-42AD-493E-A0C0-B7CD19A07970}" type="presOf" srcId="{A1586738-2E2D-40DE-9859-DC909A7A7FF7}" destId="{EBCFE222-F5A3-4A7B-B626-BDFAAAFBA9A2}" srcOrd="1" destOrd="0" presId="urn:microsoft.com/office/officeart/2005/8/layout/process3"/>
    <dgm:cxn modelId="{75881E1D-A826-4B6D-9A88-7B18F046993E}" type="presOf" srcId="{D907AC9C-E2B1-4AEA-9E47-8B7FF98E2CD0}" destId="{FC0DCD16-F0AA-4389-9EC4-A536AD94E202}" srcOrd="1" destOrd="0" presId="urn:microsoft.com/office/officeart/2005/8/layout/process3"/>
    <dgm:cxn modelId="{5853C31E-3A1B-4926-B29A-FB8ACF96DF6E}" srcId="{BE5B23B9-8C3E-40D6-B2E9-EC0AD567C459}" destId="{2F72414B-F222-49C4-9008-8AD302261201}" srcOrd="3" destOrd="0" parTransId="{F61009F4-A746-463C-926B-E30E2219617B}" sibTransId="{27B2B05B-BDF1-439B-B5EE-6092D5A63185}"/>
    <dgm:cxn modelId="{7DF3EB20-EFBB-4856-A0E8-30CE904374FE}" srcId="{973F5F2F-3BBA-44FE-A4B7-433EFD8C8D35}" destId="{D803FB82-D9BB-4D40-8D1B-8C1D39758F2D}" srcOrd="0" destOrd="0" parTransId="{0665D3B1-3788-4111-9253-FA934B58DC61}" sibTransId="{5B7F8FEF-B6C3-4584-97B6-256AC76275BB}"/>
    <dgm:cxn modelId="{C8B08229-C885-498B-90D5-52D063C9AC6C}" srcId="{147D2BDE-EACD-4926-9542-67E899BCC989}" destId="{2CFCEE2F-0D08-415B-A8FF-0AA107808EEB}" srcOrd="1" destOrd="0" parTransId="{1A21141A-4D4C-4D0F-BAAF-8E280FFC91DD}" sibTransId="{D96AF30A-87BC-4792-852A-6086D530FD26}"/>
    <dgm:cxn modelId="{105B5630-4015-41BB-B572-8FB0378E8B06}" srcId="{BE5B23B9-8C3E-40D6-B2E9-EC0AD567C459}" destId="{147D2BDE-EACD-4926-9542-67E899BCC989}" srcOrd="2" destOrd="0" parTransId="{1E3331B7-BAFB-4E57-B102-57BD88579FA5}" sibTransId="{A1586738-2E2D-40DE-9859-DC909A7A7FF7}"/>
    <dgm:cxn modelId="{E120E736-A1BA-4339-943A-0ECDAAC67E39}" srcId="{147D2BDE-EACD-4926-9542-67E899BCC989}" destId="{82B0F6D8-EFB8-4D51-8CF1-5034531BD99F}" srcOrd="0" destOrd="0" parTransId="{2068DB99-9F26-49E8-83C4-91F02A5FBF43}" sibTransId="{96AC005D-B284-4DD8-801A-DD5E43EDBF67}"/>
    <dgm:cxn modelId="{4448B43E-D8BD-4408-81D8-CD39F8C48603}" type="presOf" srcId="{82B0F6D8-EFB8-4D51-8CF1-5034531BD99F}" destId="{EC8AC56D-6D25-47A3-83EC-270E4EA61DB7}" srcOrd="0" destOrd="0" presId="urn:microsoft.com/office/officeart/2005/8/layout/process3"/>
    <dgm:cxn modelId="{00A4113F-3E26-4599-A97F-F3D5B02E1B5B}" srcId="{973F5F2F-3BBA-44FE-A4B7-433EFD8C8D35}" destId="{9EF0885C-6311-4C4C-894B-59C914BCB99B}" srcOrd="2" destOrd="0" parTransId="{A3D5A262-1E75-4E19-8239-52CACBE918A4}" sibTransId="{7A842FDC-0691-4E93-A070-993346B9EEE8}"/>
    <dgm:cxn modelId="{EA20EE44-481C-4CA8-BDE0-328B73F015AE}" type="presOf" srcId="{B8D3E8A4-F159-4AD0-8C80-51AC11745758}" destId="{92D27E50-7F49-4EA5-AC26-DEBC82356B14}" srcOrd="0" destOrd="1" presId="urn:microsoft.com/office/officeart/2005/8/layout/process3"/>
    <dgm:cxn modelId="{9196EE48-D189-45BB-BBC5-232F39408499}" srcId="{BE5B23B9-8C3E-40D6-B2E9-EC0AD567C459}" destId="{D907AC9C-E2B1-4AEA-9E47-8B7FF98E2CD0}" srcOrd="1" destOrd="0" parTransId="{802C199A-455E-4D69-9CE9-2386FF2216BA}" sibTransId="{3B318F64-E699-4D49-93B8-72E13B417CCF}"/>
    <dgm:cxn modelId="{7C05504C-B2D7-4509-930F-07EF09A4C04F}" type="presOf" srcId="{AE74286F-6716-4722-9A06-FC79725A49A3}" destId="{6199D7A4-7F25-417F-8EF0-B70060C9AB82}" srcOrd="1" destOrd="0" presId="urn:microsoft.com/office/officeart/2005/8/layout/process3"/>
    <dgm:cxn modelId="{8289934F-9AEB-44B2-802D-6E21D82C7BCA}" type="presOf" srcId="{BE5B23B9-8C3E-40D6-B2E9-EC0AD567C459}" destId="{6877FE38-DC32-46CE-ACF2-042F8220CA57}" srcOrd="0" destOrd="0" presId="urn:microsoft.com/office/officeart/2005/8/layout/process3"/>
    <dgm:cxn modelId="{63CD9252-538F-48F9-A125-95790A42EF9E}" type="presOf" srcId="{973F5F2F-3BBA-44FE-A4B7-433EFD8C8D35}" destId="{533EAC15-3328-4990-95C8-B041829A5E3A}" srcOrd="1" destOrd="0" presId="urn:microsoft.com/office/officeart/2005/8/layout/process3"/>
    <dgm:cxn modelId="{30A78864-E402-4B26-B517-1A3F96C9004E}" type="presOf" srcId="{A1586738-2E2D-40DE-9859-DC909A7A7FF7}" destId="{51112822-9CF5-4E71-B050-9BEA1B86DAEF}" srcOrd="0" destOrd="0" presId="urn:microsoft.com/office/officeart/2005/8/layout/process3"/>
    <dgm:cxn modelId="{89222E66-9E45-4DB9-B769-98922BA5C9BA}" srcId="{147D2BDE-EACD-4926-9542-67E899BCC989}" destId="{2C48174B-1751-4F5D-8EEB-912472A3FBD9}" srcOrd="2" destOrd="0" parTransId="{77096C40-A33D-4242-B6E4-6745D2E112D7}" sibTransId="{F98942B4-A610-45A6-BF1D-47302FD4F65E}"/>
    <dgm:cxn modelId="{115C1667-F17D-4928-9CEA-321205E36CDE}" type="presOf" srcId="{8681BE3C-9C0C-4946-A8C0-0D316BF96551}" destId="{9F1BF322-9F40-46F5-AC49-8B71C3DF3AC7}" srcOrd="0" destOrd="0" presId="urn:microsoft.com/office/officeart/2005/8/layout/process3"/>
    <dgm:cxn modelId="{6AAFC470-A44A-4713-B4BC-AAEC3FB13B88}" type="presOf" srcId="{599ABBFD-EDCE-42D5-9929-B8F6A8BAED2A}" destId="{92D27E50-7F49-4EA5-AC26-DEBC82356B14}" srcOrd="0" destOrd="2" presId="urn:microsoft.com/office/officeart/2005/8/layout/process3"/>
    <dgm:cxn modelId="{93DA9F71-3187-43A0-B4FA-1C1221EFD4D9}" srcId="{973F5F2F-3BBA-44FE-A4B7-433EFD8C8D35}" destId="{B9A56113-D8B0-4D7F-A0CD-73BE2298E34E}" srcOrd="1" destOrd="0" parTransId="{74C2C2ED-12C7-43E3-B170-E1255FAC06D8}" sibTransId="{B272CD57-5D22-4C37-83FD-E40A30108A32}"/>
    <dgm:cxn modelId="{4029EC77-01BC-46DC-9861-A9B0D560DA5A}" type="presOf" srcId="{AE74286F-6716-4722-9A06-FC79725A49A3}" destId="{0650C2A3-8164-455F-910F-007AE70C6B9E}" srcOrd="0" destOrd="0" presId="urn:microsoft.com/office/officeart/2005/8/layout/process3"/>
    <dgm:cxn modelId="{4B001179-A761-48A4-ACC0-CB1C872A99BD}" type="presOf" srcId="{9EF0885C-6311-4C4C-894B-59C914BCB99B}" destId="{AC51BE5A-50B6-471A-9DDE-C687F8F02584}" srcOrd="0" destOrd="2" presId="urn:microsoft.com/office/officeart/2005/8/layout/process3"/>
    <dgm:cxn modelId="{CBA60C7F-4294-47CC-A7CE-8BB098D2CE8F}" type="presOf" srcId="{B9A56113-D8B0-4D7F-A0CD-73BE2298E34E}" destId="{AC51BE5A-50B6-471A-9DDE-C687F8F02584}" srcOrd="0" destOrd="1" presId="urn:microsoft.com/office/officeart/2005/8/layout/process3"/>
    <dgm:cxn modelId="{D7054681-4EE2-492E-B022-72424A3423A3}" type="presOf" srcId="{D803FB82-D9BB-4D40-8D1B-8C1D39758F2D}" destId="{AC51BE5A-50B6-471A-9DDE-C687F8F02584}" srcOrd="0" destOrd="0" presId="urn:microsoft.com/office/officeart/2005/8/layout/process3"/>
    <dgm:cxn modelId="{77684F81-215E-4F32-96E5-49B5630889C1}" type="presOf" srcId="{2F72414B-F222-49C4-9008-8AD302261201}" destId="{18B44E19-DE6A-4209-AB93-C1ACFA9D11EA}" srcOrd="0" destOrd="0" presId="urn:microsoft.com/office/officeart/2005/8/layout/process3"/>
    <dgm:cxn modelId="{D71F9F83-19A3-4F8D-BC4F-C49435C305CE}" type="presOf" srcId="{8C736CBF-69E7-452C-85E9-FE1A730998B3}" destId="{92D27E50-7F49-4EA5-AC26-DEBC82356B14}" srcOrd="0" destOrd="0" presId="urn:microsoft.com/office/officeart/2005/8/layout/process3"/>
    <dgm:cxn modelId="{695CF689-574A-4883-9E7A-37BA902399A8}" type="presOf" srcId="{73BE5204-B2B4-4394-AF6E-6A5E3B7507E7}" destId="{9F1BF322-9F40-46F5-AC49-8B71C3DF3AC7}" srcOrd="0" destOrd="2" presId="urn:microsoft.com/office/officeart/2005/8/layout/process3"/>
    <dgm:cxn modelId="{54A9928A-FDAA-4A2D-9F14-97E90D73DDC6}" type="presOf" srcId="{2C48174B-1751-4F5D-8EEB-912472A3FBD9}" destId="{EC8AC56D-6D25-47A3-83EC-270E4EA61DB7}" srcOrd="0" destOrd="2" presId="urn:microsoft.com/office/officeart/2005/8/layout/process3"/>
    <dgm:cxn modelId="{F5142C8B-9E78-4D41-BABD-1CC76B49FF64}" srcId="{BE5B23B9-8C3E-40D6-B2E9-EC0AD567C459}" destId="{973F5F2F-3BBA-44FE-A4B7-433EFD8C8D35}" srcOrd="0" destOrd="0" parTransId="{2E641464-65C9-45A1-87B6-9712EDF74C83}" sibTransId="{AE74286F-6716-4722-9A06-FC79725A49A3}"/>
    <dgm:cxn modelId="{5750EA92-7103-4882-9515-F6DCF7BC2C1C}" srcId="{D907AC9C-E2B1-4AEA-9E47-8B7FF98E2CD0}" destId="{8681BE3C-9C0C-4946-A8C0-0D316BF96551}" srcOrd="0" destOrd="0" parTransId="{2D8CF5F4-9B76-4116-ADD9-88F18055918E}" sibTransId="{AF41C072-3617-4F5A-8ADB-B862A51E1544}"/>
    <dgm:cxn modelId="{D12596A5-74B6-4296-8B83-3AFFEB9DA5A9}" type="presOf" srcId="{40A4DB35-869B-4C05-A434-2ACC2D812EFE}" destId="{9F1BF322-9F40-46F5-AC49-8B71C3DF3AC7}" srcOrd="0" destOrd="1" presId="urn:microsoft.com/office/officeart/2005/8/layout/process3"/>
    <dgm:cxn modelId="{7B46E6AD-FCD5-4808-82DF-43C80DDD91EA}" type="presOf" srcId="{147D2BDE-EACD-4926-9542-67E899BCC989}" destId="{0323790D-215C-497C-913D-EF55D7EF27B6}" srcOrd="0" destOrd="0" presId="urn:microsoft.com/office/officeart/2005/8/layout/process3"/>
    <dgm:cxn modelId="{7D2622B3-AF83-4B66-BD2D-DA5DA0F005FC}" type="presOf" srcId="{2CFCEE2F-0D08-415B-A8FF-0AA107808EEB}" destId="{EC8AC56D-6D25-47A3-83EC-270E4EA61DB7}" srcOrd="0" destOrd="1" presId="urn:microsoft.com/office/officeart/2005/8/layout/process3"/>
    <dgm:cxn modelId="{9D1F12B9-1290-497D-AC21-128D51882BE4}" srcId="{2F72414B-F222-49C4-9008-8AD302261201}" destId="{B8D3E8A4-F159-4AD0-8C80-51AC11745758}" srcOrd="1" destOrd="0" parTransId="{FEA9C09F-1792-4347-8D25-08502D6E3104}" sibTransId="{F3D999F4-620C-4292-9F3E-104AFBD333D1}"/>
    <dgm:cxn modelId="{8A47D4BB-00E8-4698-AF2C-C31746001082}" srcId="{2F72414B-F222-49C4-9008-8AD302261201}" destId="{8C736CBF-69E7-452C-85E9-FE1A730998B3}" srcOrd="0" destOrd="0" parTransId="{78C2CDA6-23F1-4B82-AF8B-0819671B7B9B}" sibTransId="{E69AEEBF-DC74-4EBA-874C-BD2EA04ED759}"/>
    <dgm:cxn modelId="{114F5BC2-5B8C-40B6-87F7-26158B7E8B22}" type="presOf" srcId="{3B318F64-E699-4D49-93B8-72E13B417CCF}" destId="{E3A5CCB6-A546-4C5A-B9ED-155B191E21AB}" srcOrd="1" destOrd="0" presId="urn:microsoft.com/office/officeart/2005/8/layout/process3"/>
    <dgm:cxn modelId="{756802C3-5819-458B-9234-9A2EDF143D93}" srcId="{D907AC9C-E2B1-4AEA-9E47-8B7FF98E2CD0}" destId="{40A4DB35-869B-4C05-A434-2ACC2D812EFE}" srcOrd="1" destOrd="0" parTransId="{5B82E11C-1064-42D5-9B44-CDEFC78BC133}" sibTransId="{7518F129-8343-4358-A67B-A79A591CA6CE}"/>
    <dgm:cxn modelId="{7F84AED9-A044-49C9-BDCD-F2BFB85B5EF5}" type="presOf" srcId="{D907AC9C-E2B1-4AEA-9E47-8B7FF98E2CD0}" destId="{361A9B12-286A-409F-8BEF-EFF3217A290B}" srcOrd="0" destOrd="0" presId="urn:microsoft.com/office/officeart/2005/8/layout/process3"/>
    <dgm:cxn modelId="{F234F5E3-7B00-4325-9969-E1F123F0389F}" srcId="{D907AC9C-E2B1-4AEA-9E47-8B7FF98E2CD0}" destId="{73BE5204-B2B4-4394-AF6E-6A5E3B7507E7}" srcOrd="2" destOrd="0" parTransId="{70634BAE-68F5-48B2-AF49-FE8D24CBE5F4}" sibTransId="{58098C99-92EB-4778-BB3F-D6E0B7D5AB83}"/>
    <dgm:cxn modelId="{AF0963E7-8E60-4008-803A-4B08C89A3DEE}" type="presOf" srcId="{973F5F2F-3BBA-44FE-A4B7-433EFD8C8D35}" destId="{FC99E7D5-C85E-49A0-93A3-A4E5811083C2}" srcOrd="0" destOrd="0" presId="urn:microsoft.com/office/officeart/2005/8/layout/process3"/>
    <dgm:cxn modelId="{CE373FF0-CA92-4235-B19E-031C154713E2}" type="presOf" srcId="{147D2BDE-EACD-4926-9542-67E899BCC989}" destId="{52BE19A3-1F68-43C7-88FD-C7E99A8B2597}" srcOrd="1" destOrd="0" presId="urn:microsoft.com/office/officeart/2005/8/layout/process3"/>
    <dgm:cxn modelId="{D40BFEF7-2F5A-48B9-90C9-4C23DBF51ED0}" type="presOf" srcId="{2F72414B-F222-49C4-9008-8AD302261201}" destId="{9D438B23-C1CF-4DAA-88D3-7A0FA01E08BA}" srcOrd="1" destOrd="0" presId="urn:microsoft.com/office/officeart/2005/8/layout/process3"/>
    <dgm:cxn modelId="{5E789AE0-896F-4D37-B791-A62BEFF81F5A}" type="presParOf" srcId="{6877FE38-DC32-46CE-ACF2-042F8220CA57}" destId="{B8B7A92C-F8F2-43B0-97E3-CEF7B731F5AD}" srcOrd="0" destOrd="0" presId="urn:microsoft.com/office/officeart/2005/8/layout/process3"/>
    <dgm:cxn modelId="{045E6036-F596-4356-BC07-2C64E58A126D}" type="presParOf" srcId="{B8B7A92C-F8F2-43B0-97E3-CEF7B731F5AD}" destId="{FC99E7D5-C85E-49A0-93A3-A4E5811083C2}" srcOrd="0" destOrd="0" presId="urn:microsoft.com/office/officeart/2005/8/layout/process3"/>
    <dgm:cxn modelId="{6245EE86-A576-49B1-A99D-0F8673310387}" type="presParOf" srcId="{B8B7A92C-F8F2-43B0-97E3-CEF7B731F5AD}" destId="{533EAC15-3328-4990-95C8-B041829A5E3A}" srcOrd="1" destOrd="0" presId="urn:microsoft.com/office/officeart/2005/8/layout/process3"/>
    <dgm:cxn modelId="{07DEF75D-88B7-42D5-90C6-B445868446C7}" type="presParOf" srcId="{B8B7A92C-F8F2-43B0-97E3-CEF7B731F5AD}" destId="{AC51BE5A-50B6-471A-9DDE-C687F8F02584}" srcOrd="2" destOrd="0" presId="urn:microsoft.com/office/officeart/2005/8/layout/process3"/>
    <dgm:cxn modelId="{DC318D69-2F8C-4FE4-B064-65BB072F494A}" type="presParOf" srcId="{6877FE38-DC32-46CE-ACF2-042F8220CA57}" destId="{0650C2A3-8164-455F-910F-007AE70C6B9E}" srcOrd="1" destOrd="0" presId="urn:microsoft.com/office/officeart/2005/8/layout/process3"/>
    <dgm:cxn modelId="{A7FDD029-2FD6-4E11-A799-8E0CCFCE1909}" type="presParOf" srcId="{0650C2A3-8164-455F-910F-007AE70C6B9E}" destId="{6199D7A4-7F25-417F-8EF0-B70060C9AB82}" srcOrd="0" destOrd="0" presId="urn:microsoft.com/office/officeart/2005/8/layout/process3"/>
    <dgm:cxn modelId="{F1379186-B65C-4B45-8803-6ECF40ED30D6}" type="presParOf" srcId="{6877FE38-DC32-46CE-ACF2-042F8220CA57}" destId="{B5264F0F-E7CD-438F-8D65-528DC0CC11C5}" srcOrd="2" destOrd="0" presId="urn:microsoft.com/office/officeart/2005/8/layout/process3"/>
    <dgm:cxn modelId="{F96BA2EC-9AF3-4F1D-BB17-B9C254011288}" type="presParOf" srcId="{B5264F0F-E7CD-438F-8D65-528DC0CC11C5}" destId="{361A9B12-286A-409F-8BEF-EFF3217A290B}" srcOrd="0" destOrd="0" presId="urn:microsoft.com/office/officeart/2005/8/layout/process3"/>
    <dgm:cxn modelId="{EAF215EF-4453-43FE-8DB8-CA6B4720139E}" type="presParOf" srcId="{B5264F0F-E7CD-438F-8D65-528DC0CC11C5}" destId="{FC0DCD16-F0AA-4389-9EC4-A536AD94E202}" srcOrd="1" destOrd="0" presId="urn:microsoft.com/office/officeart/2005/8/layout/process3"/>
    <dgm:cxn modelId="{FF9A4CCB-8FB4-4DAC-B527-6FAA6DB1B724}" type="presParOf" srcId="{B5264F0F-E7CD-438F-8D65-528DC0CC11C5}" destId="{9F1BF322-9F40-46F5-AC49-8B71C3DF3AC7}" srcOrd="2" destOrd="0" presId="urn:microsoft.com/office/officeart/2005/8/layout/process3"/>
    <dgm:cxn modelId="{B7CEC896-B762-40D7-AE61-6BCDEE0468EB}" type="presParOf" srcId="{6877FE38-DC32-46CE-ACF2-042F8220CA57}" destId="{3E813DB4-8D05-4B50-B261-5B1C8001D1C1}" srcOrd="3" destOrd="0" presId="urn:microsoft.com/office/officeart/2005/8/layout/process3"/>
    <dgm:cxn modelId="{5A571F04-B307-45C5-A62C-9D5EF12CCD01}" type="presParOf" srcId="{3E813DB4-8D05-4B50-B261-5B1C8001D1C1}" destId="{E3A5CCB6-A546-4C5A-B9ED-155B191E21AB}" srcOrd="0" destOrd="0" presId="urn:microsoft.com/office/officeart/2005/8/layout/process3"/>
    <dgm:cxn modelId="{DAB578D9-D7FB-4E05-B166-4C72A3ED9FD0}" type="presParOf" srcId="{6877FE38-DC32-46CE-ACF2-042F8220CA57}" destId="{C0F907F1-0FB1-4911-9B6B-EAF5A4D923ED}" srcOrd="4" destOrd="0" presId="urn:microsoft.com/office/officeart/2005/8/layout/process3"/>
    <dgm:cxn modelId="{5EF5FFAA-7049-47BD-AF74-C596F1174ED7}" type="presParOf" srcId="{C0F907F1-0FB1-4911-9B6B-EAF5A4D923ED}" destId="{0323790D-215C-497C-913D-EF55D7EF27B6}" srcOrd="0" destOrd="0" presId="urn:microsoft.com/office/officeart/2005/8/layout/process3"/>
    <dgm:cxn modelId="{C78BDF80-74D4-49A6-9BED-6ABACB773105}" type="presParOf" srcId="{C0F907F1-0FB1-4911-9B6B-EAF5A4D923ED}" destId="{52BE19A3-1F68-43C7-88FD-C7E99A8B2597}" srcOrd="1" destOrd="0" presId="urn:microsoft.com/office/officeart/2005/8/layout/process3"/>
    <dgm:cxn modelId="{7AFB3380-E089-4B11-9FB9-386F8E9A1408}" type="presParOf" srcId="{C0F907F1-0FB1-4911-9B6B-EAF5A4D923ED}" destId="{EC8AC56D-6D25-47A3-83EC-270E4EA61DB7}" srcOrd="2" destOrd="0" presId="urn:microsoft.com/office/officeart/2005/8/layout/process3"/>
    <dgm:cxn modelId="{B0E994CC-0FC5-4A13-8C91-61B780F3184A}" type="presParOf" srcId="{6877FE38-DC32-46CE-ACF2-042F8220CA57}" destId="{51112822-9CF5-4E71-B050-9BEA1B86DAEF}" srcOrd="5" destOrd="0" presId="urn:microsoft.com/office/officeart/2005/8/layout/process3"/>
    <dgm:cxn modelId="{81CBB431-2E88-4EB3-B938-FCDE287CC3F0}" type="presParOf" srcId="{51112822-9CF5-4E71-B050-9BEA1B86DAEF}" destId="{EBCFE222-F5A3-4A7B-B626-BDFAAAFBA9A2}" srcOrd="0" destOrd="0" presId="urn:microsoft.com/office/officeart/2005/8/layout/process3"/>
    <dgm:cxn modelId="{F8109BD3-8C9D-45D5-9953-D92C1AC5D420}" type="presParOf" srcId="{6877FE38-DC32-46CE-ACF2-042F8220CA57}" destId="{091A9DC4-6A05-45BB-8AF2-3888E95CA06C}" srcOrd="6" destOrd="0" presId="urn:microsoft.com/office/officeart/2005/8/layout/process3"/>
    <dgm:cxn modelId="{4D533E23-4002-4A66-BA8B-B7E805CBB4AF}" type="presParOf" srcId="{091A9DC4-6A05-45BB-8AF2-3888E95CA06C}" destId="{18B44E19-DE6A-4209-AB93-C1ACFA9D11EA}" srcOrd="0" destOrd="0" presId="urn:microsoft.com/office/officeart/2005/8/layout/process3"/>
    <dgm:cxn modelId="{CABFBA1F-F0D1-4879-B440-4590DC391C70}" type="presParOf" srcId="{091A9DC4-6A05-45BB-8AF2-3888E95CA06C}" destId="{9D438B23-C1CF-4DAA-88D3-7A0FA01E08BA}" srcOrd="1" destOrd="0" presId="urn:microsoft.com/office/officeart/2005/8/layout/process3"/>
    <dgm:cxn modelId="{539D9907-8075-4D0F-AE85-FB7E4D07BEF3}" type="presParOf" srcId="{091A9DC4-6A05-45BB-8AF2-3888E95CA06C}" destId="{92D27E50-7F49-4EA5-AC26-DEBC82356B14}"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8B1739-FDF7-4A60-8C8A-D06CA52908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085BD06-1039-48CD-AEA2-AD857CD60F50}">
      <dgm:prSet phldrT="[Text]" custT="1"/>
      <dgm:spPr/>
      <dgm:t>
        <a:bodyPr/>
        <a:lstStyle/>
        <a:p>
          <a:r>
            <a:rPr lang="en-US" sz="2400" noProof="0"/>
            <a:t>Neutrality &amp; Impartiality</a:t>
          </a:r>
        </a:p>
      </dgm:t>
    </dgm:pt>
    <dgm:pt modelId="{F682B555-6F0D-4454-8A4C-A1074AB7A483}" type="parTrans" cxnId="{EAB27428-5651-4F6E-8CAE-7CA0061088B1}">
      <dgm:prSet/>
      <dgm:spPr/>
      <dgm:t>
        <a:bodyPr/>
        <a:lstStyle/>
        <a:p>
          <a:endParaRPr lang="en-US"/>
        </a:p>
      </dgm:t>
    </dgm:pt>
    <dgm:pt modelId="{2090B325-9D90-4F8A-AE6F-476F3AC51611}" type="sibTrans" cxnId="{EAB27428-5651-4F6E-8CAE-7CA0061088B1}">
      <dgm:prSet/>
      <dgm:spPr/>
      <dgm:t>
        <a:bodyPr/>
        <a:lstStyle/>
        <a:p>
          <a:endParaRPr lang="en-US"/>
        </a:p>
      </dgm:t>
    </dgm:pt>
    <dgm:pt modelId="{E4036205-7BC2-4AC2-86AB-AF547F7425C0}">
      <dgm:prSet phldrT="[Text]"/>
      <dgm:spPr/>
      <dgm:t>
        <a:bodyPr/>
        <a:lstStyle/>
        <a:p>
          <a:r>
            <a:rPr lang="en-US" noProof="0"/>
            <a:t>IOM secured alliances with key counterparts from all political sides and sectors to ensure engagement.</a:t>
          </a:r>
        </a:p>
      </dgm:t>
    </dgm:pt>
    <dgm:pt modelId="{D4D95053-1B6A-41D3-B015-ADAA51CD9E05}" type="parTrans" cxnId="{2A65B2DA-2173-42AD-8C51-F041BE57DC4F}">
      <dgm:prSet/>
      <dgm:spPr/>
      <dgm:t>
        <a:bodyPr/>
        <a:lstStyle/>
        <a:p>
          <a:endParaRPr lang="en-US"/>
        </a:p>
      </dgm:t>
    </dgm:pt>
    <dgm:pt modelId="{06549314-ED7E-45AF-84A4-E35D6BDC983C}" type="sibTrans" cxnId="{2A65B2DA-2173-42AD-8C51-F041BE57DC4F}">
      <dgm:prSet/>
      <dgm:spPr/>
      <dgm:t>
        <a:bodyPr/>
        <a:lstStyle/>
        <a:p>
          <a:endParaRPr lang="en-US"/>
        </a:p>
      </dgm:t>
    </dgm:pt>
    <dgm:pt modelId="{694AC5D4-602B-4AD6-8A58-DBB62D1A5825}">
      <dgm:prSet phldrT="[Text]" custT="1"/>
      <dgm:spPr/>
      <dgm:t>
        <a:bodyPr/>
        <a:lstStyle/>
        <a:p>
          <a:r>
            <a:rPr lang="en-US" sz="2400" noProof="0"/>
            <a:t>Do no harm &amp; No discrimination</a:t>
          </a:r>
        </a:p>
      </dgm:t>
    </dgm:pt>
    <dgm:pt modelId="{BFF981B4-7FC3-4D42-A941-FF02FF526615}" type="parTrans" cxnId="{1CDDA733-3F6C-45F3-88ED-421A7225C921}">
      <dgm:prSet/>
      <dgm:spPr/>
      <dgm:t>
        <a:bodyPr/>
        <a:lstStyle/>
        <a:p>
          <a:endParaRPr lang="en-US"/>
        </a:p>
      </dgm:t>
    </dgm:pt>
    <dgm:pt modelId="{BA797882-305B-4813-A6B3-BE47FBCCFB21}" type="sibTrans" cxnId="{1CDDA733-3F6C-45F3-88ED-421A7225C921}">
      <dgm:prSet/>
      <dgm:spPr/>
      <dgm:t>
        <a:bodyPr/>
        <a:lstStyle/>
        <a:p>
          <a:endParaRPr lang="en-US"/>
        </a:p>
      </dgm:t>
    </dgm:pt>
    <dgm:pt modelId="{D498B4A7-408E-43F8-AEAE-683A597641DE}">
      <dgm:prSet phldrT="[Text]" custT="1"/>
      <dgm:spPr/>
      <dgm:t>
        <a:bodyPr/>
        <a:lstStyle/>
        <a:p>
          <a:r>
            <a:rPr lang="es-CR" sz="2400"/>
            <a:t>Data Protection</a:t>
          </a:r>
          <a:endParaRPr lang="en-US" sz="2400"/>
        </a:p>
      </dgm:t>
    </dgm:pt>
    <dgm:pt modelId="{33CF3906-BA3C-4191-A3A7-75FFF4A50785}" type="parTrans" cxnId="{8FA91A33-9F7C-439B-8DE1-D3E820A873F7}">
      <dgm:prSet/>
      <dgm:spPr/>
      <dgm:t>
        <a:bodyPr/>
        <a:lstStyle/>
        <a:p>
          <a:endParaRPr lang="en-US"/>
        </a:p>
      </dgm:t>
    </dgm:pt>
    <dgm:pt modelId="{8AA0B47E-717B-4267-9814-2E56F12213B6}" type="sibTrans" cxnId="{8FA91A33-9F7C-439B-8DE1-D3E820A873F7}">
      <dgm:prSet/>
      <dgm:spPr/>
      <dgm:t>
        <a:bodyPr/>
        <a:lstStyle/>
        <a:p>
          <a:endParaRPr lang="en-US"/>
        </a:p>
      </dgm:t>
    </dgm:pt>
    <dgm:pt modelId="{47514EEB-7C61-431E-8D5B-4599A60182E1}">
      <dgm:prSet phldrT="[Text]"/>
      <dgm:spPr/>
      <dgm:t>
        <a:bodyPr/>
        <a:lstStyle/>
        <a:p>
          <a:r>
            <a:rPr lang="en-US" noProof="0"/>
            <a:t>Local teams trained on PFA intervention &amp; Vicarious Trauma</a:t>
          </a:r>
          <a:r>
            <a:rPr lang="es-CR"/>
            <a:t>.</a:t>
          </a:r>
          <a:endParaRPr lang="en-US"/>
        </a:p>
      </dgm:t>
    </dgm:pt>
    <dgm:pt modelId="{7D932297-F2E1-403F-9620-45026D392EF3}" type="parTrans" cxnId="{A7B8B545-418A-4685-B832-32E546F3DDC0}">
      <dgm:prSet/>
      <dgm:spPr/>
      <dgm:t>
        <a:bodyPr/>
        <a:lstStyle/>
        <a:p>
          <a:endParaRPr lang="en-US"/>
        </a:p>
      </dgm:t>
    </dgm:pt>
    <dgm:pt modelId="{851A96BA-7B24-480E-A5CF-197431A35D73}" type="sibTrans" cxnId="{A7B8B545-418A-4685-B832-32E546F3DDC0}">
      <dgm:prSet/>
      <dgm:spPr/>
      <dgm:t>
        <a:bodyPr/>
        <a:lstStyle/>
        <a:p>
          <a:endParaRPr lang="en-US"/>
        </a:p>
      </dgm:t>
    </dgm:pt>
    <dgm:pt modelId="{F8397486-C76F-4EAD-AA6B-80F45C73A8C7}">
      <dgm:prSet phldrT="[Text]" custT="1"/>
      <dgm:spPr/>
      <dgm:t>
        <a:bodyPr/>
        <a:lstStyle/>
        <a:p>
          <a:r>
            <a:rPr lang="en-US" sz="2400" noProof="0"/>
            <a:t>Gender Sensitivity</a:t>
          </a:r>
        </a:p>
      </dgm:t>
    </dgm:pt>
    <dgm:pt modelId="{63EE89DA-9A5E-4246-ACD4-C5E13700C795}" type="parTrans" cxnId="{27294D2C-CF37-4823-8F9A-2357D4E16D86}">
      <dgm:prSet/>
      <dgm:spPr/>
      <dgm:t>
        <a:bodyPr/>
        <a:lstStyle/>
        <a:p>
          <a:endParaRPr lang="en-US"/>
        </a:p>
      </dgm:t>
    </dgm:pt>
    <dgm:pt modelId="{695EDBFC-7468-4B13-B8AB-F8DFCEF30A67}" type="sibTrans" cxnId="{27294D2C-CF37-4823-8F9A-2357D4E16D86}">
      <dgm:prSet/>
      <dgm:spPr/>
      <dgm:t>
        <a:bodyPr/>
        <a:lstStyle/>
        <a:p>
          <a:endParaRPr lang="en-US"/>
        </a:p>
      </dgm:t>
    </dgm:pt>
    <dgm:pt modelId="{D5AEFEEE-D6B4-4471-8BD9-09813B92058A}">
      <dgm:prSet phldrT="[Text]"/>
      <dgm:spPr/>
      <dgm:t>
        <a:bodyPr/>
        <a:lstStyle/>
        <a:p>
          <a:r>
            <a:rPr lang="en-US" noProof="0"/>
            <a:t>Informed consent from respondents.</a:t>
          </a:r>
        </a:p>
      </dgm:t>
    </dgm:pt>
    <dgm:pt modelId="{C656BCC9-61AD-46E3-B007-3F9E2FDAA07D}" type="parTrans" cxnId="{BF033E55-E5F8-4F37-9548-C193B2DD495E}">
      <dgm:prSet/>
      <dgm:spPr/>
      <dgm:t>
        <a:bodyPr/>
        <a:lstStyle/>
        <a:p>
          <a:endParaRPr lang="en-US"/>
        </a:p>
      </dgm:t>
    </dgm:pt>
    <dgm:pt modelId="{A83B4234-B7A3-4CDB-BAC9-E6A983714A81}" type="sibTrans" cxnId="{BF033E55-E5F8-4F37-9548-C193B2DD495E}">
      <dgm:prSet/>
      <dgm:spPr/>
      <dgm:t>
        <a:bodyPr/>
        <a:lstStyle/>
        <a:p>
          <a:endParaRPr lang="en-US"/>
        </a:p>
      </dgm:t>
    </dgm:pt>
    <dgm:pt modelId="{F078C59B-0BC1-42E8-AB86-681756800205}">
      <dgm:prSet phldrT="[Text]"/>
      <dgm:spPr/>
      <dgm:t>
        <a:bodyPr/>
        <a:lstStyle/>
        <a:p>
          <a:r>
            <a:rPr lang="en-US" noProof="0"/>
            <a:t>IOM takes into account the sexual division of labor in the fishing industry.</a:t>
          </a:r>
        </a:p>
      </dgm:t>
    </dgm:pt>
    <dgm:pt modelId="{E745100F-8A72-4CA8-9B1D-6DBE7A0DBA55}" type="parTrans" cxnId="{4FBF9140-F2F7-4219-B276-F855C0D19995}">
      <dgm:prSet/>
      <dgm:spPr/>
      <dgm:t>
        <a:bodyPr/>
        <a:lstStyle/>
        <a:p>
          <a:endParaRPr lang="en-US"/>
        </a:p>
      </dgm:t>
    </dgm:pt>
    <dgm:pt modelId="{5E60F67C-41AF-4C95-9D1C-055C988803C9}" type="sibTrans" cxnId="{4FBF9140-F2F7-4219-B276-F855C0D19995}">
      <dgm:prSet/>
      <dgm:spPr/>
      <dgm:t>
        <a:bodyPr/>
        <a:lstStyle/>
        <a:p>
          <a:endParaRPr lang="en-US"/>
        </a:p>
      </dgm:t>
    </dgm:pt>
    <dgm:pt modelId="{8FEFBC68-0257-400F-A18A-6340334B7F3F}">
      <dgm:prSet phldrT="[Text]"/>
      <dgm:spPr/>
      <dgm:t>
        <a:bodyPr/>
        <a:lstStyle/>
        <a:p>
          <a:r>
            <a:rPr lang="en-US" noProof="0"/>
            <a:t>Enumerators were trained on how to respond </a:t>
          </a:r>
          <a:r>
            <a:rPr lang="es-CR"/>
            <a:t>to GBV and TiP </a:t>
          </a:r>
          <a:r>
            <a:rPr lang="en-US" noProof="0"/>
            <a:t>disclosures</a:t>
          </a:r>
          <a:r>
            <a:rPr lang="es-CR"/>
            <a:t>.</a:t>
          </a:r>
          <a:endParaRPr lang="en-US"/>
        </a:p>
      </dgm:t>
    </dgm:pt>
    <dgm:pt modelId="{9960263C-B1D5-4EEF-B6E5-902390FCEF7B}" type="parTrans" cxnId="{4C2451FA-0702-4A6D-B13B-C75BCADB386D}">
      <dgm:prSet/>
      <dgm:spPr/>
      <dgm:t>
        <a:bodyPr/>
        <a:lstStyle/>
        <a:p>
          <a:endParaRPr lang="en-US"/>
        </a:p>
      </dgm:t>
    </dgm:pt>
    <dgm:pt modelId="{5BABCBA6-1E58-4FCD-8F7D-40833B8A016F}" type="sibTrans" cxnId="{4C2451FA-0702-4A6D-B13B-C75BCADB386D}">
      <dgm:prSet/>
      <dgm:spPr/>
      <dgm:t>
        <a:bodyPr/>
        <a:lstStyle/>
        <a:p>
          <a:endParaRPr lang="en-US"/>
        </a:p>
      </dgm:t>
    </dgm:pt>
    <dgm:pt modelId="{EC0DAC3A-E9F9-4406-B64C-60A87A38C3DD}">
      <dgm:prSet phldrT="[Text]"/>
      <dgm:spPr/>
      <dgm:t>
        <a:bodyPr/>
        <a:lstStyle/>
        <a:p>
          <a:r>
            <a:rPr lang="en-US" noProof="0"/>
            <a:t>No personal data was collected.</a:t>
          </a:r>
        </a:p>
      </dgm:t>
    </dgm:pt>
    <dgm:pt modelId="{8C59BE72-51CB-4CDD-A985-476AFB5FA5B9}" type="parTrans" cxnId="{0167D420-E6BB-4C28-94EC-580050E14428}">
      <dgm:prSet/>
      <dgm:spPr/>
      <dgm:t>
        <a:bodyPr/>
        <a:lstStyle/>
        <a:p>
          <a:endParaRPr lang="en-US"/>
        </a:p>
      </dgm:t>
    </dgm:pt>
    <dgm:pt modelId="{8D26EF7F-78E3-4F7E-8D8E-4222113760CC}" type="sibTrans" cxnId="{0167D420-E6BB-4C28-94EC-580050E14428}">
      <dgm:prSet/>
      <dgm:spPr/>
      <dgm:t>
        <a:bodyPr/>
        <a:lstStyle/>
        <a:p>
          <a:endParaRPr lang="en-US"/>
        </a:p>
      </dgm:t>
    </dgm:pt>
    <dgm:pt modelId="{61DE4B38-E86C-4821-B64F-C22904507F5D}">
      <dgm:prSet phldrT="[Text]"/>
      <dgm:spPr/>
      <dgm:t>
        <a:bodyPr/>
        <a:lstStyle/>
        <a:p>
          <a:r>
            <a:rPr lang="en-US" noProof="0"/>
            <a:t>IT equipment and programmatic tools helped kept data secured.</a:t>
          </a:r>
        </a:p>
      </dgm:t>
    </dgm:pt>
    <dgm:pt modelId="{7BC5571A-DBA1-4D2F-BD9F-9D5C3EC8BE66}" type="parTrans" cxnId="{BD522C6F-38BE-4A78-940B-5F4E404743B4}">
      <dgm:prSet/>
      <dgm:spPr/>
      <dgm:t>
        <a:bodyPr/>
        <a:lstStyle/>
        <a:p>
          <a:endParaRPr lang="en-US"/>
        </a:p>
      </dgm:t>
    </dgm:pt>
    <dgm:pt modelId="{431C5860-6E22-4597-85A5-62FDD6FAED5B}" type="sibTrans" cxnId="{BD522C6F-38BE-4A78-940B-5F4E404743B4}">
      <dgm:prSet/>
      <dgm:spPr/>
      <dgm:t>
        <a:bodyPr/>
        <a:lstStyle/>
        <a:p>
          <a:endParaRPr lang="en-US"/>
        </a:p>
      </dgm:t>
    </dgm:pt>
    <dgm:pt modelId="{6066CCE0-F611-407B-AF29-5AB719390F50}" type="pres">
      <dgm:prSet presAssocID="{E88B1739-FDF7-4A60-8C8A-D06CA52908F7}" presName="linear" presStyleCnt="0">
        <dgm:presLayoutVars>
          <dgm:animLvl val="lvl"/>
          <dgm:resizeHandles val="exact"/>
        </dgm:presLayoutVars>
      </dgm:prSet>
      <dgm:spPr/>
    </dgm:pt>
    <dgm:pt modelId="{3336D29B-87D4-40A8-B83B-F695599384DB}" type="pres">
      <dgm:prSet presAssocID="{6085BD06-1039-48CD-AEA2-AD857CD60F50}" presName="parentText" presStyleLbl="node1" presStyleIdx="0" presStyleCnt="4">
        <dgm:presLayoutVars>
          <dgm:chMax val="0"/>
          <dgm:bulletEnabled val="1"/>
        </dgm:presLayoutVars>
      </dgm:prSet>
      <dgm:spPr/>
    </dgm:pt>
    <dgm:pt modelId="{1AD9ADEA-024C-40BD-B105-8DEEC898B858}" type="pres">
      <dgm:prSet presAssocID="{6085BD06-1039-48CD-AEA2-AD857CD60F50}" presName="childText" presStyleLbl="revTx" presStyleIdx="0" presStyleCnt="4">
        <dgm:presLayoutVars>
          <dgm:bulletEnabled val="1"/>
        </dgm:presLayoutVars>
      </dgm:prSet>
      <dgm:spPr/>
    </dgm:pt>
    <dgm:pt modelId="{B35D6CBC-CD8B-4642-9A62-D7B3EF32E550}" type="pres">
      <dgm:prSet presAssocID="{694AC5D4-602B-4AD6-8A58-DBB62D1A5825}" presName="parentText" presStyleLbl="node1" presStyleIdx="1" presStyleCnt="4">
        <dgm:presLayoutVars>
          <dgm:chMax val="0"/>
          <dgm:bulletEnabled val="1"/>
        </dgm:presLayoutVars>
      </dgm:prSet>
      <dgm:spPr/>
    </dgm:pt>
    <dgm:pt modelId="{A48D7F5C-7899-41E6-BEF2-770E593F91FA}" type="pres">
      <dgm:prSet presAssocID="{694AC5D4-602B-4AD6-8A58-DBB62D1A5825}" presName="childText" presStyleLbl="revTx" presStyleIdx="1" presStyleCnt="4">
        <dgm:presLayoutVars>
          <dgm:bulletEnabled val="1"/>
        </dgm:presLayoutVars>
      </dgm:prSet>
      <dgm:spPr/>
    </dgm:pt>
    <dgm:pt modelId="{BA0AF6A1-4A5A-4061-AC5B-699859D88EAD}" type="pres">
      <dgm:prSet presAssocID="{D498B4A7-408E-43F8-AEAE-683A597641DE}" presName="parentText" presStyleLbl="node1" presStyleIdx="2" presStyleCnt="4">
        <dgm:presLayoutVars>
          <dgm:chMax val="0"/>
          <dgm:bulletEnabled val="1"/>
        </dgm:presLayoutVars>
      </dgm:prSet>
      <dgm:spPr/>
    </dgm:pt>
    <dgm:pt modelId="{8640BD29-FDA1-4D10-9653-3B0204EAA2F8}" type="pres">
      <dgm:prSet presAssocID="{D498B4A7-408E-43F8-AEAE-683A597641DE}" presName="childText" presStyleLbl="revTx" presStyleIdx="2" presStyleCnt="4">
        <dgm:presLayoutVars>
          <dgm:bulletEnabled val="1"/>
        </dgm:presLayoutVars>
      </dgm:prSet>
      <dgm:spPr/>
    </dgm:pt>
    <dgm:pt modelId="{BDCEB20C-2E00-445F-B30F-75E09DF1C12D}" type="pres">
      <dgm:prSet presAssocID="{F8397486-C76F-4EAD-AA6B-80F45C73A8C7}" presName="parentText" presStyleLbl="node1" presStyleIdx="3" presStyleCnt="4">
        <dgm:presLayoutVars>
          <dgm:chMax val="0"/>
          <dgm:bulletEnabled val="1"/>
        </dgm:presLayoutVars>
      </dgm:prSet>
      <dgm:spPr/>
    </dgm:pt>
    <dgm:pt modelId="{DA6E45B9-C3BB-4733-9B9B-BD81FE93733E}" type="pres">
      <dgm:prSet presAssocID="{F8397486-C76F-4EAD-AA6B-80F45C73A8C7}" presName="childText" presStyleLbl="revTx" presStyleIdx="3" presStyleCnt="4">
        <dgm:presLayoutVars>
          <dgm:bulletEnabled val="1"/>
        </dgm:presLayoutVars>
      </dgm:prSet>
      <dgm:spPr/>
    </dgm:pt>
  </dgm:ptLst>
  <dgm:cxnLst>
    <dgm:cxn modelId="{C7193306-63CE-455A-BA5D-7AFA1267F34C}" type="presOf" srcId="{F078C59B-0BC1-42E8-AB86-681756800205}" destId="{DA6E45B9-C3BB-4733-9B9B-BD81FE93733E}" srcOrd="0" destOrd="0" presId="urn:microsoft.com/office/officeart/2005/8/layout/vList2"/>
    <dgm:cxn modelId="{E1D0310B-D55C-45D7-A226-CA7FE5E267B2}" type="presOf" srcId="{D5AEFEEE-D6B4-4471-8BD9-09813B92058A}" destId="{8640BD29-FDA1-4D10-9653-3B0204EAA2F8}" srcOrd="0" destOrd="0" presId="urn:microsoft.com/office/officeart/2005/8/layout/vList2"/>
    <dgm:cxn modelId="{C5896C0E-2FB1-4D8F-B980-7DFD9296DA9A}" type="presOf" srcId="{EC0DAC3A-E9F9-4406-B64C-60A87A38C3DD}" destId="{8640BD29-FDA1-4D10-9653-3B0204EAA2F8}" srcOrd="0" destOrd="1" presId="urn:microsoft.com/office/officeart/2005/8/layout/vList2"/>
    <dgm:cxn modelId="{D9CD5812-CAB6-4778-8475-789294E12A81}" type="presOf" srcId="{E4036205-7BC2-4AC2-86AB-AF547F7425C0}" destId="{1AD9ADEA-024C-40BD-B105-8DEEC898B858}" srcOrd="0" destOrd="0" presId="urn:microsoft.com/office/officeart/2005/8/layout/vList2"/>
    <dgm:cxn modelId="{451FA81B-3D8B-43CB-9C51-C5AF27D2DFDD}" type="presOf" srcId="{8FEFBC68-0257-400F-A18A-6340334B7F3F}" destId="{A48D7F5C-7899-41E6-BEF2-770E593F91FA}" srcOrd="0" destOrd="1" presId="urn:microsoft.com/office/officeart/2005/8/layout/vList2"/>
    <dgm:cxn modelId="{0167D420-E6BB-4C28-94EC-580050E14428}" srcId="{D498B4A7-408E-43F8-AEAE-683A597641DE}" destId="{EC0DAC3A-E9F9-4406-B64C-60A87A38C3DD}" srcOrd="1" destOrd="0" parTransId="{8C59BE72-51CB-4CDD-A985-476AFB5FA5B9}" sibTransId="{8D26EF7F-78E3-4F7E-8D8E-4222113760CC}"/>
    <dgm:cxn modelId="{EAB27428-5651-4F6E-8CAE-7CA0061088B1}" srcId="{E88B1739-FDF7-4A60-8C8A-D06CA52908F7}" destId="{6085BD06-1039-48CD-AEA2-AD857CD60F50}" srcOrd="0" destOrd="0" parTransId="{F682B555-6F0D-4454-8A4C-A1074AB7A483}" sibTransId="{2090B325-9D90-4F8A-AE6F-476F3AC51611}"/>
    <dgm:cxn modelId="{27294D2C-CF37-4823-8F9A-2357D4E16D86}" srcId="{E88B1739-FDF7-4A60-8C8A-D06CA52908F7}" destId="{F8397486-C76F-4EAD-AA6B-80F45C73A8C7}" srcOrd="3" destOrd="0" parTransId="{63EE89DA-9A5E-4246-ACD4-C5E13700C795}" sibTransId="{695EDBFC-7468-4B13-B8AB-F8DFCEF30A67}"/>
    <dgm:cxn modelId="{8FA91A33-9F7C-439B-8DE1-D3E820A873F7}" srcId="{E88B1739-FDF7-4A60-8C8A-D06CA52908F7}" destId="{D498B4A7-408E-43F8-AEAE-683A597641DE}" srcOrd="2" destOrd="0" parTransId="{33CF3906-BA3C-4191-A3A7-75FFF4A50785}" sibTransId="{8AA0B47E-717B-4267-9814-2E56F12213B6}"/>
    <dgm:cxn modelId="{1CDDA733-3F6C-45F3-88ED-421A7225C921}" srcId="{E88B1739-FDF7-4A60-8C8A-D06CA52908F7}" destId="{694AC5D4-602B-4AD6-8A58-DBB62D1A5825}" srcOrd="1" destOrd="0" parTransId="{BFF981B4-7FC3-4D42-A941-FF02FF526615}" sibTransId="{BA797882-305B-4813-A6B3-BE47FBCCFB21}"/>
    <dgm:cxn modelId="{4FBF9140-F2F7-4219-B276-F855C0D19995}" srcId="{F8397486-C76F-4EAD-AA6B-80F45C73A8C7}" destId="{F078C59B-0BC1-42E8-AB86-681756800205}" srcOrd="0" destOrd="0" parTransId="{E745100F-8A72-4CA8-9B1D-6DBE7A0DBA55}" sibTransId="{5E60F67C-41AF-4C95-9D1C-055C988803C9}"/>
    <dgm:cxn modelId="{A7B8B545-418A-4685-B832-32E546F3DDC0}" srcId="{694AC5D4-602B-4AD6-8A58-DBB62D1A5825}" destId="{47514EEB-7C61-431E-8D5B-4599A60182E1}" srcOrd="0" destOrd="0" parTransId="{7D932297-F2E1-403F-9620-45026D392EF3}" sibTransId="{851A96BA-7B24-480E-A5CF-197431A35D73}"/>
    <dgm:cxn modelId="{BF033E55-E5F8-4F37-9548-C193B2DD495E}" srcId="{D498B4A7-408E-43F8-AEAE-683A597641DE}" destId="{D5AEFEEE-D6B4-4471-8BD9-09813B92058A}" srcOrd="0" destOrd="0" parTransId="{C656BCC9-61AD-46E3-B007-3F9E2FDAA07D}" sibTransId="{A83B4234-B7A3-4CDB-BAC9-E6A983714A81}"/>
    <dgm:cxn modelId="{D18AEB66-4ABD-4F00-8DBD-73DEDE1574AA}" type="presOf" srcId="{6085BD06-1039-48CD-AEA2-AD857CD60F50}" destId="{3336D29B-87D4-40A8-B83B-F695599384DB}" srcOrd="0" destOrd="0" presId="urn:microsoft.com/office/officeart/2005/8/layout/vList2"/>
    <dgm:cxn modelId="{BD522C6F-38BE-4A78-940B-5F4E404743B4}" srcId="{D498B4A7-408E-43F8-AEAE-683A597641DE}" destId="{61DE4B38-E86C-4821-B64F-C22904507F5D}" srcOrd="2" destOrd="0" parTransId="{7BC5571A-DBA1-4D2F-BD9F-9D5C3EC8BE66}" sibTransId="{431C5860-6E22-4597-85A5-62FDD6FAED5B}"/>
    <dgm:cxn modelId="{3CBCF87D-99DD-46C1-95E2-825F5F886E43}" type="presOf" srcId="{F8397486-C76F-4EAD-AA6B-80F45C73A8C7}" destId="{BDCEB20C-2E00-445F-B30F-75E09DF1C12D}" srcOrd="0" destOrd="0" presId="urn:microsoft.com/office/officeart/2005/8/layout/vList2"/>
    <dgm:cxn modelId="{DE9A7580-0793-4ED6-85D0-7BF12DC0AA00}" type="presOf" srcId="{61DE4B38-E86C-4821-B64F-C22904507F5D}" destId="{8640BD29-FDA1-4D10-9653-3B0204EAA2F8}" srcOrd="0" destOrd="2" presId="urn:microsoft.com/office/officeart/2005/8/layout/vList2"/>
    <dgm:cxn modelId="{3A193C89-A7CB-469F-9258-1668B48C7642}" type="presOf" srcId="{694AC5D4-602B-4AD6-8A58-DBB62D1A5825}" destId="{B35D6CBC-CD8B-4642-9A62-D7B3EF32E550}" srcOrd="0" destOrd="0" presId="urn:microsoft.com/office/officeart/2005/8/layout/vList2"/>
    <dgm:cxn modelId="{D242A699-C094-40A2-ACCB-F5F9DC0D4B4C}" type="presOf" srcId="{47514EEB-7C61-431E-8D5B-4599A60182E1}" destId="{A48D7F5C-7899-41E6-BEF2-770E593F91FA}" srcOrd="0" destOrd="0" presId="urn:microsoft.com/office/officeart/2005/8/layout/vList2"/>
    <dgm:cxn modelId="{8B0114BE-40EA-466A-8F49-6A2ABCAEC71F}" type="presOf" srcId="{E88B1739-FDF7-4A60-8C8A-D06CA52908F7}" destId="{6066CCE0-F611-407B-AF29-5AB719390F50}" srcOrd="0" destOrd="0" presId="urn:microsoft.com/office/officeart/2005/8/layout/vList2"/>
    <dgm:cxn modelId="{D5F527C2-56CE-4192-99F3-7075B91F65AF}" type="presOf" srcId="{D498B4A7-408E-43F8-AEAE-683A597641DE}" destId="{BA0AF6A1-4A5A-4061-AC5B-699859D88EAD}" srcOrd="0" destOrd="0" presId="urn:microsoft.com/office/officeart/2005/8/layout/vList2"/>
    <dgm:cxn modelId="{2A65B2DA-2173-42AD-8C51-F041BE57DC4F}" srcId="{6085BD06-1039-48CD-AEA2-AD857CD60F50}" destId="{E4036205-7BC2-4AC2-86AB-AF547F7425C0}" srcOrd="0" destOrd="0" parTransId="{D4D95053-1B6A-41D3-B015-ADAA51CD9E05}" sibTransId="{06549314-ED7E-45AF-84A4-E35D6BDC983C}"/>
    <dgm:cxn modelId="{4C2451FA-0702-4A6D-B13B-C75BCADB386D}" srcId="{694AC5D4-602B-4AD6-8A58-DBB62D1A5825}" destId="{8FEFBC68-0257-400F-A18A-6340334B7F3F}" srcOrd="1" destOrd="0" parTransId="{9960263C-B1D5-4EEF-B6E5-902390FCEF7B}" sibTransId="{5BABCBA6-1E58-4FCD-8F7D-40833B8A016F}"/>
    <dgm:cxn modelId="{1C3B4C37-E23C-405B-9878-9C5B0C21A183}" type="presParOf" srcId="{6066CCE0-F611-407B-AF29-5AB719390F50}" destId="{3336D29B-87D4-40A8-B83B-F695599384DB}" srcOrd="0" destOrd="0" presId="urn:microsoft.com/office/officeart/2005/8/layout/vList2"/>
    <dgm:cxn modelId="{983CBC28-78F9-4ADF-90CF-80BDB3138090}" type="presParOf" srcId="{6066CCE0-F611-407B-AF29-5AB719390F50}" destId="{1AD9ADEA-024C-40BD-B105-8DEEC898B858}" srcOrd="1" destOrd="0" presId="urn:microsoft.com/office/officeart/2005/8/layout/vList2"/>
    <dgm:cxn modelId="{57626441-63C0-474D-9B99-29496233330A}" type="presParOf" srcId="{6066CCE0-F611-407B-AF29-5AB719390F50}" destId="{B35D6CBC-CD8B-4642-9A62-D7B3EF32E550}" srcOrd="2" destOrd="0" presId="urn:microsoft.com/office/officeart/2005/8/layout/vList2"/>
    <dgm:cxn modelId="{5EA23829-8A10-4613-9FDF-C8A078A6DD01}" type="presParOf" srcId="{6066CCE0-F611-407B-AF29-5AB719390F50}" destId="{A48D7F5C-7899-41E6-BEF2-770E593F91FA}" srcOrd="3" destOrd="0" presId="urn:microsoft.com/office/officeart/2005/8/layout/vList2"/>
    <dgm:cxn modelId="{2C0AF821-3442-494A-906C-FB6818359689}" type="presParOf" srcId="{6066CCE0-F611-407B-AF29-5AB719390F50}" destId="{BA0AF6A1-4A5A-4061-AC5B-699859D88EAD}" srcOrd="4" destOrd="0" presId="urn:microsoft.com/office/officeart/2005/8/layout/vList2"/>
    <dgm:cxn modelId="{6F1ACE4F-8F3E-4B6A-BEF6-63EE8A9F34AF}" type="presParOf" srcId="{6066CCE0-F611-407B-AF29-5AB719390F50}" destId="{8640BD29-FDA1-4D10-9653-3B0204EAA2F8}" srcOrd="5" destOrd="0" presId="urn:microsoft.com/office/officeart/2005/8/layout/vList2"/>
    <dgm:cxn modelId="{1D9B3515-51E5-442F-8305-4D7FBB37A42A}" type="presParOf" srcId="{6066CCE0-F611-407B-AF29-5AB719390F50}" destId="{BDCEB20C-2E00-445F-B30F-75E09DF1C12D}" srcOrd="6" destOrd="0" presId="urn:microsoft.com/office/officeart/2005/8/layout/vList2"/>
    <dgm:cxn modelId="{4AF03540-DC09-478A-BF81-DF9286F64008}" type="presParOf" srcId="{6066CCE0-F611-407B-AF29-5AB719390F50}" destId="{DA6E45B9-C3BB-4733-9B9B-BD81FE93733E}"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756C4-8DF2-4D38-8519-91019624199E}">
      <dsp:nvSpPr>
        <dsp:cNvPr id="0" name=""/>
        <dsp:cNvSpPr/>
      </dsp:nvSpPr>
      <dsp:spPr>
        <a:xfrm>
          <a:off x="0" y="0"/>
          <a:ext cx="1227749" cy="1227749"/>
        </a:xfrm>
        <a:prstGeom prst="pie">
          <a:avLst>
            <a:gd name="adj1" fmla="val 5400000"/>
            <a:gd name="adj2" fmla="val 16200000"/>
          </a:avLst>
        </a:prstGeom>
        <a:solidFill>
          <a:srgbClr val="0033A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A9712C-78E7-4094-AFEF-CD2CD3DD1498}">
      <dsp:nvSpPr>
        <dsp:cNvPr id="0" name=""/>
        <dsp:cNvSpPr/>
      </dsp:nvSpPr>
      <dsp:spPr>
        <a:xfrm>
          <a:off x="613874" y="0"/>
          <a:ext cx="5629272" cy="1227749"/>
        </a:xfrm>
        <a:prstGeom prst="rect">
          <a:avLst/>
        </a:prstGeom>
        <a:solidFill>
          <a:schemeClr val="lt1">
            <a:alpha val="90000"/>
            <a:hueOff val="0"/>
            <a:satOff val="0"/>
            <a:lumOff val="0"/>
            <a:alphaOff val="0"/>
          </a:schemeClr>
        </a:solidFill>
        <a:ln w="6350" cap="flat" cmpd="sng" algn="ctr">
          <a:solidFill>
            <a:srgbClr val="0033A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Academic partner: NYU</a:t>
          </a:r>
        </a:p>
      </dsp:txBody>
      <dsp:txXfrm>
        <a:off x="613874" y="0"/>
        <a:ext cx="5629272" cy="583180"/>
      </dsp:txXfrm>
    </dsp:sp>
    <dsp:sp modelId="{269B092B-DA59-43B5-BBAF-12A1DFFB258A}">
      <dsp:nvSpPr>
        <dsp:cNvPr id="0" name=""/>
        <dsp:cNvSpPr/>
      </dsp:nvSpPr>
      <dsp:spPr>
        <a:xfrm>
          <a:off x="322284" y="583180"/>
          <a:ext cx="583180" cy="583180"/>
        </a:xfrm>
        <a:prstGeom prst="pie">
          <a:avLst>
            <a:gd name="adj1" fmla="val 5400000"/>
            <a:gd name="adj2" fmla="val 16200000"/>
          </a:avLst>
        </a:prstGeom>
        <a:solidFill>
          <a:srgbClr val="4066B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90F38F9-C960-4A61-9535-3D20D83185B2}">
      <dsp:nvSpPr>
        <dsp:cNvPr id="0" name=""/>
        <dsp:cNvSpPr/>
      </dsp:nvSpPr>
      <dsp:spPr>
        <a:xfrm>
          <a:off x="613874" y="583180"/>
          <a:ext cx="5629272" cy="583180"/>
        </a:xfrm>
        <a:prstGeom prst="rect">
          <a:avLst/>
        </a:prstGeom>
        <a:solidFill>
          <a:schemeClr val="lt1">
            <a:alpha val="90000"/>
            <a:hueOff val="0"/>
            <a:satOff val="0"/>
            <a:lumOff val="0"/>
            <a:alphaOff val="0"/>
          </a:schemeClr>
        </a:solidFill>
        <a:ln w="6350" cap="flat" cmpd="sng" algn="ctr">
          <a:solidFill>
            <a:srgbClr val="0033A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Implementing partner: IOM</a:t>
          </a:r>
        </a:p>
      </dsp:txBody>
      <dsp:txXfrm>
        <a:off x="613874" y="583180"/>
        <a:ext cx="5629272" cy="583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BB23D-0BD7-475C-9645-F26CB45E04D1}">
      <dsp:nvSpPr>
        <dsp:cNvPr id="0" name=""/>
        <dsp:cNvSpPr/>
      </dsp:nvSpPr>
      <dsp:spPr>
        <a:xfrm>
          <a:off x="1552702" y="1098"/>
          <a:ext cx="2201861" cy="1248166"/>
        </a:xfrm>
        <a:prstGeom prst="roundRect">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latin typeface="Open Sans Light" pitchFamily="2" charset="0"/>
              <a:ea typeface="Open Sans Light" pitchFamily="2" charset="0"/>
              <a:cs typeface="Open Sans Light" pitchFamily="2" charset="0"/>
            </a:rPr>
            <a:t>Higher rates of poverty, extreme poverty and crime</a:t>
          </a:r>
        </a:p>
      </dsp:txBody>
      <dsp:txXfrm>
        <a:off x="1613632" y="62028"/>
        <a:ext cx="2080001" cy="1126306"/>
      </dsp:txXfrm>
    </dsp:sp>
    <dsp:sp modelId="{0868001B-0D0E-483C-AF6B-7E14DFE5B685}">
      <dsp:nvSpPr>
        <dsp:cNvPr id="0" name=""/>
        <dsp:cNvSpPr/>
      </dsp:nvSpPr>
      <dsp:spPr>
        <a:xfrm>
          <a:off x="1029593" y="659499"/>
          <a:ext cx="3328419" cy="3328419"/>
        </a:xfrm>
        <a:custGeom>
          <a:avLst/>
          <a:gdLst/>
          <a:ahLst/>
          <a:cxnLst/>
          <a:rect l="0" t="0" r="0" b="0"/>
          <a:pathLst>
            <a:path>
              <a:moveTo>
                <a:pt x="2945345" y="602001"/>
              </a:moveTo>
              <a:arcTo wR="1664209" hR="1664209" stAng="19220243" swAng="2064464"/>
            </a:path>
          </a:pathLst>
        </a:custGeom>
        <a:noFill/>
        <a:ln w="28575" cap="flat" cmpd="sng" algn="ctr">
          <a:solidFill>
            <a:srgbClr val="0033A0"/>
          </a:solidFill>
          <a:prstDash val="solid"/>
          <a:miter lim="800000"/>
          <a:tailEnd type="arrow"/>
        </a:ln>
        <a:effectLst/>
      </dsp:spPr>
      <dsp:style>
        <a:lnRef idx="1">
          <a:scrgbClr r="0" g="0" b="0"/>
        </a:lnRef>
        <a:fillRef idx="0">
          <a:scrgbClr r="0" g="0" b="0"/>
        </a:fillRef>
        <a:effectRef idx="0">
          <a:scrgbClr r="0" g="0" b="0"/>
        </a:effectRef>
        <a:fontRef idx="minor"/>
      </dsp:style>
    </dsp:sp>
    <dsp:sp modelId="{9674F663-045D-4B93-B1A5-395C31B86106}">
      <dsp:nvSpPr>
        <dsp:cNvPr id="0" name=""/>
        <dsp:cNvSpPr/>
      </dsp:nvSpPr>
      <dsp:spPr>
        <a:xfrm>
          <a:off x="3192888" y="2482771"/>
          <a:ext cx="1920255" cy="1248166"/>
        </a:xfrm>
        <a:prstGeom prst="roundRect">
          <a:avLst/>
        </a:prstGeom>
        <a:solidFill>
          <a:srgbClr val="8099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Open Sans Light" pitchFamily="2" charset="0"/>
              <a:ea typeface="Open Sans Light" pitchFamily="2" charset="0"/>
              <a:cs typeface="Open Sans Light" pitchFamily="2" charset="0"/>
            </a:rPr>
            <a:t>Absence of official contract terms</a:t>
          </a:r>
        </a:p>
      </dsp:txBody>
      <dsp:txXfrm>
        <a:off x="3253818" y="2543701"/>
        <a:ext cx="1798395" cy="1126306"/>
      </dsp:txXfrm>
    </dsp:sp>
    <dsp:sp modelId="{3DE35862-F2D8-40DD-A168-172F72E0887C}">
      <dsp:nvSpPr>
        <dsp:cNvPr id="0" name=""/>
        <dsp:cNvSpPr/>
      </dsp:nvSpPr>
      <dsp:spPr>
        <a:xfrm>
          <a:off x="1032274" y="649727"/>
          <a:ext cx="3328419" cy="3328419"/>
        </a:xfrm>
        <a:custGeom>
          <a:avLst/>
          <a:gdLst/>
          <a:ahLst/>
          <a:cxnLst/>
          <a:rect l="0" t="0" r="0" b="0"/>
          <a:pathLst>
            <a:path>
              <a:moveTo>
                <a:pt x="2227316" y="3230257"/>
              </a:moveTo>
              <a:arcTo wR="1664209" hR="1664209" stAng="4213372" swAng="2314772"/>
            </a:path>
          </a:pathLst>
        </a:custGeom>
        <a:noFill/>
        <a:ln w="28575" cap="flat" cmpd="sng" algn="ctr">
          <a:solidFill>
            <a:srgbClr val="0033A0"/>
          </a:solidFill>
          <a:prstDash val="solid"/>
          <a:miter lim="800000"/>
          <a:tailEnd type="arrow"/>
        </a:ln>
        <a:effectLst/>
      </dsp:spPr>
      <dsp:style>
        <a:lnRef idx="1">
          <a:scrgbClr r="0" g="0" b="0"/>
        </a:lnRef>
        <a:fillRef idx="0">
          <a:scrgbClr r="0" g="0" b="0"/>
        </a:fillRef>
        <a:effectRef idx="0">
          <a:scrgbClr r="0" g="0" b="0"/>
        </a:effectRef>
        <a:fontRef idx="minor"/>
      </dsp:style>
    </dsp:sp>
    <dsp:sp modelId="{B8A3F2D4-E70C-4A02-9099-AE5758A43889}">
      <dsp:nvSpPr>
        <dsp:cNvPr id="0" name=""/>
        <dsp:cNvSpPr/>
      </dsp:nvSpPr>
      <dsp:spPr>
        <a:xfrm>
          <a:off x="252256" y="2497413"/>
          <a:ext cx="1920255" cy="1248166"/>
        </a:xfrm>
        <a:prstGeom prst="roundRect">
          <a:avLst/>
        </a:prstGeom>
        <a:solidFill>
          <a:srgbClr val="4066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Open Sans Light"/>
              <a:ea typeface="Open Sans Light"/>
              <a:cs typeface="Open Sans Light"/>
            </a:rPr>
            <a:t>Lack of employment alternatives</a:t>
          </a:r>
        </a:p>
      </dsp:txBody>
      <dsp:txXfrm>
        <a:off x="313186" y="2558343"/>
        <a:ext cx="1798395" cy="1126306"/>
      </dsp:txXfrm>
    </dsp:sp>
    <dsp:sp modelId="{E2CD5348-A6E0-4453-B6FF-3CB6D4FA906B}">
      <dsp:nvSpPr>
        <dsp:cNvPr id="0" name=""/>
        <dsp:cNvSpPr/>
      </dsp:nvSpPr>
      <dsp:spPr>
        <a:xfrm>
          <a:off x="989423" y="625181"/>
          <a:ext cx="3328419" cy="3328419"/>
        </a:xfrm>
        <a:custGeom>
          <a:avLst/>
          <a:gdLst/>
          <a:ahLst/>
          <a:cxnLst/>
          <a:rect l="0" t="0" r="0" b="0"/>
          <a:pathLst>
            <a:path>
              <a:moveTo>
                <a:pt x="3170" y="1561535"/>
              </a:moveTo>
              <a:arcTo wR="1664209" hR="1664209" stAng="11012228" swAng="2059691"/>
            </a:path>
          </a:pathLst>
        </a:custGeom>
        <a:noFill/>
        <a:ln w="28575" cap="flat" cmpd="sng" algn="ctr">
          <a:solidFill>
            <a:srgbClr val="0033A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20A4C-6D34-4382-A22D-513E5A216A30}">
      <dsp:nvSpPr>
        <dsp:cNvPr id="0" name=""/>
        <dsp:cNvSpPr/>
      </dsp:nvSpPr>
      <dsp:spPr>
        <a:xfrm>
          <a:off x="2981941" y="546963"/>
          <a:ext cx="420805" cy="91440"/>
        </a:xfrm>
        <a:custGeom>
          <a:avLst/>
          <a:gdLst/>
          <a:ahLst/>
          <a:cxnLst/>
          <a:rect l="0" t="0" r="0" b="0"/>
          <a:pathLst>
            <a:path>
              <a:moveTo>
                <a:pt x="0" y="45720"/>
              </a:moveTo>
              <a:lnTo>
                <a:pt x="420805" y="45720"/>
              </a:lnTo>
            </a:path>
          </a:pathLst>
        </a:custGeom>
        <a:noFill/>
        <a:ln w="38100" cap="flat" cmpd="sng" algn="ctr">
          <a:solidFill>
            <a:srgbClr val="0033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R" sz="600" kern="1200"/>
        </a:p>
      </dsp:txBody>
      <dsp:txXfrm>
        <a:off x="3181059" y="590424"/>
        <a:ext cx="22570" cy="4518"/>
      </dsp:txXfrm>
    </dsp:sp>
    <dsp:sp modelId="{3795716C-E439-4C1E-AC16-04EF2BF163F0}">
      <dsp:nvSpPr>
        <dsp:cNvPr id="0" name=""/>
        <dsp:cNvSpPr/>
      </dsp:nvSpPr>
      <dsp:spPr>
        <a:xfrm>
          <a:off x="1021110" y="3893"/>
          <a:ext cx="1962630" cy="1177578"/>
        </a:xfrm>
        <a:prstGeom prst="roundRect">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noProof="0"/>
            <a:t>Fieldwork</a:t>
          </a:r>
          <a:r>
            <a:rPr lang="es-CR" sz="2000" kern="1200"/>
            <a:t> </a:t>
          </a:r>
          <a:r>
            <a:rPr lang="en-US" sz="2000" kern="1200" noProof="0"/>
            <a:t>Planning</a:t>
          </a:r>
        </a:p>
      </dsp:txBody>
      <dsp:txXfrm>
        <a:off x="1078595" y="61378"/>
        <a:ext cx="1847660" cy="1062608"/>
      </dsp:txXfrm>
    </dsp:sp>
    <dsp:sp modelId="{54294FD1-ADFD-4A02-8397-186514636BC8}">
      <dsp:nvSpPr>
        <dsp:cNvPr id="0" name=""/>
        <dsp:cNvSpPr/>
      </dsp:nvSpPr>
      <dsp:spPr>
        <a:xfrm>
          <a:off x="5395977" y="546963"/>
          <a:ext cx="420805" cy="91440"/>
        </a:xfrm>
        <a:custGeom>
          <a:avLst/>
          <a:gdLst/>
          <a:ahLst/>
          <a:cxnLst/>
          <a:rect l="0" t="0" r="0" b="0"/>
          <a:pathLst>
            <a:path>
              <a:moveTo>
                <a:pt x="0" y="45720"/>
              </a:moveTo>
              <a:lnTo>
                <a:pt x="420805" y="45720"/>
              </a:lnTo>
            </a:path>
          </a:pathLst>
        </a:custGeom>
        <a:noFill/>
        <a:ln w="38100" cap="flat" cmpd="sng" algn="ctr">
          <a:solidFill>
            <a:srgbClr val="0033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595095" y="590424"/>
        <a:ext cx="22570" cy="4518"/>
      </dsp:txXfrm>
    </dsp:sp>
    <dsp:sp modelId="{D53DB996-BD87-45EF-96FE-E9D8B39EC9B0}">
      <dsp:nvSpPr>
        <dsp:cNvPr id="0" name=""/>
        <dsp:cNvSpPr/>
      </dsp:nvSpPr>
      <dsp:spPr>
        <a:xfrm>
          <a:off x="3435147" y="3893"/>
          <a:ext cx="1962630" cy="1177578"/>
        </a:xfrm>
        <a:prstGeom prst="roundRect">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noProof="0"/>
            <a:t>Cognitive Testing</a:t>
          </a:r>
        </a:p>
      </dsp:txBody>
      <dsp:txXfrm>
        <a:off x="3492632" y="61378"/>
        <a:ext cx="1847660" cy="1062608"/>
      </dsp:txXfrm>
    </dsp:sp>
    <dsp:sp modelId="{5C72E024-F8A9-47B3-A5E0-100293AD0FE8}">
      <dsp:nvSpPr>
        <dsp:cNvPr id="0" name=""/>
        <dsp:cNvSpPr/>
      </dsp:nvSpPr>
      <dsp:spPr>
        <a:xfrm>
          <a:off x="2002426" y="1179672"/>
          <a:ext cx="4828072" cy="420805"/>
        </a:xfrm>
        <a:custGeom>
          <a:avLst/>
          <a:gdLst/>
          <a:ahLst/>
          <a:cxnLst/>
          <a:rect l="0" t="0" r="0" b="0"/>
          <a:pathLst>
            <a:path>
              <a:moveTo>
                <a:pt x="4828072" y="0"/>
              </a:moveTo>
              <a:lnTo>
                <a:pt x="4828072" y="227502"/>
              </a:lnTo>
              <a:lnTo>
                <a:pt x="0" y="227502"/>
              </a:lnTo>
              <a:lnTo>
                <a:pt x="0" y="420805"/>
              </a:lnTo>
            </a:path>
          </a:pathLst>
        </a:custGeom>
        <a:noFill/>
        <a:ln w="38100" cap="flat" cmpd="sng" algn="ctr">
          <a:solidFill>
            <a:srgbClr val="4066B8"/>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R" sz="600" kern="1200"/>
        </a:p>
      </dsp:txBody>
      <dsp:txXfrm>
        <a:off x="4295234" y="1387815"/>
        <a:ext cx="242456" cy="4518"/>
      </dsp:txXfrm>
    </dsp:sp>
    <dsp:sp modelId="{ABDEAD77-F7DD-48D2-9EBA-B8B36FC097F5}">
      <dsp:nvSpPr>
        <dsp:cNvPr id="0" name=""/>
        <dsp:cNvSpPr/>
      </dsp:nvSpPr>
      <dsp:spPr>
        <a:xfrm>
          <a:off x="5849183" y="3893"/>
          <a:ext cx="1962630" cy="1177578"/>
        </a:xfrm>
        <a:prstGeom prst="roundRect">
          <a:avLst/>
        </a:prstGeom>
        <a:solidFill>
          <a:srgbClr val="4066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CR" sz="2000" kern="1200"/>
            <a:t>Staff </a:t>
          </a:r>
          <a:r>
            <a:rPr lang="en-US" sz="2000" kern="1200" noProof="0"/>
            <a:t>recruitment</a:t>
          </a:r>
        </a:p>
      </dsp:txBody>
      <dsp:txXfrm>
        <a:off x="5906668" y="61378"/>
        <a:ext cx="1847660" cy="1062608"/>
      </dsp:txXfrm>
    </dsp:sp>
    <dsp:sp modelId="{47A69E1C-17C0-4CA4-9923-F5C477A2223D}">
      <dsp:nvSpPr>
        <dsp:cNvPr id="0" name=""/>
        <dsp:cNvSpPr/>
      </dsp:nvSpPr>
      <dsp:spPr>
        <a:xfrm>
          <a:off x="2981941" y="2175946"/>
          <a:ext cx="420805" cy="91440"/>
        </a:xfrm>
        <a:custGeom>
          <a:avLst/>
          <a:gdLst/>
          <a:ahLst/>
          <a:cxnLst/>
          <a:rect l="0" t="0" r="0" b="0"/>
          <a:pathLst>
            <a:path>
              <a:moveTo>
                <a:pt x="0" y="45720"/>
              </a:moveTo>
              <a:lnTo>
                <a:pt x="420805" y="45720"/>
              </a:lnTo>
            </a:path>
          </a:pathLst>
        </a:custGeom>
        <a:noFill/>
        <a:ln w="38100" cap="flat" cmpd="sng" algn="ctr">
          <a:solidFill>
            <a:srgbClr val="4066B8"/>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R" sz="600" kern="1200"/>
        </a:p>
      </dsp:txBody>
      <dsp:txXfrm>
        <a:off x="3181059" y="2219407"/>
        <a:ext cx="22570" cy="4518"/>
      </dsp:txXfrm>
    </dsp:sp>
    <dsp:sp modelId="{7F08C226-3ABD-471B-93C5-267B75AE65AE}">
      <dsp:nvSpPr>
        <dsp:cNvPr id="0" name=""/>
        <dsp:cNvSpPr/>
      </dsp:nvSpPr>
      <dsp:spPr>
        <a:xfrm>
          <a:off x="1021110" y="1632877"/>
          <a:ext cx="1962630" cy="1177578"/>
        </a:xfrm>
        <a:prstGeom prst="roundRect">
          <a:avLst/>
        </a:prstGeom>
        <a:solidFill>
          <a:srgbClr val="4066B8"/>
        </a:solidFill>
        <a:ln w="12700" cap="flat" cmpd="sng" algn="ctr">
          <a:solidFill>
            <a:srgbClr val="4066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noProof="0"/>
            <a:t>Training</a:t>
          </a:r>
        </a:p>
      </dsp:txBody>
      <dsp:txXfrm>
        <a:off x="1078595" y="1690362"/>
        <a:ext cx="1847660" cy="1062608"/>
      </dsp:txXfrm>
    </dsp:sp>
    <dsp:sp modelId="{66D9BD34-1A5C-47C2-8D7D-2CA239FDE907}">
      <dsp:nvSpPr>
        <dsp:cNvPr id="0" name=""/>
        <dsp:cNvSpPr/>
      </dsp:nvSpPr>
      <dsp:spPr>
        <a:xfrm>
          <a:off x="5395977" y="2175946"/>
          <a:ext cx="420805" cy="91440"/>
        </a:xfrm>
        <a:custGeom>
          <a:avLst/>
          <a:gdLst/>
          <a:ahLst/>
          <a:cxnLst/>
          <a:rect l="0" t="0" r="0" b="0"/>
          <a:pathLst>
            <a:path>
              <a:moveTo>
                <a:pt x="0" y="45720"/>
              </a:moveTo>
              <a:lnTo>
                <a:pt x="420805" y="45720"/>
              </a:lnTo>
            </a:path>
          </a:pathLst>
        </a:custGeom>
        <a:noFill/>
        <a:ln w="38100" cap="flat" cmpd="sng" algn="ctr">
          <a:solidFill>
            <a:srgbClr val="5B92E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R" sz="600" kern="1200"/>
        </a:p>
      </dsp:txBody>
      <dsp:txXfrm>
        <a:off x="5595095" y="2219407"/>
        <a:ext cx="22570" cy="4518"/>
      </dsp:txXfrm>
    </dsp:sp>
    <dsp:sp modelId="{08F59AB2-4CC5-4364-AA42-232F32D4F061}">
      <dsp:nvSpPr>
        <dsp:cNvPr id="0" name=""/>
        <dsp:cNvSpPr/>
      </dsp:nvSpPr>
      <dsp:spPr>
        <a:xfrm>
          <a:off x="3435147" y="1632877"/>
          <a:ext cx="1962630" cy="1177578"/>
        </a:xfrm>
        <a:prstGeom prst="roundRect">
          <a:avLst/>
        </a:prstGeom>
        <a:solidFill>
          <a:srgbClr val="5B92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noProof="0"/>
            <a:t>Pilot</a:t>
          </a:r>
        </a:p>
      </dsp:txBody>
      <dsp:txXfrm>
        <a:off x="3492632" y="1690362"/>
        <a:ext cx="1847660" cy="1062608"/>
      </dsp:txXfrm>
    </dsp:sp>
    <dsp:sp modelId="{9B1A7BA0-EA80-413A-B6DE-74C07B048657}">
      <dsp:nvSpPr>
        <dsp:cNvPr id="0" name=""/>
        <dsp:cNvSpPr/>
      </dsp:nvSpPr>
      <dsp:spPr>
        <a:xfrm>
          <a:off x="2002426" y="2808656"/>
          <a:ext cx="4828072" cy="420805"/>
        </a:xfrm>
        <a:custGeom>
          <a:avLst/>
          <a:gdLst/>
          <a:ahLst/>
          <a:cxnLst/>
          <a:rect l="0" t="0" r="0" b="0"/>
          <a:pathLst>
            <a:path>
              <a:moveTo>
                <a:pt x="4828072" y="0"/>
              </a:moveTo>
              <a:lnTo>
                <a:pt x="4828072" y="227502"/>
              </a:lnTo>
              <a:lnTo>
                <a:pt x="0" y="227502"/>
              </a:lnTo>
              <a:lnTo>
                <a:pt x="0" y="420805"/>
              </a:lnTo>
            </a:path>
          </a:pathLst>
        </a:custGeom>
        <a:noFill/>
        <a:ln w="38100" cap="flat" cmpd="sng" algn="ctr">
          <a:solidFill>
            <a:srgbClr val="ADC9F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R" sz="600" kern="1200"/>
        </a:p>
      </dsp:txBody>
      <dsp:txXfrm>
        <a:off x="4295234" y="3016799"/>
        <a:ext cx="242456" cy="4518"/>
      </dsp:txXfrm>
    </dsp:sp>
    <dsp:sp modelId="{339C1F05-74BA-49DF-BFE1-75F0491AF8FC}">
      <dsp:nvSpPr>
        <dsp:cNvPr id="0" name=""/>
        <dsp:cNvSpPr/>
      </dsp:nvSpPr>
      <dsp:spPr>
        <a:xfrm>
          <a:off x="5849183" y="1632877"/>
          <a:ext cx="1962630" cy="1177578"/>
        </a:xfrm>
        <a:prstGeom prst="roundRect">
          <a:avLst/>
        </a:prstGeom>
        <a:solidFill>
          <a:srgbClr val="5B92E5"/>
        </a:solidFill>
        <a:ln w="12700" cap="flat" cmpd="sng" algn="ctr">
          <a:solidFill>
            <a:srgbClr val="ADC9F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noProof="0"/>
            <a:t>Geographic analysis and distribution of the teams</a:t>
          </a:r>
        </a:p>
      </dsp:txBody>
      <dsp:txXfrm>
        <a:off x="5906668" y="1690362"/>
        <a:ext cx="1847660" cy="1062608"/>
      </dsp:txXfrm>
    </dsp:sp>
    <dsp:sp modelId="{A55398BF-EF2C-4AB6-B81C-C18831CEF2FF}">
      <dsp:nvSpPr>
        <dsp:cNvPr id="0" name=""/>
        <dsp:cNvSpPr/>
      </dsp:nvSpPr>
      <dsp:spPr>
        <a:xfrm>
          <a:off x="1021110" y="3261861"/>
          <a:ext cx="1962630" cy="1177578"/>
        </a:xfrm>
        <a:prstGeom prst="roundRect">
          <a:avLst/>
        </a:prstGeom>
        <a:solidFill>
          <a:srgbClr val="84A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419" sz="2000" kern="1200" noProof="0"/>
            <a:t>Application of surveys</a:t>
          </a:r>
          <a:endParaRPr lang="en-US" sz="2000" kern="1200" noProof="0"/>
        </a:p>
      </dsp:txBody>
      <dsp:txXfrm>
        <a:off x="1078595" y="3319346"/>
        <a:ext cx="1847660" cy="1062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70FB3-C855-465C-8CFE-282CBD8ACD0C}">
      <dsp:nvSpPr>
        <dsp:cNvPr id="0" name=""/>
        <dsp:cNvSpPr/>
      </dsp:nvSpPr>
      <dsp:spPr>
        <a:xfrm>
          <a:off x="2215147" y="615781"/>
          <a:ext cx="474980" cy="91440"/>
        </a:xfrm>
        <a:custGeom>
          <a:avLst/>
          <a:gdLst/>
          <a:ahLst/>
          <a:cxnLst/>
          <a:rect l="0" t="0" r="0" b="0"/>
          <a:pathLst>
            <a:path>
              <a:moveTo>
                <a:pt x="0" y="45720"/>
              </a:moveTo>
              <a:lnTo>
                <a:pt x="47498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439998" y="658973"/>
        <a:ext cx="25279" cy="5055"/>
      </dsp:txXfrm>
    </dsp:sp>
    <dsp:sp modelId="{68C86362-BAAF-48C4-AE8B-4AF695B91506}">
      <dsp:nvSpPr>
        <dsp:cNvPr id="0" name=""/>
        <dsp:cNvSpPr/>
      </dsp:nvSpPr>
      <dsp:spPr>
        <a:xfrm>
          <a:off x="18772" y="2048"/>
          <a:ext cx="2198175" cy="1318905"/>
        </a:xfrm>
        <a:prstGeom prst="rect">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a:t>Field work planning</a:t>
          </a:r>
        </a:p>
      </dsp:txBody>
      <dsp:txXfrm>
        <a:off x="18772" y="2048"/>
        <a:ext cx="2198175" cy="1318905"/>
      </dsp:txXfrm>
    </dsp:sp>
    <dsp:sp modelId="{B2D26703-6E52-4CF6-BFF3-04A14141237A}">
      <dsp:nvSpPr>
        <dsp:cNvPr id="0" name=""/>
        <dsp:cNvSpPr/>
      </dsp:nvSpPr>
      <dsp:spPr>
        <a:xfrm>
          <a:off x="4918903" y="615781"/>
          <a:ext cx="474980" cy="91440"/>
        </a:xfrm>
        <a:custGeom>
          <a:avLst/>
          <a:gdLst/>
          <a:ahLst/>
          <a:cxnLst/>
          <a:rect l="0" t="0" r="0" b="0"/>
          <a:pathLst>
            <a:path>
              <a:moveTo>
                <a:pt x="0" y="45720"/>
              </a:moveTo>
              <a:lnTo>
                <a:pt x="47498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143754" y="658973"/>
        <a:ext cx="25279" cy="5055"/>
      </dsp:txXfrm>
    </dsp:sp>
    <dsp:sp modelId="{0375AE5A-82FE-4CA1-A22A-BC4FB592317F}">
      <dsp:nvSpPr>
        <dsp:cNvPr id="0" name=""/>
        <dsp:cNvSpPr/>
      </dsp:nvSpPr>
      <dsp:spPr>
        <a:xfrm>
          <a:off x="2722528" y="2048"/>
          <a:ext cx="2198175" cy="1318905"/>
        </a:xfrm>
        <a:prstGeom prst="rect">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a:t>Staff recruitment</a:t>
          </a:r>
        </a:p>
      </dsp:txBody>
      <dsp:txXfrm>
        <a:off x="2722528" y="2048"/>
        <a:ext cx="2198175" cy="1318905"/>
      </dsp:txXfrm>
    </dsp:sp>
    <dsp:sp modelId="{CAAB0CE3-EF20-4982-A005-FE98529E7832}">
      <dsp:nvSpPr>
        <dsp:cNvPr id="0" name=""/>
        <dsp:cNvSpPr/>
      </dsp:nvSpPr>
      <dsp:spPr>
        <a:xfrm>
          <a:off x="1117860" y="1319153"/>
          <a:ext cx="5407511" cy="477028"/>
        </a:xfrm>
        <a:custGeom>
          <a:avLst/>
          <a:gdLst/>
          <a:ahLst/>
          <a:cxnLst/>
          <a:rect l="0" t="0" r="0" b="0"/>
          <a:pathLst>
            <a:path>
              <a:moveTo>
                <a:pt x="5407511" y="0"/>
              </a:moveTo>
              <a:lnTo>
                <a:pt x="5407511" y="255614"/>
              </a:lnTo>
              <a:lnTo>
                <a:pt x="0" y="255614"/>
              </a:lnTo>
              <a:lnTo>
                <a:pt x="0" y="47702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77900">
            <a:lnSpc>
              <a:spcPct val="90000"/>
            </a:lnSpc>
            <a:spcBef>
              <a:spcPct val="0"/>
            </a:spcBef>
            <a:spcAft>
              <a:spcPct val="35000"/>
            </a:spcAft>
            <a:buNone/>
          </a:pPr>
          <a:endParaRPr lang="es-CR" sz="2200" kern="1200"/>
        </a:p>
      </dsp:txBody>
      <dsp:txXfrm>
        <a:off x="3685833" y="1555140"/>
        <a:ext cx="271564" cy="5055"/>
      </dsp:txXfrm>
    </dsp:sp>
    <dsp:sp modelId="{54DA5E82-CC73-4CD3-9A4D-970C58F65F5B}">
      <dsp:nvSpPr>
        <dsp:cNvPr id="0" name=""/>
        <dsp:cNvSpPr/>
      </dsp:nvSpPr>
      <dsp:spPr>
        <a:xfrm>
          <a:off x="5426284" y="2048"/>
          <a:ext cx="2198175" cy="1318905"/>
        </a:xfrm>
        <a:prstGeom prst="rect">
          <a:avLst/>
        </a:prstGeom>
        <a:solidFill>
          <a:srgbClr val="4066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a:t>Training</a:t>
          </a:r>
        </a:p>
      </dsp:txBody>
      <dsp:txXfrm>
        <a:off x="5426284" y="2048"/>
        <a:ext cx="2198175" cy="1318905"/>
      </dsp:txXfrm>
    </dsp:sp>
    <dsp:sp modelId="{44FBFFE7-5D0C-4FA0-9222-B9AE258125C8}">
      <dsp:nvSpPr>
        <dsp:cNvPr id="0" name=""/>
        <dsp:cNvSpPr/>
      </dsp:nvSpPr>
      <dsp:spPr>
        <a:xfrm>
          <a:off x="2215147" y="2440266"/>
          <a:ext cx="474980" cy="91440"/>
        </a:xfrm>
        <a:custGeom>
          <a:avLst/>
          <a:gdLst/>
          <a:ahLst/>
          <a:cxnLst/>
          <a:rect l="0" t="0" r="0" b="0"/>
          <a:pathLst>
            <a:path>
              <a:moveTo>
                <a:pt x="0" y="47768"/>
              </a:moveTo>
              <a:lnTo>
                <a:pt x="254590" y="47768"/>
              </a:lnTo>
              <a:lnTo>
                <a:pt x="254590" y="45720"/>
              </a:lnTo>
              <a:lnTo>
                <a:pt x="47498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77900">
            <a:lnSpc>
              <a:spcPct val="90000"/>
            </a:lnSpc>
            <a:spcBef>
              <a:spcPct val="0"/>
            </a:spcBef>
            <a:spcAft>
              <a:spcPct val="35000"/>
            </a:spcAft>
            <a:buNone/>
          </a:pPr>
          <a:endParaRPr lang="es-CR" sz="2200" kern="1200"/>
        </a:p>
      </dsp:txBody>
      <dsp:txXfrm>
        <a:off x="2439998" y="2483458"/>
        <a:ext cx="25279" cy="5055"/>
      </dsp:txXfrm>
    </dsp:sp>
    <dsp:sp modelId="{682461CC-36E9-4807-B08D-B740AF10C387}">
      <dsp:nvSpPr>
        <dsp:cNvPr id="0" name=""/>
        <dsp:cNvSpPr/>
      </dsp:nvSpPr>
      <dsp:spPr>
        <a:xfrm>
          <a:off x="18772" y="1828582"/>
          <a:ext cx="2198175" cy="1318905"/>
        </a:xfrm>
        <a:prstGeom prst="rect">
          <a:avLst/>
        </a:prstGeom>
        <a:solidFill>
          <a:srgbClr val="4066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a:t>Identification of seeds</a:t>
          </a:r>
        </a:p>
      </dsp:txBody>
      <dsp:txXfrm>
        <a:off x="18772" y="1828582"/>
        <a:ext cx="2198175" cy="1318905"/>
      </dsp:txXfrm>
    </dsp:sp>
    <dsp:sp modelId="{2E1CAD47-469C-43E7-BE23-E253A7BAC80A}">
      <dsp:nvSpPr>
        <dsp:cNvPr id="0" name=""/>
        <dsp:cNvSpPr/>
      </dsp:nvSpPr>
      <dsp:spPr>
        <a:xfrm>
          <a:off x="4918903" y="2440266"/>
          <a:ext cx="474980" cy="91440"/>
        </a:xfrm>
        <a:custGeom>
          <a:avLst/>
          <a:gdLst/>
          <a:ahLst/>
          <a:cxnLst/>
          <a:rect l="0" t="0" r="0" b="0"/>
          <a:pathLst>
            <a:path>
              <a:moveTo>
                <a:pt x="0" y="45720"/>
              </a:moveTo>
              <a:lnTo>
                <a:pt x="47498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77900">
            <a:lnSpc>
              <a:spcPct val="90000"/>
            </a:lnSpc>
            <a:spcBef>
              <a:spcPct val="0"/>
            </a:spcBef>
            <a:spcAft>
              <a:spcPct val="35000"/>
            </a:spcAft>
            <a:buNone/>
          </a:pPr>
          <a:endParaRPr lang="es-CR" sz="2200" kern="1200"/>
        </a:p>
      </dsp:txBody>
      <dsp:txXfrm>
        <a:off x="5143754" y="2483458"/>
        <a:ext cx="25279" cy="5055"/>
      </dsp:txXfrm>
    </dsp:sp>
    <dsp:sp modelId="{91EF9A9B-2FA4-4D28-9D80-BEE50674C56D}">
      <dsp:nvSpPr>
        <dsp:cNvPr id="0" name=""/>
        <dsp:cNvSpPr/>
      </dsp:nvSpPr>
      <dsp:spPr>
        <a:xfrm>
          <a:off x="2722528" y="1826534"/>
          <a:ext cx="2198175" cy="1318905"/>
        </a:xfrm>
        <a:prstGeom prst="rect">
          <a:avLst/>
        </a:prstGeom>
        <a:solidFill>
          <a:srgbClr val="5B92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a:t>Logistics of survey delivery</a:t>
          </a:r>
        </a:p>
      </dsp:txBody>
      <dsp:txXfrm>
        <a:off x="2722528" y="1826534"/>
        <a:ext cx="2198175" cy="1318905"/>
      </dsp:txXfrm>
    </dsp:sp>
    <dsp:sp modelId="{5919A8E5-8DD1-49F2-8311-A999E7FA7014}">
      <dsp:nvSpPr>
        <dsp:cNvPr id="0" name=""/>
        <dsp:cNvSpPr/>
      </dsp:nvSpPr>
      <dsp:spPr>
        <a:xfrm>
          <a:off x="5426284" y="1826534"/>
          <a:ext cx="2198175" cy="1318905"/>
        </a:xfrm>
        <a:prstGeom prst="rect">
          <a:avLst/>
        </a:prstGeom>
        <a:solidFill>
          <a:srgbClr val="84A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419" sz="2200" kern="1200" noProof="0"/>
            <a:t>Application of surveys</a:t>
          </a:r>
          <a:endParaRPr lang="en-US" sz="2200" kern="1200" noProof="0"/>
        </a:p>
      </dsp:txBody>
      <dsp:txXfrm>
        <a:off x="5426284" y="1826534"/>
        <a:ext cx="2198175" cy="1318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EAC15-3328-4990-95C8-B041829A5E3A}">
      <dsp:nvSpPr>
        <dsp:cNvPr id="0" name=""/>
        <dsp:cNvSpPr/>
      </dsp:nvSpPr>
      <dsp:spPr>
        <a:xfrm>
          <a:off x="1432" y="11830"/>
          <a:ext cx="1800249" cy="1036799"/>
        </a:xfrm>
        <a:prstGeom prst="roundRect">
          <a:avLst>
            <a:gd name="adj" fmla="val 10000"/>
          </a:avLst>
        </a:prstGeom>
        <a:solidFill>
          <a:srgbClr val="003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noProof="0">
              <a:latin typeface="Open Sans Bold" panose="020B0806030504020204" pitchFamily="34" charset="0"/>
              <a:ea typeface="Open Sans Bold" panose="020B0806030504020204" pitchFamily="34" charset="0"/>
              <a:cs typeface="Open Sans Bold" panose="020B0806030504020204" pitchFamily="34" charset="0"/>
            </a:rPr>
            <a:t>Seeds</a:t>
          </a:r>
        </a:p>
      </dsp:txBody>
      <dsp:txXfrm>
        <a:off x="1432" y="11830"/>
        <a:ext cx="1800249" cy="691200"/>
      </dsp:txXfrm>
    </dsp:sp>
    <dsp:sp modelId="{AC51BE5A-50B6-471A-9DDE-C687F8F02584}">
      <dsp:nvSpPr>
        <dsp:cNvPr id="0" name=""/>
        <dsp:cNvSpPr/>
      </dsp:nvSpPr>
      <dsp:spPr>
        <a:xfrm>
          <a:off x="370158" y="703030"/>
          <a:ext cx="1800249" cy="138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MP-S-001</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MP-S-002</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MP-S-003</a:t>
          </a:r>
        </a:p>
      </dsp:txBody>
      <dsp:txXfrm>
        <a:off x="410647" y="743519"/>
        <a:ext cx="1719271" cy="1301422"/>
      </dsp:txXfrm>
    </dsp:sp>
    <dsp:sp modelId="{0650C2A3-8164-455F-910F-007AE70C6B9E}">
      <dsp:nvSpPr>
        <dsp:cNvPr id="0" name=""/>
        <dsp:cNvSpPr/>
      </dsp:nvSpPr>
      <dsp:spPr>
        <a:xfrm>
          <a:off x="2074592" y="245490"/>
          <a:ext cx="578571" cy="223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R" sz="800" kern="1200">
            <a:latin typeface="Open Sans" panose="020B0606030504020204" pitchFamily="34" charset="0"/>
            <a:ea typeface="Open Sans" panose="020B0606030504020204" pitchFamily="34" charset="0"/>
            <a:cs typeface="Open Sans" panose="020B0606030504020204" pitchFamily="34" charset="0"/>
          </a:endParaRPr>
        </a:p>
      </dsp:txBody>
      <dsp:txXfrm>
        <a:off x="2074592" y="290266"/>
        <a:ext cx="511407" cy="134328"/>
      </dsp:txXfrm>
    </dsp:sp>
    <dsp:sp modelId="{FC0DCD16-F0AA-4389-9EC4-A536AD94E202}">
      <dsp:nvSpPr>
        <dsp:cNvPr id="0" name=""/>
        <dsp:cNvSpPr/>
      </dsp:nvSpPr>
      <dsp:spPr>
        <a:xfrm>
          <a:off x="2893326" y="11830"/>
          <a:ext cx="1800249" cy="1036799"/>
        </a:xfrm>
        <a:prstGeom prst="roundRect">
          <a:avLst>
            <a:gd name="adj" fmla="val 10000"/>
          </a:avLst>
        </a:prstGeom>
        <a:solidFill>
          <a:srgbClr val="4066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s-CR" sz="2500" kern="1200">
              <a:latin typeface="Open Sans Bold" panose="020B0806030504020204" pitchFamily="34" charset="0"/>
              <a:ea typeface="Open Sans Bold" panose="020B0806030504020204" pitchFamily="34" charset="0"/>
              <a:cs typeface="Open Sans Bold" panose="020B0806030504020204" pitchFamily="34" charset="0"/>
            </a:rPr>
            <a:t>1 wave</a:t>
          </a:r>
        </a:p>
      </dsp:txBody>
      <dsp:txXfrm>
        <a:off x="2893326" y="11830"/>
        <a:ext cx="1800249" cy="691200"/>
      </dsp:txXfrm>
    </dsp:sp>
    <dsp:sp modelId="{9F1BF322-9F40-46F5-AC49-8B71C3DF3AC7}">
      <dsp:nvSpPr>
        <dsp:cNvPr id="0" name=""/>
        <dsp:cNvSpPr/>
      </dsp:nvSpPr>
      <dsp:spPr>
        <a:xfrm>
          <a:off x="3262052" y="703030"/>
          <a:ext cx="1800249" cy="138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MP-R-1001</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MP-R-1002</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MP-R-1003</a:t>
          </a:r>
        </a:p>
      </dsp:txBody>
      <dsp:txXfrm>
        <a:off x="3302541" y="743519"/>
        <a:ext cx="1719271" cy="1301422"/>
      </dsp:txXfrm>
    </dsp:sp>
    <dsp:sp modelId="{3E813DB4-8D05-4B50-B261-5B1C8001D1C1}">
      <dsp:nvSpPr>
        <dsp:cNvPr id="0" name=""/>
        <dsp:cNvSpPr/>
      </dsp:nvSpPr>
      <dsp:spPr>
        <a:xfrm>
          <a:off x="4966486" y="259346"/>
          <a:ext cx="578571" cy="196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CR" sz="700" kern="1200">
            <a:latin typeface="Open Sans" panose="020B0606030504020204" pitchFamily="34" charset="0"/>
            <a:ea typeface="Open Sans" panose="020B0606030504020204" pitchFamily="34" charset="0"/>
            <a:cs typeface="Open Sans" panose="020B0606030504020204" pitchFamily="34" charset="0"/>
          </a:endParaRPr>
        </a:p>
      </dsp:txBody>
      <dsp:txXfrm>
        <a:off x="4966486" y="298580"/>
        <a:ext cx="519721" cy="117700"/>
      </dsp:txXfrm>
    </dsp:sp>
    <dsp:sp modelId="{52BE19A3-1F68-43C7-88FD-C7E99A8B2597}">
      <dsp:nvSpPr>
        <dsp:cNvPr id="0" name=""/>
        <dsp:cNvSpPr/>
      </dsp:nvSpPr>
      <dsp:spPr>
        <a:xfrm>
          <a:off x="5785220" y="11830"/>
          <a:ext cx="1800249" cy="1036799"/>
        </a:xfrm>
        <a:prstGeom prst="roundRect">
          <a:avLst>
            <a:gd name="adj" fmla="val 10000"/>
          </a:avLst>
        </a:prstGeom>
        <a:solidFill>
          <a:srgbClr val="5B92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s-CR" sz="2500" kern="1200">
              <a:latin typeface="Open Sans Bold" panose="020B0806030504020204" pitchFamily="34" charset="0"/>
              <a:ea typeface="Open Sans Bold" panose="020B0806030504020204" pitchFamily="34" charset="0"/>
              <a:cs typeface="Open Sans Bold" panose="020B0806030504020204" pitchFamily="34" charset="0"/>
            </a:rPr>
            <a:t>2 wave</a:t>
          </a:r>
        </a:p>
      </dsp:txBody>
      <dsp:txXfrm>
        <a:off x="5785220" y="11830"/>
        <a:ext cx="1800249" cy="691200"/>
      </dsp:txXfrm>
    </dsp:sp>
    <dsp:sp modelId="{EC8AC56D-6D25-47A3-83EC-270E4EA61DB7}">
      <dsp:nvSpPr>
        <dsp:cNvPr id="0" name=""/>
        <dsp:cNvSpPr/>
      </dsp:nvSpPr>
      <dsp:spPr>
        <a:xfrm>
          <a:off x="6153946" y="703030"/>
          <a:ext cx="1800249" cy="138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MP-R-2001</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MP-R-2002</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MP-R-2003</a:t>
          </a:r>
        </a:p>
      </dsp:txBody>
      <dsp:txXfrm>
        <a:off x="6194435" y="743519"/>
        <a:ext cx="1719271" cy="1301422"/>
      </dsp:txXfrm>
    </dsp:sp>
    <dsp:sp modelId="{51112822-9CF5-4E71-B050-9BEA1B86DAEF}">
      <dsp:nvSpPr>
        <dsp:cNvPr id="0" name=""/>
        <dsp:cNvSpPr/>
      </dsp:nvSpPr>
      <dsp:spPr>
        <a:xfrm>
          <a:off x="7858380" y="244501"/>
          <a:ext cx="578571" cy="22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R" sz="800" kern="1200">
            <a:latin typeface="Open Sans" panose="020B0606030504020204" pitchFamily="34" charset="0"/>
            <a:ea typeface="Open Sans" panose="020B0606030504020204" pitchFamily="34" charset="0"/>
            <a:cs typeface="Open Sans" panose="020B0606030504020204" pitchFamily="34" charset="0"/>
          </a:endParaRPr>
        </a:p>
      </dsp:txBody>
      <dsp:txXfrm>
        <a:off x="7858380" y="289672"/>
        <a:ext cx="510814" cy="135515"/>
      </dsp:txXfrm>
    </dsp:sp>
    <dsp:sp modelId="{9D438B23-C1CF-4DAA-88D3-7A0FA01E08BA}">
      <dsp:nvSpPr>
        <dsp:cNvPr id="0" name=""/>
        <dsp:cNvSpPr/>
      </dsp:nvSpPr>
      <dsp:spPr>
        <a:xfrm>
          <a:off x="8677114" y="11830"/>
          <a:ext cx="1800249" cy="1036799"/>
        </a:xfrm>
        <a:prstGeom prst="roundRect">
          <a:avLst>
            <a:gd name="adj" fmla="val 10000"/>
          </a:avLst>
        </a:prstGeom>
        <a:solidFill>
          <a:srgbClr val="84A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s-CR" sz="2500" kern="1200">
              <a:latin typeface="Open Sans Bold" panose="020B0806030504020204" pitchFamily="34" charset="0"/>
              <a:ea typeface="Open Sans Bold" panose="020B0806030504020204" pitchFamily="34" charset="0"/>
              <a:cs typeface="Open Sans Bold" panose="020B0806030504020204" pitchFamily="34" charset="0"/>
            </a:rPr>
            <a:t>3 wave</a:t>
          </a:r>
        </a:p>
      </dsp:txBody>
      <dsp:txXfrm>
        <a:off x="8677114" y="11830"/>
        <a:ext cx="1800249" cy="691200"/>
      </dsp:txXfrm>
    </dsp:sp>
    <dsp:sp modelId="{92D27E50-7F49-4EA5-AC26-DEBC82356B14}">
      <dsp:nvSpPr>
        <dsp:cNvPr id="0" name=""/>
        <dsp:cNvSpPr/>
      </dsp:nvSpPr>
      <dsp:spPr>
        <a:xfrm>
          <a:off x="9045840" y="703030"/>
          <a:ext cx="1800249" cy="1382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MP-R-3001</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MP-R-3002</a:t>
          </a:r>
        </a:p>
        <a:p>
          <a:pPr marL="171450" lvl="1" indent="-171450" algn="ctr" defTabSz="800100">
            <a:lnSpc>
              <a:spcPct val="90000"/>
            </a:lnSpc>
            <a:spcBef>
              <a:spcPct val="0"/>
            </a:spcBef>
            <a:spcAft>
              <a:spcPct val="15000"/>
            </a:spcAft>
            <a:buNone/>
          </a:pPr>
          <a:r>
            <a:rPr lang="es-CR" sz="1800" kern="1200">
              <a:latin typeface="Open Sans" panose="020B0606030504020204" pitchFamily="34" charset="0"/>
              <a:ea typeface="Open Sans" panose="020B0606030504020204" pitchFamily="34" charset="0"/>
              <a:cs typeface="Open Sans" panose="020B0606030504020204" pitchFamily="34" charset="0"/>
            </a:rPr>
            <a:t>MP-R-3003</a:t>
          </a:r>
        </a:p>
      </dsp:txBody>
      <dsp:txXfrm>
        <a:off x="9086329" y="743519"/>
        <a:ext cx="1719271" cy="13014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6D29B-87D4-40A8-B83B-F695599384DB}">
      <dsp:nvSpPr>
        <dsp:cNvPr id="0" name=""/>
        <dsp:cNvSpPr/>
      </dsp:nvSpPr>
      <dsp:spPr>
        <a:xfrm>
          <a:off x="0" y="77204"/>
          <a:ext cx="1014328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noProof="0"/>
            <a:t>Neutrality &amp; Impartiality</a:t>
          </a:r>
        </a:p>
      </dsp:txBody>
      <dsp:txXfrm>
        <a:off x="28100" y="105304"/>
        <a:ext cx="10087089" cy="519439"/>
      </dsp:txXfrm>
    </dsp:sp>
    <dsp:sp modelId="{1AD9ADEA-024C-40BD-B105-8DEEC898B858}">
      <dsp:nvSpPr>
        <dsp:cNvPr id="0" name=""/>
        <dsp:cNvSpPr/>
      </dsp:nvSpPr>
      <dsp:spPr>
        <a:xfrm>
          <a:off x="0" y="652844"/>
          <a:ext cx="10143289"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04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noProof="0"/>
            <a:t>IOM secured alliances with key counterparts from all political sides and sectors to ensure engagement.</a:t>
          </a:r>
        </a:p>
      </dsp:txBody>
      <dsp:txXfrm>
        <a:off x="0" y="652844"/>
        <a:ext cx="10143289" cy="596160"/>
      </dsp:txXfrm>
    </dsp:sp>
    <dsp:sp modelId="{B35D6CBC-CD8B-4642-9A62-D7B3EF32E550}">
      <dsp:nvSpPr>
        <dsp:cNvPr id="0" name=""/>
        <dsp:cNvSpPr/>
      </dsp:nvSpPr>
      <dsp:spPr>
        <a:xfrm>
          <a:off x="0" y="1249004"/>
          <a:ext cx="1014328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noProof="0"/>
            <a:t>Do no harm &amp; No discrimination</a:t>
          </a:r>
        </a:p>
      </dsp:txBody>
      <dsp:txXfrm>
        <a:off x="28100" y="1277104"/>
        <a:ext cx="10087089" cy="519439"/>
      </dsp:txXfrm>
    </dsp:sp>
    <dsp:sp modelId="{A48D7F5C-7899-41E6-BEF2-770E593F91FA}">
      <dsp:nvSpPr>
        <dsp:cNvPr id="0" name=""/>
        <dsp:cNvSpPr/>
      </dsp:nvSpPr>
      <dsp:spPr>
        <a:xfrm>
          <a:off x="0" y="1824644"/>
          <a:ext cx="10143289"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04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noProof="0"/>
            <a:t>Local teams trained on PFA intervention &amp; Vicarious Trauma</a:t>
          </a:r>
          <a:r>
            <a:rPr lang="es-CR" sz="1900" kern="1200"/>
            <a:t>.</a:t>
          </a:r>
          <a:endParaRPr lang="en-US" sz="1900" kern="1200"/>
        </a:p>
        <a:p>
          <a:pPr marL="171450" lvl="1" indent="-171450" algn="l" defTabSz="844550">
            <a:lnSpc>
              <a:spcPct val="90000"/>
            </a:lnSpc>
            <a:spcBef>
              <a:spcPct val="0"/>
            </a:spcBef>
            <a:spcAft>
              <a:spcPct val="20000"/>
            </a:spcAft>
            <a:buChar char="•"/>
          </a:pPr>
          <a:r>
            <a:rPr lang="en-US" sz="1900" kern="1200" noProof="0"/>
            <a:t>Enumerators were trained on how to respond </a:t>
          </a:r>
          <a:r>
            <a:rPr lang="es-CR" sz="1900" kern="1200"/>
            <a:t>to GBV and TiP </a:t>
          </a:r>
          <a:r>
            <a:rPr lang="en-US" sz="1900" kern="1200" noProof="0"/>
            <a:t>disclosures</a:t>
          </a:r>
          <a:r>
            <a:rPr lang="es-CR" sz="1900" kern="1200"/>
            <a:t>.</a:t>
          </a:r>
          <a:endParaRPr lang="en-US" sz="1900" kern="1200"/>
        </a:p>
      </dsp:txBody>
      <dsp:txXfrm>
        <a:off x="0" y="1824644"/>
        <a:ext cx="10143289" cy="658260"/>
      </dsp:txXfrm>
    </dsp:sp>
    <dsp:sp modelId="{BA0AF6A1-4A5A-4061-AC5B-699859D88EAD}">
      <dsp:nvSpPr>
        <dsp:cNvPr id="0" name=""/>
        <dsp:cNvSpPr/>
      </dsp:nvSpPr>
      <dsp:spPr>
        <a:xfrm>
          <a:off x="0" y="2482904"/>
          <a:ext cx="1014328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R" sz="2400" kern="1200"/>
            <a:t>Data Protection</a:t>
          </a:r>
          <a:endParaRPr lang="en-US" sz="2400" kern="1200"/>
        </a:p>
      </dsp:txBody>
      <dsp:txXfrm>
        <a:off x="28100" y="2511004"/>
        <a:ext cx="10087089" cy="519439"/>
      </dsp:txXfrm>
    </dsp:sp>
    <dsp:sp modelId="{8640BD29-FDA1-4D10-9653-3B0204EAA2F8}">
      <dsp:nvSpPr>
        <dsp:cNvPr id="0" name=""/>
        <dsp:cNvSpPr/>
      </dsp:nvSpPr>
      <dsp:spPr>
        <a:xfrm>
          <a:off x="0" y="3058544"/>
          <a:ext cx="10143289"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04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noProof="0"/>
            <a:t>Informed consent from respondents.</a:t>
          </a:r>
        </a:p>
        <a:p>
          <a:pPr marL="171450" lvl="1" indent="-171450" algn="l" defTabSz="844550">
            <a:lnSpc>
              <a:spcPct val="90000"/>
            </a:lnSpc>
            <a:spcBef>
              <a:spcPct val="0"/>
            </a:spcBef>
            <a:spcAft>
              <a:spcPct val="20000"/>
            </a:spcAft>
            <a:buChar char="•"/>
          </a:pPr>
          <a:r>
            <a:rPr lang="en-US" sz="1900" kern="1200" noProof="0"/>
            <a:t>No personal data was collected.</a:t>
          </a:r>
        </a:p>
        <a:p>
          <a:pPr marL="171450" lvl="1" indent="-171450" algn="l" defTabSz="844550">
            <a:lnSpc>
              <a:spcPct val="90000"/>
            </a:lnSpc>
            <a:spcBef>
              <a:spcPct val="0"/>
            </a:spcBef>
            <a:spcAft>
              <a:spcPct val="20000"/>
            </a:spcAft>
            <a:buChar char="•"/>
          </a:pPr>
          <a:r>
            <a:rPr lang="en-US" sz="1900" kern="1200" noProof="0"/>
            <a:t>IT equipment and programmatic tools helped kept data secured.</a:t>
          </a:r>
        </a:p>
      </dsp:txBody>
      <dsp:txXfrm>
        <a:off x="0" y="3058544"/>
        <a:ext cx="10143289" cy="993600"/>
      </dsp:txXfrm>
    </dsp:sp>
    <dsp:sp modelId="{BDCEB20C-2E00-445F-B30F-75E09DF1C12D}">
      <dsp:nvSpPr>
        <dsp:cNvPr id="0" name=""/>
        <dsp:cNvSpPr/>
      </dsp:nvSpPr>
      <dsp:spPr>
        <a:xfrm>
          <a:off x="0" y="4052144"/>
          <a:ext cx="1014328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noProof="0"/>
            <a:t>Gender Sensitivity</a:t>
          </a:r>
        </a:p>
      </dsp:txBody>
      <dsp:txXfrm>
        <a:off x="28100" y="4080244"/>
        <a:ext cx="10087089" cy="519439"/>
      </dsp:txXfrm>
    </dsp:sp>
    <dsp:sp modelId="{DA6E45B9-C3BB-4733-9B9B-BD81FE93733E}">
      <dsp:nvSpPr>
        <dsp:cNvPr id="0" name=""/>
        <dsp:cNvSpPr/>
      </dsp:nvSpPr>
      <dsp:spPr>
        <a:xfrm>
          <a:off x="0" y="4627784"/>
          <a:ext cx="1014328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04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noProof="0"/>
            <a:t>IOM takes into account the sexual division of labor in the fishing industry.</a:t>
          </a:r>
        </a:p>
      </dsp:txBody>
      <dsp:txXfrm>
        <a:off x="0" y="4627784"/>
        <a:ext cx="10143289" cy="39744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77ABB-B15E-4911-B2D2-0E412EE2F082}" type="datetimeFigureOut">
              <a:t>2/27/24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933DE-084C-4660-8968-61ACB27B2BA0}" type="slidenum">
              <a:t>‹#›</a:t>
            </a:fld>
            <a:endParaRPr lang="es-ES"/>
          </a:p>
        </p:txBody>
      </p:sp>
    </p:spTree>
    <p:extLst>
      <p:ext uri="{BB962C8B-B14F-4D97-AF65-F5344CB8AC3E}">
        <p14:creationId xmlns:p14="http://schemas.microsoft.com/office/powerpoint/2010/main" val="63099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933DE-084C-4660-8968-61ACB27B2BA0}" type="slidenum">
              <a:rPr lang="en-US" smtClean="0"/>
              <a:t>1</a:t>
            </a:fld>
            <a:endParaRPr lang="en-US"/>
          </a:p>
        </p:txBody>
      </p:sp>
    </p:spTree>
    <p:extLst>
      <p:ext uri="{BB962C8B-B14F-4D97-AF65-F5344CB8AC3E}">
        <p14:creationId xmlns:p14="http://schemas.microsoft.com/office/powerpoint/2010/main" val="40101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1933DE-084C-4660-8968-61ACB27B2BA0}" type="slidenum">
              <a:rPr lang="en-US" smtClean="0"/>
              <a:t>12</a:t>
            </a:fld>
            <a:endParaRPr lang="en-US"/>
          </a:p>
        </p:txBody>
      </p:sp>
    </p:spTree>
    <p:extLst>
      <p:ext uri="{BB962C8B-B14F-4D97-AF65-F5344CB8AC3E}">
        <p14:creationId xmlns:p14="http://schemas.microsoft.com/office/powerpoint/2010/main" val="408152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endParaRPr lang="en-US"/>
          </a:p>
        </p:txBody>
      </p:sp>
      <p:sp>
        <p:nvSpPr>
          <p:cNvPr id="4" name="Slide Number Placeholder 3"/>
          <p:cNvSpPr>
            <a:spLocks noGrp="1"/>
          </p:cNvSpPr>
          <p:nvPr>
            <p:ph type="sldNum" sz="quarter" idx="5"/>
          </p:nvPr>
        </p:nvSpPr>
        <p:spPr/>
        <p:txBody>
          <a:bodyPr/>
          <a:lstStyle/>
          <a:p>
            <a:fld id="{E41933DE-084C-4660-8968-61ACB27B2BA0}" type="slidenum">
              <a:rPr lang="en-US" smtClean="0"/>
              <a:t>13</a:t>
            </a:fld>
            <a:endParaRPr lang="en-US"/>
          </a:p>
        </p:txBody>
      </p:sp>
    </p:spTree>
    <p:extLst>
      <p:ext uri="{BB962C8B-B14F-4D97-AF65-F5344CB8AC3E}">
        <p14:creationId xmlns:p14="http://schemas.microsoft.com/office/powerpoint/2010/main" val="115510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cs typeface="Calibri"/>
            </a:endParaRPr>
          </a:p>
        </p:txBody>
      </p:sp>
      <p:sp>
        <p:nvSpPr>
          <p:cNvPr id="4" name="Marcador de número de diapositiva 3"/>
          <p:cNvSpPr>
            <a:spLocks noGrp="1"/>
          </p:cNvSpPr>
          <p:nvPr>
            <p:ph type="sldNum" sz="quarter" idx="5"/>
          </p:nvPr>
        </p:nvSpPr>
        <p:spPr/>
        <p:txBody>
          <a:bodyPr/>
          <a:lstStyle/>
          <a:p>
            <a:fld id="{E41933DE-084C-4660-8968-61ACB27B2BA0}" type="slidenum">
              <a:t>14</a:t>
            </a:fld>
            <a:endParaRPr lang="es-ES"/>
          </a:p>
        </p:txBody>
      </p:sp>
    </p:spTree>
    <p:extLst>
      <p:ext uri="{BB962C8B-B14F-4D97-AF65-F5344CB8AC3E}">
        <p14:creationId xmlns:p14="http://schemas.microsoft.com/office/powerpoint/2010/main" val="39925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Sans-Serif"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E41933DE-084C-4660-8968-61ACB27B2BA0}" type="slidenum">
              <a:rPr lang="en-US" smtClean="0"/>
              <a:t>15</a:t>
            </a:fld>
            <a:endParaRPr lang="en-US"/>
          </a:p>
        </p:txBody>
      </p:sp>
    </p:spTree>
    <p:extLst>
      <p:ext uri="{BB962C8B-B14F-4D97-AF65-F5344CB8AC3E}">
        <p14:creationId xmlns:p14="http://schemas.microsoft.com/office/powerpoint/2010/main" val="186601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a:buFont typeface="Arial" panose="020B0604020202020204" pitchFamily="34" charset="0"/>
              <a:buNone/>
            </a:pPr>
            <a:endParaRPr lang="es-ES" b="1" i="0" u="sng" dirty="0">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a:p>
            <a:endParaRPr lang="en-US" dirty="0">
              <a:cs typeface="Calibri"/>
            </a:endParaRPr>
          </a:p>
        </p:txBody>
      </p:sp>
      <p:sp>
        <p:nvSpPr>
          <p:cNvPr id="4" name="Marcador de número de diapositiva 3"/>
          <p:cNvSpPr>
            <a:spLocks noGrp="1"/>
          </p:cNvSpPr>
          <p:nvPr>
            <p:ph type="sldNum" sz="quarter" idx="5"/>
          </p:nvPr>
        </p:nvSpPr>
        <p:spPr/>
        <p:txBody>
          <a:bodyPr/>
          <a:lstStyle/>
          <a:p>
            <a:fld id="{E41933DE-084C-4660-8968-61ACB27B2BA0}" type="slidenum">
              <a:rPr lang="es-ES"/>
              <a:t>17</a:t>
            </a:fld>
            <a:endParaRPr lang="es-ES"/>
          </a:p>
        </p:txBody>
      </p:sp>
    </p:spTree>
    <p:extLst>
      <p:ext uri="{BB962C8B-B14F-4D97-AF65-F5344CB8AC3E}">
        <p14:creationId xmlns:p14="http://schemas.microsoft.com/office/powerpoint/2010/main" val="80572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933DE-084C-4660-8968-61ACB27B2BA0}" type="slidenum">
              <a:rPr lang="en-US" smtClean="0"/>
              <a:t>18</a:t>
            </a:fld>
            <a:endParaRPr lang="en-US"/>
          </a:p>
        </p:txBody>
      </p:sp>
    </p:spTree>
    <p:extLst>
      <p:ext uri="{BB962C8B-B14F-4D97-AF65-F5344CB8AC3E}">
        <p14:creationId xmlns:p14="http://schemas.microsoft.com/office/powerpoint/2010/main" val="325964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US" dirty="0"/>
          </a:p>
          <a:p>
            <a:pPr algn="just"/>
            <a:endParaRPr lang="en-US" dirty="0"/>
          </a:p>
          <a:p>
            <a:endParaRPr lang="en-US" dirty="0">
              <a:cs typeface="Calibri"/>
            </a:endParaRPr>
          </a:p>
        </p:txBody>
      </p:sp>
      <p:sp>
        <p:nvSpPr>
          <p:cNvPr id="4" name="Marcador de número de diapositiva 3"/>
          <p:cNvSpPr>
            <a:spLocks noGrp="1"/>
          </p:cNvSpPr>
          <p:nvPr>
            <p:ph type="sldNum" sz="quarter" idx="5"/>
          </p:nvPr>
        </p:nvSpPr>
        <p:spPr/>
        <p:txBody>
          <a:bodyPr/>
          <a:lstStyle/>
          <a:p>
            <a:fld id="{E41933DE-084C-4660-8968-61ACB27B2BA0}" type="slidenum">
              <a:rPr lang="es-ES"/>
              <a:t>20</a:t>
            </a:fld>
            <a:endParaRPr lang="es-ES"/>
          </a:p>
        </p:txBody>
      </p:sp>
    </p:spTree>
    <p:extLst>
      <p:ext uri="{BB962C8B-B14F-4D97-AF65-F5344CB8AC3E}">
        <p14:creationId xmlns:p14="http://schemas.microsoft.com/office/powerpoint/2010/main" val="17749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E41933DE-084C-4660-8968-61ACB27B2BA0}" type="slidenum">
              <a:rPr lang="es-CR" smtClean="0"/>
              <a:t>21</a:t>
            </a:fld>
            <a:endParaRPr lang="es-CR"/>
          </a:p>
        </p:txBody>
      </p:sp>
    </p:spTree>
    <p:extLst>
      <p:ext uri="{BB962C8B-B14F-4D97-AF65-F5344CB8AC3E}">
        <p14:creationId xmlns:p14="http://schemas.microsoft.com/office/powerpoint/2010/main" val="2773414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E41933DE-084C-4660-8968-61ACB27B2BA0}" type="slidenum">
              <a:rPr lang="es-CR" smtClean="0"/>
              <a:t>22</a:t>
            </a:fld>
            <a:endParaRPr lang="es-CR"/>
          </a:p>
        </p:txBody>
      </p:sp>
    </p:spTree>
    <p:extLst>
      <p:ext uri="{BB962C8B-B14F-4D97-AF65-F5344CB8AC3E}">
        <p14:creationId xmlns:p14="http://schemas.microsoft.com/office/powerpoint/2010/main" val="23230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E41933DE-084C-4660-8968-61ACB27B2BA0}" type="slidenum">
              <a:rPr lang="es-CR" smtClean="0"/>
              <a:t>23</a:t>
            </a:fld>
            <a:endParaRPr lang="es-CR"/>
          </a:p>
        </p:txBody>
      </p:sp>
    </p:spTree>
    <p:extLst>
      <p:ext uri="{BB962C8B-B14F-4D97-AF65-F5344CB8AC3E}">
        <p14:creationId xmlns:p14="http://schemas.microsoft.com/office/powerpoint/2010/main" val="387881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EA4268-2D54-4CC3-8DE0-BB7FCE7C77C4}" type="slidenum">
              <a:rPr lang="en-US" smtClean="0"/>
              <a:t>2</a:t>
            </a:fld>
            <a:endParaRPr lang="en-US"/>
          </a:p>
        </p:txBody>
      </p:sp>
    </p:spTree>
    <p:extLst>
      <p:ext uri="{BB962C8B-B14F-4D97-AF65-F5344CB8AC3E}">
        <p14:creationId xmlns:p14="http://schemas.microsoft.com/office/powerpoint/2010/main" val="449847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US" sz="1200" kern="1200">
              <a:solidFill>
                <a:schemeClr val="tx1"/>
              </a:solidFill>
              <a:latin typeface="+mn-lt"/>
              <a:cs typeface="Calibri"/>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lang="en-US" sz="1200" kern="1200">
              <a:solidFill>
                <a:schemeClr val="tx1"/>
              </a:solidFill>
              <a:latin typeface="+mn-lt"/>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lang="en-US" sz="1200" kern="1200">
              <a:solidFill>
                <a:schemeClr val="tx1"/>
              </a:solidFill>
              <a:latin typeface="+mn-lt"/>
              <a:ea typeface="+mn-ea"/>
              <a:cs typeface="+mn-cs"/>
            </a:endParaRPr>
          </a:p>
          <a:p>
            <a:pPr marL="342900" indent="-342900" algn="l" rtl="0" fontAlgn="base">
              <a:buFont typeface="Wingdings" panose="05000000000000000000" pitchFamily="2" charset="2"/>
              <a:buChar char="ü"/>
            </a:pPr>
            <a:endParaRPr lang="en-US"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US" sz="1200" kern="120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E41933DE-084C-4660-8968-61ACB27B2BA0}" type="slidenum">
              <a:rPr lang="es-CR" smtClean="0"/>
              <a:t>24</a:t>
            </a:fld>
            <a:endParaRPr lang="es-CR"/>
          </a:p>
        </p:txBody>
      </p:sp>
    </p:spTree>
    <p:extLst>
      <p:ext uri="{BB962C8B-B14F-4D97-AF65-F5344CB8AC3E}">
        <p14:creationId xmlns:p14="http://schemas.microsoft.com/office/powerpoint/2010/main" val="408589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EA4268-2D54-4CC3-8DE0-BB7FCE7C77C4}" type="slidenum">
              <a:rPr lang="en-US" smtClean="0"/>
              <a:t>26</a:t>
            </a:fld>
            <a:endParaRPr lang="en-US"/>
          </a:p>
        </p:txBody>
      </p:sp>
    </p:spTree>
    <p:extLst>
      <p:ext uri="{BB962C8B-B14F-4D97-AF65-F5344CB8AC3E}">
        <p14:creationId xmlns:p14="http://schemas.microsoft.com/office/powerpoint/2010/main" val="1998566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a:p>
            <a:pPr marL="171450" indent="-171450">
              <a:buFont typeface="Arial"/>
              <a:buChar char="•"/>
            </a:pPr>
            <a:endParaRPr lang="en-US" b="1"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27</a:t>
            </a:fld>
            <a:endParaRPr lang="en-US"/>
          </a:p>
        </p:txBody>
      </p:sp>
    </p:spTree>
    <p:extLst>
      <p:ext uri="{BB962C8B-B14F-4D97-AF65-F5344CB8AC3E}">
        <p14:creationId xmlns:p14="http://schemas.microsoft.com/office/powerpoint/2010/main" val="372681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EA4268-2D54-4CC3-8DE0-BB7FCE7C77C4}" type="slidenum">
              <a:rPr lang="en-US" smtClean="0"/>
              <a:t>28</a:t>
            </a:fld>
            <a:endParaRPr lang="en-US"/>
          </a:p>
        </p:txBody>
      </p:sp>
    </p:spTree>
    <p:extLst>
      <p:ext uri="{BB962C8B-B14F-4D97-AF65-F5344CB8AC3E}">
        <p14:creationId xmlns:p14="http://schemas.microsoft.com/office/powerpoint/2010/main" val="27412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EA4268-2D54-4CC3-8DE0-BB7FCE7C77C4}" type="slidenum">
              <a:rPr lang="en-US" smtClean="0"/>
              <a:t>29</a:t>
            </a:fld>
            <a:endParaRPr lang="en-US"/>
          </a:p>
        </p:txBody>
      </p:sp>
    </p:spTree>
    <p:extLst>
      <p:ext uri="{BB962C8B-B14F-4D97-AF65-F5344CB8AC3E}">
        <p14:creationId xmlns:p14="http://schemas.microsoft.com/office/powerpoint/2010/main" val="2398877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B9EA4268-2D54-4CC3-8DE0-BB7FCE7C77C4}" type="slidenum">
              <a:rPr lang="en-US" smtClean="0"/>
              <a:t>30</a:t>
            </a:fld>
            <a:endParaRPr lang="en-US"/>
          </a:p>
        </p:txBody>
      </p:sp>
    </p:spTree>
    <p:extLst>
      <p:ext uri="{BB962C8B-B14F-4D97-AF65-F5344CB8AC3E}">
        <p14:creationId xmlns:p14="http://schemas.microsoft.com/office/powerpoint/2010/main" val="162860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B9EA4268-2D54-4CC3-8DE0-BB7FCE7C77C4}" type="slidenum">
              <a:rPr lang="en-US" smtClean="0"/>
              <a:t>32</a:t>
            </a:fld>
            <a:endParaRPr lang="en-US"/>
          </a:p>
        </p:txBody>
      </p:sp>
    </p:spTree>
    <p:extLst>
      <p:ext uri="{BB962C8B-B14F-4D97-AF65-F5344CB8AC3E}">
        <p14:creationId xmlns:p14="http://schemas.microsoft.com/office/powerpoint/2010/main" val="92665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33</a:t>
            </a:fld>
            <a:endParaRPr lang="en-US"/>
          </a:p>
        </p:txBody>
      </p:sp>
    </p:spTree>
    <p:extLst>
      <p:ext uri="{BB962C8B-B14F-4D97-AF65-F5344CB8AC3E}">
        <p14:creationId xmlns:p14="http://schemas.microsoft.com/office/powerpoint/2010/main" val="1248880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2000"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34</a:t>
            </a:fld>
            <a:endParaRPr lang="en-US"/>
          </a:p>
        </p:txBody>
      </p:sp>
    </p:spTree>
    <p:extLst>
      <p:ext uri="{BB962C8B-B14F-4D97-AF65-F5344CB8AC3E}">
        <p14:creationId xmlns:p14="http://schemas.microsoft.com/office/powerpoint/2010/main" val="248350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200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35</a:t>
            </a:fld>
            <a:endParaRPr lang="en-US"/>
          </a:p>
        </p:txBody>
      </p:sp>
    </p:spTree>
    <p:extLst>
      <p:ext uri="{BB962C8B-B14F-4D97-AF65-F5344CB8AC3E}">
        <p14:creationId xmlns:p14="http://schemas.microsoft.com/office/powerpoint/2010/main" val="183784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41933DE-084C-4660-8968-61ACB27B2BA0}" type="slidenum">
              <a:rPr lang="es-ES"/>
              <a:t>4</a:t>
            </a:fld>
            <a:endParaRPr lang="es-ES"/>
          </a:p>
        </p:txBody>
      </p:sp>
    </p:spTree>
    <p:extLst>
      <p:ext uri="{BB962C8B-B14F-4D97-AF65-F5344CB8AC3E}">
        <p14:creationId xmlns:p14="http://schemas.microsoft.com/office/powerpoint/2010/main" val="73065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2000"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36</a:t>
            </a:fld>
            <a:endParaRPr lang="en-US"/>
          </a:p>
        </p:txBody>
      </p:sp>
    </p:spTree>
    <p:extLst>
      <p:ext uri="{BB962C8B-B14F-4D97-AF65-F5344CB8AC3E}">
        <p14:creationId xmlns:p14="http://schemas.microsoft.com/office/powerpoint/2010/main" val="317720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2000"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37</a:t>
            </a:fld>
            <a:endParaRPr lang="en-US"/>
          </a:p>
        </p:txBody>
      </p:sp>
    </p:spTree>
    <p:extLst>
      <p:ext uri="{BB962C8B-B14F-4D97-AF65-F5344CB8AC3E}">
        <p14:creationId xmlns:p14="http://schemas.microsoft.com/office/powerpoint/2010/main" val="1384981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1"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38</a:t>
            </a:fld>
            <a:endParaRPr lang="en-US"/>
          </a:p>
        </p:txBody>
      </p:sp>
    </p:spTree>
    <p:extLst>
      <p:ext uri="{BB962C8B-B14F-4D97-AF65-F5344CB8AC3E}">
        <p14:creationId xmlns:p14="http://schemas.microsoft.com/office/powerpoint/2010/main" val="3782794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2000"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39</a:t>
            </a:fld>
            <a:endParaRPr lang="en-US"/>
          </a:p>
        </p:txBody>
      </p:sp>
    </p:spTree>
    <p:extLst>
      <p:ext uri="{BB962C8B-B14F-4D97-AF65-F5344CB8AC3E}">
        <p14:creationId xmlns:p14="http://schemas.microsoft.com/office/powerpoint/2010/main" val="3468311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EA4268-2D54-4CC3-8DE0-BB7FCE7C77C4}" type="slidenum">
              <a:rPr lang="en-US" smtClean="0"/>
              <a:t>40</a:t>
            </a:fld>
            <a:endParaRPr lang="en-US"/>
          </a:p>
        </p:txBody>
      </p:sp>
    </p:spTree>
    <p:extLst>
      <p:ext uri="{BB962C8B-B14F-4D97-AF65-F5344CB8AC3E}">
        <p14:creationId xmlns:p14="http://schemas.microsoft.com/office/powerpoint/2010/main" val="4204240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41</a:t>
            </a:fld>
            <a:endParaRPr lang="en-US"/>
          </a:p>
        </p:txBody>
      </p:sp>
    </p:spTree>
    <p:extLst>
      <p:ext uri="{BB962C8B-B14F-4D97-AF65-F5344CB8AC3E}">
        <p14:creationId xmlns:p14="http://schemas.microsoft.com/office/powerpoint/2010/main" val="404808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EA4268-2D54-4CC3-8DE0-BB7FCE7C77C4}" type="slidenum">
              <a:rPr lang="en-US" smtClean="0"/>
              <a:t>42</a:t>
            </a:fld>
            <a:endParaRPr lang="en-US"/>
          </a:p>
        </p:txBody>
      </p:sp>
    </p:spTree>
    <p:extLst>
      <p:ext uri="{BB962C8B-B14F-4D97-AF65-F5344CB8AC3E}">
        <p14:creationId xmlns:p14="http://schemas.microsoft.com/office/powerpoint/2010/main" val="34017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E41933DE-084C-4660-8968-61ACB27B2BA0}" type="slidenum">
              <a:rPr lang="es-CR" smtClean="0"/>
              <a:t>45</a:t>
            </a:fld>
            <a:endParaRPr lang="es-CR"/>
          </a:p>
        </p:txBody>
      </p:sp>
    </p:spTree>
    <p:extLst>
      <p:ext uri="{BB962C8B-B14F-4D97-AF65-F5344CB8AC3E}">
        <p14:creationId xmlns:p14="http://schemas.microsoft.com/office/powerpoint/2010/main" val="3035449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33DE-084C-4660-8968-61ACB27B2BA0}" type="slidenum">
              <a:rPr lang="en-US" smtClean="0"/>
              <a:t>46</a:t>
            </a:fld>
            <a:endParaRPr lang="en-US"/>
          </a:p>
        </p:txBody>
      </p:sp>
    </p:spTree>
    <p:extLst>
      <p:ext uri="{BB962C8B-B14F-4D97-AF65-F5344CB8AC3E}">
        <p14:creationId xmlns:p14="http://schemas.microsoft.com/office/powerpoint/2010/main" val="254876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933DE-084C-4660-8968-61ACB27B2BA0}" type="slidenum">
              <a:rPr lang="en-US" smtClean="0"/>
              <a:t>5</a:t>
            </a:fld>
            <a:endParaRPr lang="en-US"/>
          </a:p>
        </p:txBody>
      </p:sp>
    </p:spTree>
    <p:extLst>
      <p:ext uri="{BB962C8B-B14F-4D97-AF65-F5344CB8AC3E}">
        <p14:creationId xmlns:p14="http://schemas.microsoft.com/office/powerpoint/2010/main" val="76632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41933DE-084C-4660-8968-61ACB27B2BA0}" type="slidenum">
              <a:rPr lang="en-US" smtClean="0"/>
              <a:t>7</a:t>
            </a:fld>
            <a:endParaRPr lang="en-US"/>
          </a:p>
        </p:txBody>
      </p:sp>
    </p:spTree>
    <p:extLst>
      <p:ext uri="{BB962C8B-B14F-4D97-AF65-F5344CB8AC3E}">
        <p14:creationId xmlns:p14="http://schemas.microsoft.com/office/powerpoint/2010/main" val="10244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33DE-084C-4660-8968-61ACB27B2BA0}" type="slidenum">
              <a:rPr lang="en-US" smtClean="0"/>
              <a:t>8</a:t>
            </a:fld>
            <a:endParaRPr lang="en-US"/>
          </a:p>
        </p:txBody>
      </p:sp>
    </p:spTree>
    <p:extLst>
      <p:ext uri="{BB962C8B-B14F-4D97-AF65-F5344CB8AC3E}">
        <p14:creationId xmlns:p14="http://schemas.microsoft.com/office/powerpoint/2010/main" val="24147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1933DE-084C-4660-8968-61ACB27B2BA0}" type="slidenum">
              <a:rPr lang="en-US" smtClean="0"/>
              <a:t>9</a:t>
            </a:fld>
            <a:endParaRPr lang="en-US"/>
          </a:p>
        </p:txBody>
      </p:sp>
    </p:spTree>
    <p:extLst>
      <p:ext uri="{BB962C8B-B14F-4D97-AF65-F5344CB8AC3E}">
        <p14:creationId xmlns:p14="http://schemas.microsoft.com/office/powerpoint/2010/main" val="119024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cs typeface="Calibri"/>
            </a:endParaRPr>
          </a:p>
          <a:p>
            <a:endParaRPr lang="en-US">
              <a:cs typeface="Calibri"/>
            </a:endParaRPr>
          </a:p>
          <a:p>
            <a:endParaRPr lang="es-CR">
              <a:cs typeface="Calibri"/>
            </a:endParaRPr>
          </a:p>
        </p:txBody>
      </p:sp>
      <p:sp>
        <p:nvSpPr>
          <p:cNvPr id="4" name="Marcador de número de diapositiva 3"/>
          <p:cNvSpPr>
            <a:spLocks noGrp="1"/>
          </p:cNvSpPr>
          <p:nvPr>
            <p:ph type="sldNum" sz="quarter" idx="5"/>
          </p:nvPr>
        </p:nvSpPr>
        <p:spPr/>
        <p:txBody>
          <a:bodyPr/>
          <a:lstStyle/>
          <a:p>
            <a:fld id="{E41933DE-084C-4660-8968-61ACB27B2BA0}" type="slidenum">
              <a:rPr lang="es-CR" smtClean="0"/>
              <a:t>10</a:t>
            </a:fld>
            <a:endParaRPr lang="es-CR"/>
          </a:p>
        </p:txBody>
      </p:sp>
    </p:spTree>
    <p:extLst>
      <p:ext uri="{BB962C8B-B14F-4D97-AF65-F5344CB8AC3E}">
        <p14:creationId xmlns:p14="http://schemas.microsoft.com/office/powerpoint/2010/main" val="247420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933DE-084C-4660-8968-61ACB27B2BA0}" type="slidenum">
              <a:rPr lang="en-US" smtClean="0"/>
              <a:t>11</a:t>
            </a:fld>
            <a:endParaRPr lang="en-US"/>
          </a:p>
        </p:txBody>
      </p:sp>
    </p:spTree>
    <p:extLst>
      <p:ext uri="{BB962C8B-B14F-4D97-AF65-F5344CB8AC3E}">
        <p14:creationId xmlns:p14="http://schemas.microsoft.com/office/powerpoint/2010/main" val="352021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898D-91B2-1E19-C3EC-5CB4BCEE0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R"/>
          </a:p>
        </p:txBody>
      </p:sp>
      <p:sp>
        <p:nvSpPr>
          <p:cNvPr id="3" name="Subtitle 2">
            <a:extLst>
              <a:ext uri="{FF2B5EF4-FFF2-40B4-BE49-F238E27FC236}">
                <a16:creationId xmlns:a16="http://schemas.microsoft.com/office/drawing/2014/main" id="{03EE24C0-5F96-F43E-E1B7-66864F395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R"/>
          </a:p>
        </p:txBody>
      </p:sp>
      <p:sp>
        <p:nvSpPr>
          <p:cNvPr id="4" name="Date Placeholder 3">
            <a:extLst>
              <a:ext uri="{FF2B5EF4-FFF2-40B4-BE49-F238E27FC236}">
                <a16:creationId xmlns:a16="http://schemas.microsoft.com/office/drawing/2014/main" id="{F9C969BE-6DFC-40DC-7262-92F9DE82AC63}"/>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0FC1D9F1-DFD4-3055-7726-30AC1B67628B}"/>
              </a:ext>
            </a:extLst>
          </p:cNvPr>
          <p:cNvSpPr>
            <a:spLocks noGrp="1"/>
          </p:cNvSpPr>
          <p:nvPr>
            <p:ph type="ftr" sz="quarter" idx="11"/>
          </p:nvPr>
        </p:nvSpPr>
        <p:spPr/>
        <p:txBody>
          <a:bodyPr/>
          <a:lstStyle/>
          <a:p>
            <a:endParaRPr lang="es-CR"/>
          </a:p>
        </p:txBody>
      </p:sp>
      <p:sp>
        <p:nvSpPr>
          <p:cNvPr id="6" name="Slide Number Placeholder 5">
            <a:extLst>
              <a:ext uri="{FF2B5EF4-FFF2-40B4-BE49-F238E27FC236}">
                <a16:creationId xmlns:a16="http://schemas.microsoft.com/office/drawing/2014/main" id="{1885E935-9E13-9561-4A1C-CDBE8AD42E27}"/>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233037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50FE8-910E-F407-5D2E-A99B295C794E}"/>
              </a:ext>
            </a:extLst>
          </p:cNvPr>
          <p:cNvSpPr>
            <a:spLocks noGrp="1"/>
          </p:cNvSpPr>
          <p:nvPr>
            <p:ph type="title"/>
          </p:nvPr>
        </p:nvSpPr>
        <p:spPr/>
        <p:txBody>
          <a:bodyPr/>
          <a:lstStyle/>
          <a:p>
            <a:r>
              <a:rPr lang="en-US"/>
              <a:t>Click to edit Master title style</a:t>
            </a:r>
            <a:endParaRPr lang="es-CR"/>
          </a:p>
        </p:txBody>
      </p:sp>
      <p:sp>
        <p:nvSpPr>
          <p:cNvPr id="3" name="Vertical Text Placeholder 2">
            <a:extLst>
              <a:ext uri="{FF2B5EF4-FFF2-40B4-BE49-F238E27FC236}">
                <a16:creationId xmlns:a16="http://schemas.microsoft.com/office/drawing/2014/main" id="{9EA1661C-AA21-867F-CB55-AEE8F4A79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Date Placeholder 3">
            <a:extLst>
              <a:ext uri="{FF2B5EF4-FFF2-40B4-BE49-F238E27FC236}">
                <a16:creationId xmlns:a16="http://schemas.microsoft.com/office/drawing/2014/main" id="{A0D065B5-E726-412B-AA28-6DF4DBCA8DF3}"/>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5E3087BF-4338-D475-3F9F-7A477A9BABB0}"/>
              </a:ext>
            </a:extLst>
          </p:cNvPr>
          <p:cNvSpPr>
            <a:spLocks noGrp="1"/>
          </p:cNvSpPr>
          <p:nvPr>
            <p:ph type="ftr" sz="quarter" idx="11"/>
          </p:nvPr>
        </p:nvSpPr>
        <p:spPr/>
        <p:txBody>
          <a:bodyPr/>
          <a:lstStyle/>
          <a:p>
            <a:endParaRPr lang="es-CR"/>
          </a:p>
        </p:txBody>
      </p:sp>
      <p:sp>
        <p:nvSpPr>
          <p:cNvPr id="6" name="Slide Number Placeholder 5">
            <a:extLst>
              <a:ext uri="{FF2B5EF4-FFF2-40B4-BE49-F238E27FC236}">
                <a16:creationId xmlns:a16="http://schemas.microsoft.com/office/drawing/2014/main" id="{75397E5B-2929-45C1-F528-4638D80965BF}"/>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126224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37E25B-2DD1-EE58-19A4-642B6FFE63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R"/>
          </a:p>
        </p:txBody>
      </p:sp>
      <p:sp>
        <p:nvSpPr>
          <p:cNvPr id="3" name="Vertical Text Placeholder 2">
            <a:extLst>
              <a:ext uri="{FF2B5EF4-FFF2-40B4-BE49-F238E27FC236}">
                <a16:creationId xmlns:a16="http://schemas.microsoft.com/office/drawing/2014/main" id="{50BE4B42-0E76-B4DA-7766-EA9B69A40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Date Placeholder 3">
            <a:extLst>
              <a:ext uri="{FF2B5EF4-FFF2-40B4-BE49-F238E27FC236}">
                <a16:creationId xmlns:a16="http://schemas.microsoft.com/office/drawing/2014/main" id="{42C5C50C-48EA-F4F6-B6A6-6E6B000896FF}"/>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295DA2EC-C50B-ECCB-47A1-2BF3B80B4B96}"/>
              </a:ext>
            </a:extLst>
          </p:cNvPr>
          <p:cNvSpPr>
            <a:spLocks noGrp="1"/>
          </p:cNvSpPr>
          <p:nvPr>
            <p:ph type="ftr" sz="quarter" idx="11"/>
          </p:nvPr>
        </p:nvSpPr>
        <p:spPr/>
        <p:txBody>
          <a:bodyPr/>
          <a:lstStyle/>
          <a:p>
            <a:endParaRPr lang="es-CR"/>
          </a:p>
        </p:txBody>
      </p:sp>
      <p:sp>
        <p:nvSpPr>
          <p:cNvPr id="6" name="Slide Number Placeholder 5">
            <a:extLst>
              <a:ext uri="{FF2B5EF4-FFF2-40B4-BE49-F238E27FC236}">
                <a16:creationId xmlns:a16="http://schemas.microsoft.com/office/drawing/2014/main" id="{62DB2A1F-3A4C-DBD6-C8B8-4E09CE15B656}"/>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331901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9F2E-A98A-969C-423D-B2F914CCDF0C}"/>
              </a:ext>
            </a:extLst>
          </p:cNvPr>
          <p:cNvSpPr>
            <a:spLocks noGrp="1"/>
          </p:cNvSpPr>
          <p:nvPr>
            <p:ph type="title"/>
          </p:nvPr>
        </p:nvSpPr>
        <p:spPr/>
        <p:txBody>
          <a:bodyPr/>
          <a:lstStyle/>
          <a:p>
            <a:r>
              <a:rPr lang="en-US"/>
              <a:t>Click to edit Master title style</a:t>
            </a:r>
            <a:endParaRPr lang="es-CR"/>
          </a:p>
        </p:txBody>
      </p:sp>
      <p:sp>
        <p:nvSpPr>
          <p:cNvPr id="3" name="Content Placeholder 2">
            <a:extLst>
              <a:ext uri="{FF2B5EF4-FFF2-40B4-BE49-F238E27FC236}">
                <a16:creationId xmlns:a16="http://schemas.microsoft.com/office/drawing/2014/main" id="{F8CCFA49-A2A7-D8BC-9D20-4D727CF37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Date Placeholder 3">
            <a:extLst>
              <a:ext uri="{FF2B5EF4-FFF2-40B4-BE49-F238E27FC236}">
                <a16:creationId xmlns:a16="http://schemas.microsoft.com/office/drawing/2014/main" id="{BA95696C-7C8C-A569-88C6-C4795DF0AF96}"/>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EAFCA65B-DFBD-3A09-89FB-EE987DBC51E3}"/>
              </a:ext>
            </a:extLst>
          </p:cNvPr>
          <p:cNvSpPr>
            <a:spLocks noGrp="1"/>
          </p:cNvSpPr>
          <p:nvPr>
            <p:ph type="ftr" sz="quarter" idx="11"/>
          </p:nvPr>
        </p:nvSpPr>
        <p:spPr/>
        <p:txBody>
          <a:bodyPr/>
          <a:lstStyle/>
          <a:p>
            <a:endParaRPr lang="es-CR"/>
          </a:p>
        </p:txBody>
      </p:sp>
      <p:sp>
        <p:nvSpPr>
          <p:cNvPr id="6" name="Slide Number Placeholder 5">
            <a:extLst>
              <a:ext uri="{FF2B5EF4-FFF2-40B4-BE49-F238E27FC236}">
                <a16:creationId xmlns:a16="http://schemas.microsoft.com/office/drawing/2014/main" id="{C5DB8688-A683-D958-ABD2-B4645F1885F0}"/>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332501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67DB-F6EB-5F0A-FBAB-98CE3FA441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R"/>
          </a:p>
        </p:txBody>
      </p:sp>
      <p:sp>
        <p:nvSpPr>
          <p:cNvPr id="3" name="Text Placeholder 2">
            <a:extLst>
              <a:ext uri="{FF2B5EF4-FFF2-40B4-BE49-F238E27FC236}">
                <a16:creationId xmlns:a16="http://schemas.microsoft.com/office/drawing/2014/main" id="{C2887F19-3E5A-C29D-13AE-D99CBDDDA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0CBBDD-1D9D-7F39-1BC5-677528DE517A}"/>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8B685E6A-24EC-1904-C353-0E8CE6434A98}"/>
              </a:ext>
            </a:extLst>
          </p:cNvPr>
          <p:cNvSpPr>
            <a:spLocks noGrp="1"/>
          </p:cNvSpPr>
          <p:nvPr>
            <p:ph type="ftr" sz="quarter" idx="11"/>
          </p:nvPr>
        </p:nvSpPr>
        <p:spPr/>
        <p:txBody>
          <a:bodyPr/>
          <a:lstStyle/>
          <a:p>
            <a:endParaRPr lang="es-CR"/>
          </a:p>
        </p:txBody>
      </p:sp>
      <p:sp>
        <p:nvSpPr>
          <p:cNvPr id="6" name="Slide Number Placeholder 5">
            <a:extLst>
              <a:ext uri="{FF2B5EF4-FFF2-40B4-BE49-F238E27FC236}">
                <a16:creationId xmlns:a16="http://schemas.microsoft.com/office/drawing/2014/main" id="{6D0AE8D8-2247-9F9E-2F93-1D4059038A98}"/>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365395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C6D-F60C-8C4F-2364-A939B66F8130}"/>
              </a:ext>
            </a:extLst>
          </p:cNvPr>
          <p:cNvSpPr>
            <a:spLocks noGrp="1"/>
          </p:cNvSpPr>
          <p:nvPr>
            <p:ph type="title"/>
          </p:nvPr>
        </p:nvSpPr>
        <p:spPr/>
        <p:txBody>
          <a:bodyPr/>
          <a:lstStyle/>
          <a:p>
            <a:r>
              <a:rPr lang="en-US"/>
              <a:t>Click to edit Master title style</a:t>
            </a:r>
            <a:endParaRPr lang="es-CR"/>
          </a:p>
        </p:txBody>
      </p:sp>
      <p:sp>
        <p:nvSpPr>
          <p:cNvPr id="3" name="Content Placeholder 2">
            <a:extLst>
              <a:ext uri="{FF2B5EF4-FFF2-40B4-BE49-F238E27FC236}">
                <a16:creationId xmlns:a16="http://schemas.microsoft.com/office/drawing/2014/main" id="{D2813D64-58FD-A1DB-7048-DA86F235B8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Content Placeholder 3">
            <a:extLst>
              <a:ext uri="{FF2B5EF4-FFF2-40B4-BE49-F238E27FC236}">
                <a16:creationId xmlns:a16="http://schemas.microsoft.com/office/drawing/2014/main" id="{93222BB4-0944-E64B-54E3-D5FDA7EE6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5" name="Date Placeholder 4">
            <a:extLst>
              <a:ext uri="{FF2B5EF4-FFF2-40B4-BE49-F238E27FC236}">
                <a16:creationId xmlns:a16="http://schemas.microsoft.com/office/drawing/2014/main" id="{5B344EF6-2F70-A448-04ED-63995EAFBFA1}"/>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6" name="Footer Placeholder 5">
            <a:extLst>
              <a:ext uri="{FF2B5EF4-FFF2-40B4-BE49-F238E27FC236}">
                <a16:creationId xmlns:a16="http://schemas.microsoft.com/office/drawing/2014/main" id="{48B6F84E-4D65-22C2-AEB3-78970CC003CD}"/>
              </a:ext>
            </a:extLst>
          </p:cNvPr>
          <p:cNvSpPr>
            <a:spLocks noGrp="1"/>
          </p:cNvSpPr>
          <p:nvPr>
            <p:ph type="ftr" sz="quarter" idx="11"/>
          </p:nvPr>
        </p:nvSpPr>
        <p:spPr/>
        <p:txBody>
          <a:bodyPr/>
          <a:lstStyle/>
          <a:p>
            <a:endParaRPr lang="es-CR"/>
          </a:p>
        </p:txBody>
      </p:sp>
      <p:sp>
        <p:nvSpPr>
          <p:cNvPr id="7" name="Slide Number Placeholder 6">
            <a:extLst>
              <a:ext uri="{FF2B5EF4-FFF2-40B4-BE49-F238E27FC236}">
                <a16:creationId xmlns:a16="http://schemas.microsoft.com/office/drawing/2014/main" id="{3702CB9B-40CF-E988-8103-71ECB40C8CDB}"/>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289075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08F-5FA8-7BC2-1A39-D26D5EEB5C94}"/>
              </a:ext>
            </a:extLst>
          </p:cNvPr>
          <p:cNvSpPr>
            <a:spLocks noGrp="1"/>
          </p:cNvSpPr>
          <p:nvPr>
            <p:ph type="title"/>
          </p:nvPr>
        </p:nvSpPr>
        <p:spPr>
          <a:xfrm>
            <a:off x="839788" y="365125"/>
            <a:ext cx="10515600" cy="1325563"/>
          </a:xfrm>
        </p:spPr>
        <p:txBody>
          <a:bodyPr/>
          <a:lstStyle/>
          <a:p>
            <a:r>
              <a:rPr lang="en-US"/>
              <a:t>Click to edit Master title style</a:t>
            </a:r>
            <a:endParaRPr lang="es-CR"/>
          </a:p>
        </p:txBody>
      </p:sp>
      <p:sp>
        <p:nvSpPr>
          <p:cNvPr id="3" name="Text Placeholder 2">
            <a:extLst>
              <a:ext uri="{FF2B5EF4-FFF2-40B4-BE49-F238E27FC236}">
                <a16:creationId xmlns:a16="http://schemas.microsoft.com/office/drawing/2014/main" id="{70897CB3-A1BA-AC89-5422-73BA960B3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89F159-4119-CBDB-F4B8-8A1FFBB7DF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5" name="Text Placeholder 4">
            <a:extLst>
              <a:ext uri="{FF2B5EF4-FFF2-40B4-BE49-F238E27FC236}">
                <a16:creationId xmlns:a16="http://schemas.microsoft.com/office/drawing/2014/main" id="{FB0C7A2D-DC16-9942-045F-F63694B08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9B914-4D62-5E3F-F591-F93434038C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7" name="Date Placeholder 6">
            <a:extLst>
              <a:ext uri="{FF2B5EF4-FFF2-40B4-BE49-F238E27FC236}">
                <a16:creationId xmlns:a16="http://schemas.microsoft.com/office/drawing/2014/main" id="{555EF02B-20CA-D3B7-61AB-B646FF4B8C5B}"/>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8" name="Footer Placeholder 7">
            <a:extLst>
              <a:ext uri="{FF2B5EF4-FFF2-40B4-BE49-F238E27FC236}">
                <a16:creationId xmlns:a16="http://schemas.microsoft.com/office/drawing/2014/main" id="{3AA7AE1A-19C0-9A2E-5EC6-0E9E676303AC}"/>
              </a:ext>
            </a:extLst>
          </p:cNvPr>
          <p:cNvSpPr>
            <a:spLocks noGrp="1"/>
          </p:cNvSpPr>
          <p:nvPr>
            <p:ph type="ftr" sz="quarter" idx="11"/>
          </p:nvPr>
        </p:nvSpPr>
        <p:spPr/>
        <p:txBody>
          <a:bodyPr/>
          <a:lstStyle/>
          <a:p>
            <a:endParaRPr lang="es-CR"/>
          </a:p>
        </p:txBody>
      </p:sp>
      <p:sp>
        <p:nvSpPr>
          <p:cNvPr id="9" name="Slide Number Placeholder 8">
            <a:extLst>
              <a:ext uri="{FF2B5EF4-FFF2-40B4-BE49-F238E27FC236}">
                <a16:creationId xmlns:a16="http://schemas.microsoft.com/office/drawing/2014/main" id="{0155AF47-74C1-5446-0D4C-F0767A897A49}"/>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418694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3A33-235B-1A9D-5F02-7521C09C883A}"/>
              </a:ext>
            </a:extLst>
          </p:cNvPr>
          <p:cNvSpPr>
            <a:spLocks noGrp="1"/>
          </p:cNvSpPr>
          <p:nvPr>
            <p:ph type="title"/>
          </p:nvPr>
        </p:nvSpPr>
        <p:spPr/>
        <p:txBody>
          <a:bodyPr/>
          <a:lstStyle/>
          <a:p>
            <a:r>
              <a:rPr lang="en-US"/>
              <a:t>Click to edit Master title style</a:t>
            </a:r>
            <a:endParaRPr lang="es-CR"/>
          </a:p>
        </p:txBody>
      </p:sp>
      <p:sp>
        <p:nvSpPr>
          <p:cNvPr id="3" name="Date Placeholder 2">
            <a:extLst>
              <a:ext uri="{FF2B5EF4-FFF2-40B4-BE49-F238E27FC236}">
                <a16:creationId xmlns:a16="http://schemas.microsoft.com/office/drawing/2014/main" id="{2FDF9B04-1A8A-822A-E87C-EE02198B0B40}"/>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4" name="Footer Placeholder 3">
            <a:extLst>
              <a:ext uri="{FF2B5EF4-FFF2-40B4-BE49-F238E27FC236}">
                <a16:creationId xmlns:a16="http://schemas.microsoft.com/office/drawing/2014/main" id="{395D10D8-A1B2-AA18-90BD-7D98CDB62244}"/>
              </a:ext>
            </a:extLst>
          </p:cNvPr>
          <p:cNvSpPr>
            <a:spLocks noGrp="1"/>
          </p:cNvSpPr>
          <p:nvPr>
            <p:ph type="ftr" sz="quarter" idx="11"/>
          </p:nvPr>
        </p:nvSpPr>
        <p:spPr/>
        <p:txBody>
          <a:bodyPr/>
          <a:lstStyle/>
          <a:p>
            <a:endParaRPr lang="es-CR"/>
          </a:p>
        </p:txBody>
      </p:sp>
      <p:sp>
        <p:nvSpPr>
          <p:cNvPr id="5" name="Slide Number Placeholder 4">
            <a:extLst>
              <a:ext uri="{FF2B5EF4-FFF2-40B4-BE49-F238E27FC236}">
                <a16:creationId xmlns:a16="http://schemas.microsoft.com/office/drawing/2014/main" id="{89247319-0EF2-8917-1374-431A095D5C1D}"/>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114576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3CDFE-14F5-75B8-F3FA-9AF6CA6CBA2B}"/>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3" name="Footer Placeholder 2">
            <a:extLst>
              <a:ext uri="{FF2B5EF4-FFF2-40B4-BE49-F238E27FC236}">
                <a16:creationId xmlns:a16="http://schemas.microsoft.com/office/drawing/2014/main" id="{EE61A0AC-1B1B-5958-C66E-ADAB84EE91FC}"/>
              </a:ext>
            </a:extLst>
          </p:cNvPr>
          <p:cNvSpPr>
            <a:spLocks noGrp="1"/>
          </p:cNvSpPr>
          <p:nvPr>
            <p:ph type="ftr" sz="quarter" idx="11"/>
          </p:nvPr>
        </p:nvSpPr>
        <p:spPr/>
        <p:txBody>
          <a:bodyPr/>
          <a:lstStyle/>
          <a:p>
            <a:endParaRPr lang="es-CR"/>
          </a:p>
        </p:txBody>
      </p:sp>
      <p:sp>
        <p:nvSpPr>
          <p:cNvPr id="4" name="Slide Number Placeholder 3">
            <a:extLst>
              <a:ext uri="{FF2B5EF4-FFF2-40B4-BE49-F238E27FC236}">
                <a16:creationId xmlns:a16="http://schemas.microsoft.com/office/drawing/2014/main" id="{6718F45B-E766-9309-7646-C5E85A80BFCD}"/>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361523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566C-14BB-5CD8-5939-A5275D4C6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R"/>
          </a:p>
        </p:txBody>
      </p:sp>
      <p:sp>
        <p:nvSpPr>
          <p:cNvPr id="3" name="Content Placeholder 2">
            <a:extLst>
              <a:ext uri="{FF2B5EF4-FFF2-40B4-BE49-F238E27FC236}">
                <a16:creationId xmlns:a16="http://schemas.microsoft.com/office/drawing/2014/main" id="{55049EFB-51AD-705C-DC40-3BED5DC22F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Text Placeholder 3">
            <a:extLst>
              <a:ext uri="{FF2B5EF4-FFF2-40B4-BE49-F238E27FC236}">
                <a16:creationId xmlns:a16="http://schemas.microsoft.com/office/drawing/2014/main" id="{FCECE2B0-B4BD-C9E0-DE8E-221B9E86A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72D4D5-7B8F-3BDA-128D-249C064B8652}"/>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6" name="Footer Placeholder 5">
            <a:extLst>
              <a:ext uri="{FF2B5EF4-FFF2-40B4-BE49-F238E27FC236}">
                <a16:creationId xmlns:a16="http://schemas.microsoft.com/office/drawing/2014/main" id="{8D15F66C-DE59-160C-A7D5-14A00831FF5B}"/>
              </a:ext>
            </a:extLst>
          </p:cNvPr>
          <p:cNvSpPr>
            <a:spLocks noGrp="1"/>
          </p:cNvSpPr>
          <p:nvPr>
            <p:ph type="ftr" sz="quarter" idx="11"/>
          </p:nvPr>
        </p:nvSpPr>
        <p:spPr/>
        <p:txBody>
          <a:bodyPr/>
          <a:lstStyle/>
          <a:p>
            <a:endParaRPr lang="es-CR"/>
          </a:p>
        </p:txBody>
      </p:sp>
      <p:sp>
        <p:nvSpPr>
          <p:cNvPr id="7" name="Slide Number Placeholder 6">
            <a:extLst>
              <a:ext uri="{FF2B5EF4-FFF2-40B4-BE49-F238E27FC236}">
                <a16:creationId xmlns:a16="http://schemas.microsoft.com/office/drawing/2014/main" id="{D6E04562-4CE3-094A-8719-EDEBD8E97410}"/>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70049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E4B5-C7D7-5B3F-D8CB-95CBFDCB0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R"/>
          </a:p>
        </p:txBody>
      </p:sp>
      <p:sp>
        <p:nvSpPr>
          <p:cNvPr id="3" name="Picture Placeholder 2">
            <a:extLst>
              <a:ext uri="{FF2B5EF4-FFF2-40B4-BE49-F238E27FC236}">
                <a16:creationId xmlns:a16="http://schemas.microsoft.com/office/drawing/2014/main" id="{F9E18A44-3324-9BC9-875E-D3E2EFBC6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Text Placeholder 3">
            <a:extLst>
              <a:ext uri="{FF2B5EF4-FFF2-40B4-BE49-F238E27FC236}">
                <a16:creationId xmlns:a16="http://schemas.microsoft.com/office/drawing/2014/main" id="{4B342875-73A1-CEA7-004C-E42BAC688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CD6092-01BC-34D5-AF4B-D22B3401718B}"/>
              </a:ext>
            </a:extLst>
          </p:cNvPr>
          <p:cNvSpPr>
            <a:spLocks noGrp="1"/>
          </p:cNvSpPr>
          <p:nvPr>
            <p:ph type="dt" sz="half" idx="10"/>
          </p:nvPr>
        </p:nvSpPr>
        <p:spPr/>
        <p:txBody>
          <a:bodyPr/>
          <a:lstStyle/>
          <a:p>
            <a:fld id="{6686604F-3263-432E-BE77-707C1A856B27}" type="datetimeFigureOut">
              <a:rPr lang="es-CR" smtClean="0"/>
              <a:t>27/2/24</a:t>
            </a:fld>
            <a:endParaRPr lang="es-CR"/>
          </a:p>
        </p:txBody>
      </p:sp>
      <p:sp>
        <p:nvSpPr>
          <p:cNvPr id="6" name="Footer Placeholder 5">
            <a:extLst>
              <a:ext uri="{FF2B5EF4-FFF2-40B4-BE49-F238E27FC236}">
                <a16:creationId xmlns:a16="http://schemas.microsoft.com/office/drawing/2014/main" id="{F5AE0ED0-8CEB-5C1E-B9E5-1A1CEF819FE4}"/>
              </a:ext>
            </a:extLst>
          </p:cNvPr>
          <p:cNvSpPr>
            <a:spLocks noGrp="1"/>
          </p:cNvSpPr>
          <p:nvPr>
            <p:ph type="ftr" sz="quarter" idx="11"/>
          </p:nvPr>
        </p:nvSpPr>
        <p:spPr/>
        <p:txBody>
          <a:bodyPr/>
          <a:lstStyle/>
          <a:p>
            <a:endParaRPr lang="es-CR"/>
          </a:p>
        </p:txBody>
      </p:sp>
      <p:sp>
        <p:nvSpPr>
          <p:cNvPr id="7" name="Slide Number Placeholder 6">
            <a:extLst>
              <a:ext uri="{FF2B5EF4-FFF2-40B4-BE49-F238E27FC236}">
                <a16:creationId xmlns:a16="http://schemas.microsoft.com/office/drawing/2014/main" id="{ECC60DA2-C3C1-5E2B-90DB-08E52A79CB74}"/>
              </a:ext>
            </a:extLst>
          </p:cNvPr>
          <p:cNvSpPr>
            <a:spLocks noGrp="1"/>
          </p:cNvSpPr>
          <p:nvPr>
            <p:ph type="sldNum" sz="quarter" idx="12"/>
          </p:nvPr>
        </p:nvSpPr>
        <p:spPr/>
        <p:txBody>
          <a:bodyPr/>
          <a:lstStyle/>
          <a:p>
            <a:fld id="{10749BA7-E535-49DD-8DF8-31D2C296AA72}" type="slidenum">
              <a:rPr lang="es-CR" smtClean="0"/>
              <a:t>‹#›</a:t>
            </a:fld>
            <a:endParaRPr lang="es-CR"/>
          </a:p>
        </p:txBody>
      </p:sp>
    </p:spTree>
    <p:extLst>
      <p:ext uri="{BB962C8B-B14F-4D97-AF65-F5344CB8AC3E}">
        <p14:creationId xmlns:p14="http://schemas.microsoft.com/office/powerpoint/2010/main" val="119692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BB08D-627F-7020-D8A4-C7E4CAAA0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R"/>
          </a:p>
        </p:txBody>
      </p:sp>
      <p:sp>
        <p:nvSpPr>
          <p:cNvPr id="3" name="Text Placeholder 2">
            <a:extLst>
              <a:ext uri="{FF2B5EF4-FFF2-40B4-BE49-F238E27FC236}">
                <a16:creationId xmlns:a16="http://schemas.microsoft.com/office/drawing/2014/main" id="{60A58D22-4833-7A03-1B74-FE7981484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4" name="Date Placeholder 3">
            <a:extLst>
              <a:ext uri="{FF2B5EF4-FFF2-40B4-BE49-F238E27FC236}">
                <a16:creationId xmlns:a16="http://schemas.microsoft.com/office/drawing/2014/main" id="{CC00760C-A110-3199-680F-720D69385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6604F-3263-432E-BE77-707C1A856B27}" type="datetimeFigureOut">
              <a:rPr lang="es-CR" smtClean="0"/>
              <a:t>27/2/24</a:t>
            </a:fld>
            <a:endParaRPr lang="es-CR"/>
          </a:p>
        </p:txBody>
      </p:sp>
      <p:sp>
        <p:nvSpPr>
          <p:cNvPr id="5" name="Footer Placeholder 4">
            <a:extLst>
              <a:ext uri="{FF2B5EF4-FFF2-40B4-BE49-F238E27FC236}">
                <a16:creationId xmlns:a16="http://schemas.microsoft.com/office/drawing/2014/main" id="{1F00F40A-3F99-91D5-7EA5-B5032A0062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Slide Number Placeholder 5">
            <a:extLst>
              <a:ext uri="{FF2B5EF4-FFF2-40B4-BE49-F238E27FC236}">
                <a16:creationId xmlns:a16="http://schemas.microsoft.com/office/drawing/2014/main" id="{92A784BC-3D40-FE98-A590-EA571BB92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9BA7-E535-49DD-8DF8-31D2C296AA72}" type="slidenum">
              <a:rPr lang="es-CR" smtClean="0"/>
              <a:t>‹#›</a:t>
            </a:fld>
            <a:endParaRPr lang="es-CR"/>
          </a:p>
        </p:txBody>
      </p:sp>
    </p:spTree>
    <p:extLst>
      <p:ext uri="{BB962C8B-B14F-4D97-AF65-F5344CB8AC3E}">
        <p14:creationId xmlns:p14="http://schemas.microsoft.com/office/powerpoint/2010/main" val="2159554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png"/><Relationship Id="rId7" Type="http://schemas.openxmlformats.org/officeDocument/2006/relationships/diagramData" Target="../diagrams/data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diagramDrawing" Target="../diagrams/drawing2.xml"/><Relationship Id="rId5" Type="http://schemas.openxmlformats.org/officeDocument/2006/relationships/chart" Target="../charts/chart2.xml"/><Relationship Id="rId10" Type="http://schemas.openxmlformats.org/officeDocument/2006/relationships/diagramColors" Target="../diagrams/colors2.xml"/><Relationship Id="rId4" Type="http://schemas.openxmlformats.org/officeDocument/2006/relationships/chart" Target="../charts/chart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image" Target="../media/image41.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1.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image" Target="../media/image1.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5.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5.svg"/><Relationship Id="rId12"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diagramColors" Target="../diagrams/colors6.xml"/><Relationship Id="rId5" Type="http://schemas.openxmlformats.org/officeDocument/2006/relationships/image" Target="../media/image13.svg"/><Relationship Id="rId10" Type="http://schemas.openxmlformats.org/officeDocument/2006/relationships/diagramQuickStyle" Target="../diagrams/quickStyle6.xml"/><Relationship Id="rId4" Type="http://schemas.openxmlformats.org/officeDocument/2006/relationships/image" Target="../media/image12.png"/><Relationship Id="rId9"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2.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5.sv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335021" y="-192483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982639" y="1565235"/>
            <a:ext cx="10440537" cy="24954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 sz="3600" b="1" dirty="0">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Estimating the Prevalence of Forced Labor in the Fishing Industry in Costa Rica</a:t>
            </a:r>
          </a:p>
          <a:p>
            <a:pPr>
              <a:lnSpc>
                <a:spcPct val="100000"/>
              </a:lnSpc>
            </a:pPr>
            <a:endParaRPr lang="en-US" sz="32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18246"/>
            <a:ext cx="12192000" cy="98916"/>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26" name="Picture 2" descr="International Organization for Migration - Wikipedia">
            <a:extLst>
              <a:ext uri="{FF2B5EF4-FFF2-40B4-BE49-F238E27FC236}">
                <a16:creationId xmlns:a16="http://schemas.microsoft.com/office/drawing/2014/main" id="{69090BF0-AE9C-4985-94DA-3FBF2B1D7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641" y="5573750"/>
            <a:ext cx="1374812" cy="513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rnational Organization for Migration - Wikipedia">
            <a:extLst>
              <a:ext uri="{FF2B5EF4-FFF2-40B4-BE49-F238E27FC236}">
                <a16:creationId xmlns:a16="http://schemas.microsoft.com/office/drawing/2014/main" id="{30BB4757-9043-497B-8983-25471639B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641" y="394785"/>
            <a:ext cx="2503091" cy="934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YU Permissions - Copyright - Research Guides at New York University">
            <a:extLst>
              <a:ext uri="{FF2B5EF4-FFF2-40B4-BE49-F238E27FC236}">
                <a16:creationId xmlns:a16="http://schemas.microsoft.com/office/drawing/2014/main" id="{237A864F-57F2-4916-9200-3EB987B86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862" y="5292765"/>
            <a:ext cx="1012670" cy="101267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7">
            <a:extLst>
              <a:ext uri="{FF2B5EF4-FFF2-40B4-BE49-F238E27FC236}">
                <a16:creationId xmlns:a16="http://schemas.microsoft.com/office/drawing/2014/main" id="{02FF7CCE-2D89-5806-6ECE-487A97CEBD87}"/>
              </a:ext>
            </a:extLst>
          </p:cNvPr>
          <p:cNvSpPr txBox="1">
            <a:spLocks/>
          </p:cNvSpPr>
          <p:nvPr/>
        </p:nvSpPr>
        <p:spPr>
          <a:xfrm>
            <a:off x="854135" y="4060661"/>
            <a:ext cx="10697544" cy="950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600" b="1" dirty="0">
                <a:solidFill>
                  <a:srgbClr val="0033A0"/>
                </a:solidFill>
                <a:latin typeface="Open Sans Light"/>
              </a:rPr>
              <a:t>IOM Project Coordination Team</a:t>
            </a:r>
          </a:p>
          <a:p>
            <a:pPr>
              <a:lnSpc>
                <a:spcPct val="120000"/>
              </a:lnSpc>
            </a:pPr>
            <a:r>
              <a:rPr lang="en-US" sz="1800" b="1" dirty="0">
                <a:solidFill>
                  <a:srgbClr val="0033A0"/>
                </a:solidFill>
                <a:latin typeface="Open Sans Light"/>
              </a:rPr>
              <a:t>Alina Cedeño Montoya | </a:t>
            </a:r>
            <a:r>
              <a:rPr lang="en-US" sz="1800" b="1" dirty="0">
                <a:solidFill>
                  <a:srgbClr val="0033A0"/>
                </a:solidFill>
                <a:latin typeface="Open Sans Light"/>
                <a:ea typeface="Open Sans Light"/>
                <a:cs typeface="Open Sans Light"/>
              </a:rPr>
              <a:t>Francesca </a:t>
            </a:r>
            <a:r>
              <a:rPr lang="en-US" sz="1800" b="1" dirty="0" err="1">
                <a:solidFill>
                  <a:srgbClr val="0033A0"/>
                </a:solidFill>
                <a:latin typeface="Open Sans Light"/>
                <a:ea typeface="Open Sans Light"/>
                <a:cs typeface="Open Sans Light"/>
              </a:rPr>
              <a:t>Tabellini</a:t>
            </a:r>
            <a:r>
              <a:rPr lang="es-CR" sz="1800" b="1" dirty="0">
                <a:solidFill>
                  <a:srgbClr val="0033A0"/>
                </a:solidFill>
                <a:latin typeface="Open Sans Light"/>
                <a:ea typeface="Open Sans Light"/>
                <a:cs typeface="Open Sans Light"/>
              </a:rPr>
              <a:t> </a:t>
            </a:r>
            <a:endParaRPr lang="en-US" sz="1800" b="1" dirty="0">
              <a:solidFill>
                <a:srgbClr val="0033A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63640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31579" y="64275"/>
            <a:ext cx="4832059" cy="101928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a:solidFill>
                  <a:srgbClr val="0033A0"/>
                </a:solidFill>
                <a:latin typeface="Open Sans Bold"/>
                <a:ea typeface="Open Sans Bold"/>
                <a:cs typeface="Open Sans Bold"/>
              </a:rPr>
              <a:t>Context</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818070" y="957627"/>
            <a:ext cx="5468645" cy="418102"/>
          </a:xfrm>
          <a:prstGeom prst="rect">
            <a:avLst/>
          </a:prstGeom>
        </p:spPr>
        <p:txBody>
          <a:bodyPr vert="horz" lIns="91440" tIns="45720" rIns="91440" bIns="45720" rtlCol="0" anchor="t">
            <a:norm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R" sz="2000">
                <a:solidFill>
                  <a:schemeClr val="tx1"/>
                </a:solidFill>
                <a:latin typeface="Open Sans Light" pitchFamily="2" charset="0"/>
                <a:ea typeface="Open Sans Light" pitchFamily="2" charset="0"/>
                <a:cs typeface="Open Sans Light" pitchFamily="2" charset="0"/>
              </a:rPr>
              <a:t>Fishing industry in Costa Rica</a:t>
            </a:r>
            <a:endParaRPr lang="en-US" sz="2000">
              <a:solidFill>
                <a:schemeClr val="tx1"/>
              </a:solidFill>
              <a:latin typeface="Open Sans Light" pitchFamily="2" charset="0"/>
              <a:ea typeface="Open Sans Light" pitchFamily="2" charset="0"/>
              <a:cs typeface="Open Sans Light" pitchFamily="2" charset="0"/>
            </a:endParaRPr>
          </a:p>
        </p:txBody>
      </p:sp>
      <p:sp>
        <p:nvSpPr>
          <p:cNvPr id="8" name="Rectangle: Rounded Corners 7">
            <a:extLst>
              <a:ext uri="{FF2B5EF4-FFF2-40B4-BE49-F238E27FC236}">
                <a16:creationId xmlns:a16="http://schemas.microsoft.com/office/drawing/2014/main" id="{98FDC9DE-7F03-37E9-5638-4C3E8783C60D}"/>
              </a:ext>
            </a:extLst>
          </p:cNvPr>
          <p:cNvSpPr/>
          <p:nvPr/>
        </p:nvSpPr>
        <p:spPr>
          <a:xfrm>
            <a:off x="1001311" y="1596280"/>
            <a:ext cx="10798625" cy="600408"/>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s-ES">
              <a:latin typeface="Open Sans"/>
              <a:ea typeface="+mn-lt"/>
              <a:cs typeface="+mn-lt"/>
            </a:endParaRPr>
          </a:p>
          <a:p>
            <a:endParaRPr lang="es-ES">
              <a:solidFill>
                <a:srgbClr val="FFFFFF"/>
              </a:solidFill>
              <a:latin typeface="Open Sans"/>
              <a:ea typeface="Open Sans"/>
              <a:cs typeface="Open Sans"/>
            </a:endParaRPr>
          </a:p>
          <a:p>
            <a:r>
              <a:rPr lang="en-US">
                <a:solidFill>
                  <a:srgbClr val="FFFFFF"/>
                </a:solidFill>
                <a:latin typeface="Open Sans"/>
                <a:ea typeface="Open Sans"/>
                <a:cs typeface="Open Sans"/>
              </a:rPr>
              <a:t>Predominantly composed of artisanal fishing. Total number of workers in this sector is unknown.</a:t>
            </a:r>
            <a:endParaRPr lang="en-US">
              <a:cs typeface="Calibri"/>
            </a:endParaRPr>
          </a:p>
          <a:p>
            <a:endParaRPr lang="es-ES">
              <a:latin typeface="Open Sans"/>
              <a:ea typeface="Open Sans"/>
              <a:cs typeface="Calibri"/>
            </a:endParaRPr>
          </a:p>
          <a:p>
            <a:endParaRPr lang="en-US" sz="1600"/>
          </a:p>
        </p:txBody>
      </p:sp>
      <p:sp>
        <p:nvSpPr>
          <p:cNvPr id="12" name="Rectangle: Rounded Corners 11">
            <a:extLst>
              <a:ext uri="{FF2B5EF4-FFF2-40B4-BE49-F238E27FC236}">
                <a16:creationId xmlns:a16="http://schemas.microsoft.com/office/drawing/2014/main" id="{0313D260-0559-7401-4470-243506A48B37}"/>
              </a:ext>
            </a:extLst>
          </p:cNvPr>
          <p:cNvSpPr/>
          <p:nvPr/>
        </p:nvSpPr>
        <p:spPr>
          <a:xfrm>
            <a:off x="993359" y="2395804"/>
            <a:ext cx="10806577" cy="537833"/>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a:solidFill>
                <a:srgbClr val="FFFFFF"/>
              </a:solidFill>
              <a:latin typeface="Open Sans"/>
              <a:ea typeface="Open Sans"/>
              <a:cs typeface="Open Sans"/>
            </a:endParaRPr>
          </a:p>
          <a:p>
            <a:r>
              <a:rPr lang="en-US">
                <a:solidFill>
                  <a:srgbClr val="FFFFFF"/>
                </a:solidFill>
                <a:latin typeface="Open Sans"/>
                <a:ea typeface="Open Sans"/>
                <a:cs typeface="Open Sans"/>
              </a:rPr>
              <a:t>The fishing sector is unaware of what labor exploitation and human trafficking is.</a:t>
            </a:r>
            <a:endParaRPr lang="en-US"/>
          </a:p>
          <a:p>
            <a:endParaRPr lang="en-US" sz="1800">
              <a:latin typeface="Open Sans"/>
              <a:ea typeface="Open Sans"/>
              <a:cs typeface="Calibri"/>
            </a:endParaRPr>
          </a:p>
        </p:txBody>
      </p:sp>
      <p:sp>
        <p:nvSpPr>
          <p:cNvPr id="14" name="Rectangle: Rounded Corners 13">
            <a:extLst>
              <a:ext uri="{FF2B5EF4-FFF2-40B4-BE49-F238E27FC236}">
                <a16:creationId xmlns:a16="http://schemas.microsoft.com/office/drawing/2014/main" id="{4ADB5D78-475E-08EB-2E3F-5024EC44BCEE}"/>
              </a:ext>
            </a:extLst>
          </p:cNvPr>
          <p:cNvSpPr/>
          <p:nvPr/>
        </p:nvSpPr>
        <p:spPr>
          <a:xfrm>
            <a:off x="979847" y="3143488"/>
            <a:ext cx="10806438" cy="567087"/>
          </a:xfrm>
          <a:prstGeom prst="roundRect">
            <a:avLst/>
          </a:prstGeom>
          <a:solidFill>
            <a:srgbClr val="8099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a:solidFill>
                <a:schemeClr val="bg1"/>
              </a:solidFill>
              <a:latin typeface="Open Sans Light"/>
              <a:ea typeface="Open Sans Light"/>
              <a:cs typeface="Open Sans Light"/>
            </a:endParaRPr>
          </a:p>
          <a:p>
            <a:r>
              <a:rPr lang="en-US">
                <a:solidFill>
                  <a:schemeClr val="bg1"/>
                </a:solidFill>
                <a:latin typeface="Open Sans Light"/>
                <a:ea typeface="Open Sans Light"/>
                <a:cs typeface="Open Sans Light"/>
              </a:rPr>
              <a:t>Normalization of practices that put labor rights at risk</a:t>
            </a:r>
            <a:endParaRPr lang="en-US">
              <a:solidFill>
                <a:schemeClr val="bg1"/>
              </a:solidFill>
            </a:endParaRPr>
          </a:p>
          <a:p>
            <a:endParaRPr lang="en-US">
              <a:solidFill>
                <a:srgbClr val="0033A0"/>
              </a:solidFill>
              <a:latin typeface="Open Sans Light"/>
              <a:ea typeface="Open Sans Light"/>
              <a:cs typeface="Open Sans Light"/>
            </a:endParaRPr>
          </a:p>
        </p:txBody>
      </p:sp>
      <p:pic>
        <p:nvPicPr>
          <p:cNvPr id="17" name="Picture Placeholder 4" descr="Warning">
            <a:extLst>
              <a:ext uri="{FF2B5EF4-FFF2-40B4-BE49-F238E27FC236}">
                <a16:creationId xmlns:a16="http://schemas.microsoft.com/office/drawing/2014/main" id="{BB92A3D7-A6BF-7515-83B2-1904E323096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468" b="2766"/>
          <a:stretch/>
        </p:blipFill>
        <p:spPr>
          <a:xfrm>
            <a:off x="264139" y="3924903"/>
            <a:ext cx="541026" cy="485538"/>
          </a:xfrm>
          <a:prstGeom prst="rect">
            <a:avLst/>
          </a:prstGeom>
        </p:spPr>
      </p:pic>
      <p:pic>
        <p:nvPicPr>
          <p:cNvPr id="18" name="Picture Placeholder 16" descr="Canoe">
            <a:extLst>
              <a:ext uri="{FF2B5EF4-FFF2-40B4-BE49-F238E27FC236}">
                <a16:creationId xmlns:a16="http://schemas.microsoft.com/office/drawing/2014/main" id="{F3C459C3-C4FA-16EA-B08C-31348E54711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240" b="693"/>
          <a:stretch/>
        </p:blipFill>
        <p:spPr>
          <a:xfrm>
            <a:off x="272363" y="1657547"/>
            <a:ext cx="573763" cy="476492"/>
          </a:xfrm>
          <a:prstGeom prst="rect">
            <a:avLst/>
          </a:prstGeom>
        </p:spPr>
      </p:pic>
      <p:sp>
        <p:nvSpPr>
          <p:cNvPr id="3" name="Rectangle: Rounded Corners 7">
            <a:extLst>
              <a:ext uri="{FF2B5EF4-FFF2-40B4-BE49-F238E27FC236}">
                <a16:creationId xmlns:a16="http://schemas.microsoft.com/office/drawing/2014/main" id="{759DF4A2-DB9E-5167-6B6F-364983B94FC2}"/>
              </a:ext>
            </a:extLst>
          </p:cNvPr>
          <p:cNvSpPr/>
          <p:nvPr/>
        </p:nvSpPr>
        <p:spPr>
          <a:xfrm>
            <a:off x="979847" y="3857200"/>
            <a:ext cx="10806438" cy="623568"/>
          </a:xfrm>
          <a:prstGeom prst="roundRect">
            <a:avLst/>
          </a:prstGeom>
          <a:solidFill>
            <a:srgbClr val="B3C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a:solidFill>
                <a:srgbClr val="0033A0"/>
              </a:solidFill>
              <a:latin typeface="Open Sans"/>
              <a:ea typeface="Open Sans"/>
              <a:cs typeface="Open Sans"/>
            </a:endParaRPr>
          </a:p>
          <a:p>
            <a:r>
              <a:rPr lang="en-US" dirty="0">
                <a:solidFill>
                  <a:srgbClr val="0033A0"/>
                </a:solidFill>
                <a:latin typeface="Open Sans"/>
                <a:ea typeface="Open Sans"/>
                <a:cs typeface="Open Sans"/>
              </a:rPr>
              <a:t>People in the fishing sector are forced to adopt risky survival mechanisms or participate in illegal activities (such as drug trafficking).</a:t>
            </a:r>
            <a:endParaRPr lang="en-US" dirty="0"/>
          </a:p>
          <a:p>
            <a:endParaRPr lang="en-US">
              <a:solidFill>
                <a:srgbClr val="0033A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Gráfico 4" descr="Tug boat contorno">
            <a:extLst>
              <a:ext uri="{FF2B5EF4-FFF2-40B4-BE49-F238E27FC236}">
                <a16:creationId xmlns:a16="http://schemas.microsoft.com/office/drawing/2014/main" id="{C025F475-A10A-3B6F-2831-A79EC66135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31401" y="2349677"/>
            <a:ext cx="623917" cy="623917"/>
          </a:xfrm>
          <a:prstGeom prst="rect">
            <a:avLst/>
          </a:prstGeom>
        </p:spPr>
      </p:pic>
      <p:sp>
        <p:nvSpPr>
          <p:cNvPr id="11" name="Rectangle: Rounded Corners 11">
            <a:extLst>
              <a:ext uri="{FF2B5EF4-FFF2-40B4-BE49-F238E27FC236}">
                <a16:creationId xmlns:a16="http://schemas.microsoft.com/office/drawing/2014/main" id="{ECD318E6-77C0-0560-C80B-C4CB59D133A5}"/>
              </a:ext>
            </a:extLst>
          </p:cNvPr>
          <p:cNvSpPr/>
          <p:nvPr/>
        </p:nvSpPr>
        <p:spPr>
          <a:xfrm>
            <a:off x="995858" y="4690356"/>
            <a:ext cx="10806437" cy="669643"/>
          </a:xfrm>
          <a:prstGeom prst="round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a:solidFill>
                <a:srgbClr val="0033A0"/>
              </a:solidFill>
              <a:latin typeface="Open Sans"/>
              <a:ea typeface="Open Sans"/>
              <a:cs typeface="Open Sans"/>
            </a:endParaRPr>
          </a:p>
          <a:p>
            <a:r>
              <a:rPr lang="en-US">
                <a:solidFill>
                  <a:srgbClr val="0033A0"/>
                </a:solidFill>
                <a:latin typeface="Open Sans"/>
                <a:ea typeface="Open Sans"/>
                <a:cs typeface="Open Sans"/>
              </a:rPr>
              <a:t>Articulation mechanisms between the fishing sector and local institutions are weakened. </a:t>
            </a:r>
            <a:endParaRPr lang="en-US"/>
          </a:p>
          <a:p>
            <a:endParaRPr lang="en-US" sz="1800">
              <a:solidFill>
                <a:srgbClr val="0033A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Gráfico 18" descr="Fishing con relleno sólido">
            <a:extLst>
              <a:ext uri="{FF2B5EF4-FFF2-40B4-BE49-F238E27FC236}">
                <a16:creationId xmlns:a16="http://schemas.microsoft.com/office/drawing/2014/main" id="{C9DCE721-8631-E0D5-6463-87AE7E6EEE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712" y="3121719"/>
            <a:ext cx="588005" cy="588005"/>
          </a:xfrm>
          <a:prstGeom prst="rect">
            <a:avLst/>
          </a:prstGeom>
        </p:spPr>
      </p:pic>
      <p:pic>
        <p:nvPicPr>
          <p:cNvPr id="20" name="Gráfico 19" descr="Chat contorno">
            <a:extLst>
              <a:ext uri="{FF2B5EF4-FFF2-40B4-BE49-F238E27FC236}">
                <a16:creationId xmlns:a16="http://schemas.microsoft.com/office/drawing/2014/main" id="{8E0246C8-E048-32F9-14B4-1441947C2F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0166" y="4732714"/>
            <a:ext cx="588004" cy="588004"/>
          </a:xfrm>
          <a:prstGeom prst="rect">
            <a:avLst/>
          </a:prstGeom>
        </p:spPr>
      </p:pic>
      <p:pic>
        <p:nvPicPr>
          <p:cNvPr id="22" name="Picture 2" descr="International Organization for Migration - Wikipedia">
            <a:extLst>
              <a:ext uri="{FF2B5EF4-FFF2-40B4-BE49-F238E27FC236}">
                <a16:creationId xmlns:a16="http://schemas.microsoft.com/office/drawing/2014/main" id="{91C9605B-DC04-4924-B8EB-5DAAF18E0B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grpSp>
        <p:nvGrpSpPr>
          <p:cNvPr id="3" name="Grupo 2">
            <a:extLst>
              <a:ext uri="{FF2B5EF4-FFF2-40B4-BE49-F238E27FC236}">
                <a16:creationId xmlns:a16="http://schemas.microsoft.com/office/drawing/2014/main" id="{9F3C9EF3-BAA8-3D67-40DA-B92F8FD76E4A}"/>
              </a:ext>
            </a:extLst>
          </p:cNvPr>
          <p:cNvGrpSpPr/>
          <p:nvPr/>
        </p:nvGrpSpPr>
        <p:grpSpPr>
          <a:xfrm>
            <a:off x="5637984" y="-29495"/>
            <a:ext cx="8127518" cy="6887494"/>
            <a:chOff x="5637984" y="-29495"/>
            <a:chExt cx="8127518" cy="6887494"/>
          </a:xfrm>
        </p:grpSpPr>
        <p:pic>
          <p:nvPicPr>
            <p:cNvPr id="5" name="Picture 4" descr="A person holding a small animal&#10;&#10;Description automatically generated with low confidence">
              <a:extLst>
                <a:ext uri="{FF2B5EF4-FFF2-40B4-BE49-F238E27FC236}">
                  <a16:creationId xmlns:a16="http://schemas.microsoft.com/office/drawing/2014/main" id="{216A1C2A-D925-BBCF-7996-928B87579E47}"/>
                </a:ext>
              </a:extLst>
            </p:cNvPr>
            <p:cNvPicPr>
              <a:picLocks noChangeAspect="1"/>
            </p:cNvPicPr>
            <p:nvPr/>
          </p:nvPicPr>
          <p:blipFill rotWithShape="1">
            <a:blip r:embed="rId4">
              <a:extLst>
                <a:ext uri="{28A0092B-C50C-407E-A947-70E740481C1C}">
                  <a14:useLocalDpi xmlns:a14="http://schemas.microsoft.com/office/drawing/2010/main" val="0"/>
                </a:ext>
              </a:extLst>
            </a:blip>
            <a:srcRect l="9448"/>
            <a:stretch/>
          </p:blipFill>
          <p:spPr>
            <a:xfrm>
              <a:off x="5637984" y="-29495"/>
              <a:ext cx="4677546" cy="6887494"/>
            </a:xfrm>
            <a:prstGeom prst="rect">
              <a:avLst/>
            </a:prstGeom>
          </p:spPr>
        </p:pic>
        <p:pic>
          <p:nvPicPr>
            <p:cNvPr id="12" name="Picture 11" descr="A close up of a feather&#10;&#10;Description automatically generated with low confidence">
              <a:extLst>
                <a:ext uri="{FF2B5EF4-FFF2-40B4-BE49-F238E27FC236}">
                  <a16:creationId xmlns:a16="http://schemas.microsoft.com/office/drawing/2014/main" id="{5BEEC062-AB1A-B497-ED5E-391923703FAC}"/>
                </a:ext>
              </a:extLst>
            </p:cNvPr>
            <p:cNvPicPr>
              <a:picLocks noChangeAspect="1"/>
            </p:cNvPicPr>
            <p:nvPr/>
          </p:nvPicPr>
          <p:blipFill rotWithShape="1">
            <a:blip r:embed="rId5">
              <a:extLst>
                <a:ext uri="{28A0092B-C50C-407E-A947-70E740481C1C}">
                  <a14:useLocalDpi xmlns:a14="http://schemas.microsoft.com/office/drawing/2010/main" val="0"/>
                </a:ext>
              </a:extLst>
            </a:blip>
            <a:srcRect l="7565"/>
            <a:stretch/>
          </p:blipFill>
          <p:spPr>
            <a:xfrm>
              <a:off x="8990652" y="-29495"/>
              <a:ext cx="4774850" cy="6887493"/>
            </a:xfrm>
            <a:prstGeom prst="rect">
              <a:avLst/>
            </a:prstGeom>
          </p:spPr>
        </p:pic>
      </p:grpSp>
      <p:sp>
        <p:nvSpPr>
          <p:cNvPr id="4" name="Title 17">
            <a:extLst>
              <a:ext uri="{FF2B5EF4-FFF2-40B4-BE49-F238E27FC236}">
                <a16:creationId xmlns:a16="http://schemas.microsoft.com/office/drawing/2014/main" id="{A7B3152B-7D1E-9DE6-054F-EB2412F7022B}"/>
              </a:ext>
            </a:extLst>
          </p:cNvPr>
          <p:cNvSpPr txBox="1">
            <a:spLocks/>
          </p:cNvSpPr>
          <p:nvPr/>
        </p:nvSpPr>
        <p:spPr>
          <a:xfrm>
            <a:off x="414593" y="881977"/>
            <a:ext cx="4243904" cy="126775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kern="1200">
                <a:solidFill>
                  <a:srgbClr val="0033A0"/>
                </a:solidFill>
                <a:latin typeface="Open Sans Bold" pitchFamily="2" charset="0"/>
                <a:ea typeface="Open Sans Bold" pitchFamily="2" charset="0"/>
                <a:cs typeface="Open Sans Bold" pitchFamily="2" charset="0"/>
              </a:rPr>
              <a:t>Fishing as a lifestyle</a:t>
            </a:r>
            <a:endParaRPr lang="es-CR" sz="40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Rectangle: Rounded Corners 7">
            <a:extLst>
              <a:ext uri="{FF2B5EF4-FFF2-40B4-BE49-F238E27FC236}">
                <a16:creationId xmlns:a16="http://schemas.microsoft.com/office/drawing/2014/main" id="{EE9149C5-F221-ED9F-DFC4-EF70F21811CD}"/>
              </a:ext>
            </a:extLst>
          </p:cNvPr>
          <p:cNvSpPr/>
          <p:nvPr/>
        </p:nvSpPr>
        <p:spPr>
          <a:xfrm>
            <a:off x="414593" y="2259623"/>
            <a:ext cx="4935373" cy="3072340"/>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TextBox 8">
            <a:extLst>
              <a:ext uri="{FF2B5EF4-FFF2-40B4-BE49-F238E27FC236}">
                <a16:creationId xmlns:a16="http://schemas.microsoft.com/office/drawing/2014/main" id="{144F0C9D-060C-0335-81A6-59DA9F2EF354}"/>
              </a:ext>
            </a:extLst>
          </p:cNvPr>
          <p:cNvSpPr txBox="1"/>
          <p:nvPr/>
        </p:nvSpPr>
        <p:spPr>
          <a:xfrm>
            <a:off x="883830" y="2519722"/>
            <a:ext cx="4121788" cy="2308324"/>
          </a:xfrm>
          <a:prstGeom prst="rect">
            <a:avLst/>
          </a:prstGeom>
          <a:noFill/>
        </p:spPr>
        <p:txBody>
          <a:bodyPr wrap="square" rtlCol="0">
            <a:spAutoFit/>
          </a:bodyPr>
          <a:lstStyle/>
          <a:p>
            <a:pPr algn="just" defTabSz="914400"/>
            <a:r>
              <a:rPr lang="en-US">
                <a:solidFill>
                  <a:schemeClr val="bg1"/>
                </a:solidFill>
                <a:latin typeface="Open Sans Light" pitchFamily="2" charset="0"/>
                <a:ea typeface="Open Sans Light" pitchFamily="2" charset="0"/>
                <a:cs typeface="Open Sans Light" pitchFamily="2" charset="0"/>
              </a:rPr>
              <a:t>Fishing in Costa Rica is </a:t>
            </a:r>
            <a:r>
              <a:rPr lang="en-US" b="1">
                <a:solidFill>
                  <a:schemeClr val="bg1"/>
                </a:solidFill>
                <a:latin typeface="Open Sans Light" pitchFamily="2" charset="0"/>
                <a:ea typeface="Open Sans Light" pitchFamily="2" charset="0"/>
                <a:cs typeface="Open Sans Light" pitchFamily="2" charset="0"/>
              </a:rPr>
              <a:t>a lifestyle and a culture </a:t>
            </a:r>
            <a:r>
              <a:rPr lang="en-US">
                <a:solidFill>
                  <a:schemeClr val="bg1"/>
                </a:solidFill>
                <a:latin typeface="Open Sans Light" pitchFamily="2" charset="0"/>
                <a:ea typeface="Open Sans Light" pitchFamily="2" charset="0"/>
                <a:cs typeface="Open Sans Light" pitchFamily="2" charset="0"/>
              </a:rPr>
              <a:t>that </a:t>
            </a:r>
            <a:r>
              <a:rPr lang="en-US" b="1">
                <a:solidFill>
                  <a:schemeClr val="bg1"/>
                </a:solidFill>
                <a:latin typeface="Open Sans Light" pitchFamily="2" charset="0"/>
                <a:ea typeface="Open Sans Light" pitchFamily="2" charset="0"/>
                <a:cs typeface="Open Sans Light" pitchFamily="2" charset="0"/>
              </a:rPr>
              <a:t>contributes to coastal communities' well-being</a:t>
            </a:r>
            <a:r>
              <a:rPr lang="en-US">
                <a:solidFill>
                  <a:schemeClr val="bg1"/>
                </a:solidFill>
                <a:latin typeface="Open Sans Light" pitchFamily="2" charset="0"/>
                <a:ea typeface="Open Sans Light" pitchFamily="2" charset="0"/>
                <a:cs typeface="Open Sans Light" pitchFamily="2" charset="0"/>
              </a:rPr>
              <a:t>.</a:t>
            </a:r>
          </a:p>
          <a:p>
            <a:pPr algn="just" defTabSz="914400"/>
            <a:endParaRPr lang="en-US">
              <a:solidFill>
                <a:schemeClr val="bg1"/>
              </a:solidFill>
              <a:latin typeface="Open Sans Light" pitchFamily="2" charset="0"/>
              <a:ea typeface="Open Sans Light" pitchFamily="2" charset="0"/>
              <a:cs typeface="Open Sans Light" pitchFamily="2" charset="0"/>
            </a:endParaRPr>
          </a:p>
          <a:p>
            <a:pPr algn="just" defTabSz="914400"/>
            <a:r>
              <a:rPr lang="en-US">
                <a:solidFill>
                  <a:schemeClr val="bg1"/>
                </a:solidFill>
                <a:latin typeface="Open Sans Bold" pitchFamily="2" charset="0"/>
                <a:ea typeface="Open Sans Bold" pitchFamily="2" charset="0"/>
                <a:cs typeface="Open Sans Bold" pitchFamily="2" charset="0"/>
              </a:rPr>
              <a:t>Every task in the fishing value chain is an essential part of the way of life of coastal communities.</a:t>
            </a:r>
            <a:endParaRPr lang="en-US">
              <a:solidFill>
                <a:schemeClr val="bg1"/>
              </a:solidFill>
              <a:latin typeface="Open Sans Light" pitchFamily="2" charset="0"/>
              <a:ea typeface="Open Sans Light" pitchFamily="2" charset="0"/>
              <a:cs typeface="Open Sans Light" pitchFamily="2" charset="0"/>
            </a:endParaRPr>
          </a:p>
        </p:txBody>
      </p:sp>
      <p:sp>
        <p:nvSpPr>
          <p:cNvPr id="14" name="Oval 13">
            <a:extLst>
              <a:ext uri="{FF2B5EF4-FFF2-40B4-BE49-F238E27FC236}">
                <a16:creationId xmlns:a16="http://schemas.microsoft.com/office/drawing/2014/main" id="{45FA997D-A36C-D339-A5DF-80D7DEE27F59}"/>
              </a:ext>
            </a:extLst>
          </p:cNvPr>
          <p:cNvSpPr/>
          <p:nvPr/>
        </p:nvSpPr>
        <p:spPr>
          <a:xfrm flipV="1">
            <a:off x="813923" y="270633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Oval 15">
            <a:extLst>
              <a:ext uri="{FF2B5EF4-FFF2-40B4-BE49-F238E27FC236}">
                <a16:creationId xmlns:a16="http://schemas.microsoft.com/office/drawing/2014/main" id="{161B9790-0457-006C-89AF-EDECBFA9F84E}"/>
              </a:ext>
            </a:extLst>
          </p:cNvPr>
          <p:cNvSpPr/>
          <p:nvPr/>
        </p:nvSpPr>
        <p:spPr>
          <a:xfrm flipV="1">
            <a:off x="801759" y="37282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3" name="Picture 2" descr="International Organization for Migration - Wikipedia">
            <a:extLst>
              <a:ext uri="{FF2B5EF4-FFF2-40B4-BE49-F238E27FC236}">
                <a16:creationId xmlns:a16="http://schemas.microsoft.com/office/drawing/2014/main" id="{51C8D91A-8AC4-49B5-8DE6-BFDC62240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74" y="6409164"/>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9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04333"/>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654342" y="417579"/>
            <a:ext cx="10689162" cy="74652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0033A0"/>
                </a:solidFill>
                <a:latin typeface="Open Sans Bold" pitchFamily="2" charset="0"/>
                <a:ea typeface="Open Sans Bold" pitchFamily="2" charset="0"/>
                <a:cs typeface="Open Sans Bold" pitchFamily="2" charset="0"/>
              </a:rPr>
              <a:t>How are fishing and human trafficking linked?</a:t>
            </a:r>
            <a:endParaRPr lang="es-CR" sz="32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16" name="Chart 15">
            <a:extLst>
              <a:ext uri="{FF2B5EF4-FFF2-40B4-BE49-F238E27FC236}">
                <a16:creationId xmlns:a16="http://schemas.microsoft.com/office/drawing/2014/main" id="{2D6A2830-2BA3-1C97-B6D1-D1F0C07D37D3}"/>
              </a:ext>
            </a:extLst>
          </p:cNvPr>
          <p:cNvGraphicFramePr/>
          <p:nvPr>
            <p:extLst>
              <p:ext uri="{D42A27DB-BD31-4B8C-83A1-F6EECF244321}">
                <p14:modId xmlns:p14="http://schemas.microsoft.com/office/powerpoint/2010/main" val="4098925828"/>
              </p:ext>
            </p:extLst>
          </p:nvPr>
        </p:nvGraphicFramePr>
        <p:xfrm>
          <a:off x="793863" y="1241210"/>
          <a:ext cx="5013159" cy="383734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ángulo 1">
            <a:extLst>
              <a:ext uri="{FF2B5EF4-FFF2-40B4-BE49-F238E27FC236}">
                <a16:creationId xmlns:a16="http://schemas.microsoft.com/office/drawing/2014/main" id="{29E73769-3521-30E4-D6F0-D1ACEA894F1E}"/>
              </a:ext>
            </a:extLst>
          </p:cNvPr>
          <p:cNvSpPr/>
          <p:nvPr/>
        </p:nvSpPr>
        <p:spPr>
          <a:xfrm>
            <a:off x="2062886" y="5131119"/>
            <a:ext cx="1970692" cy="23825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419" sz="1400" err="1">
                <a:latin typeface="Open Sans Light"/>
                <a:ea typeface="Open Sans Light"/>
                <a:cs typeface="Open Sans Light"/>
              </a:rPr>
              <a:t>Source</a:t>
            </a:r>
            <a:r>
              <a:rPr lang="es-419" sz="1400">
                <a:latin typeface="Open Sans Light"/>
                <a:ea typeface="Open Sans Light"/>
                <a:cs typeface="Open Sans Light"/>
              </a:rPr>
              <a:t>: ENAHO, INEC</a:t>
            </a:r>
            <a:endParaRPr lang="en-US" sz="1400">
              <a:latin typeface="Open Sans Light"/>
              <a:ea typeface="Open Sans Light"/>
              <a:cs typeface="Open Sans Light"/>
            </a:endParaRPr>
          </a:p>
        </p:txBody>
      </p:sp>
      <p:graphicFrame>
        <p:nvGraphicFramePr>
          <p:cNvPr id="2" name="Gráfico 1">
            <a:extLst>
              <a:ext uri="{FF2B5EF4-FFF2-40B4-BE49-F238E27FC236}">
                <a16:creationId xmlns:a16="http://schemas.microsoft.com/office/drawing/2014/main" id="{837AAE96-2D85-36D4-318F-E863B608D56E}"/>
              </a:ext>
            </a:extLst>
          </p:cNvPr>
          <p:cNvGraphicFramePr/>
          <p:nvPr>
            <p:extLst>
              <p:ext uri="{D42A27DB-BD31-4B8C-83A1-F6EECF244321}">
                <p14:modId xmlns:p14="http://schemas.microsoft.com/office/powerpoint/2010/main" val="2425894159"/>
              </p:ext>
            </p:extLst>
          </p:nvPr>
        </p:nvGraphicFramePr>
        <p:xfrm>
          <a:off x="6566569" y="1484940"/>
          <a:ext cx="5265196" cy="4291215"/>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2" descr="International Organization for Migration - Wikipedia">
            <a:extLst>
              <a:ext uri="{FF2B5EF4-FFF2-40B4-BE49-F238E27FC236}">
                <a16:creationId xmlns:a16="http://schemas.microsoft.com/office/drawing/2014/main" id="{0C6BA3E1-0C7F-4445-9833-99D54BB35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ontent Placeholder 10">
            <a:extLst>
              <a:ext uri="{FF2B5EF4-FFF2-40B4-BE49-F238E27FC236}">
                <a16:creationId xmlns:a16="http://schemas.microsoft.com/office/drawing/2014/main" id="{41A0B5D0-F77C-4651-9AC2-056F90D12898}"/>
              </a:ext>
            </a:extLst>
          </p:cNvPr>
          <p:cNvGraphicFramePr>
            <a:graphicFrameLocks/>
          </p:cNvGraphicFramePr>
          <p:nvPr>
            <p:extLst>
              <p:ext uri="{D42A27DB-BD31-4B8C-83A1-F6EECF244321}">
                <p14:modId xmlns:p14="http://schemas.microsoft.com/office/powerpoint/2010/main" val="1276743408"/>
              </p:ext>
            </p:extLst>
          </p:nvPr>
        </p:nvGraphicFramePr>
        <p:xfrm>
          <a:off x="6230392" y="1757000"/>
          <a:ext cx="5307266" cy="4185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Tabla 18">
            <a:extLst>
              <a:ext uri="{FF2B5EF4-FFF2-40B4-BE49-F238E27FC236}">
                <a16:creationId xmlns:a16="http://schemas.microsoft.com/office/drawing/2014/main" id="{F7CEDEAC-FF65-ADBB-5BD4-3A6D80CA8F93}"/>
              </a:ext>
            </a:extLst>
          </p:cNvPr>
          <p:cNvGraphicFramePr>
            <a:graphicFrameLocks noGrp="1"/>
          </p:cNvGraphicFramePr>
          <p:nvPr>
            <p:extLst>
              <p:ext uri="{D42A27DB-BD31-4B8C-83A1-F6EECF244321}">
                <p14:modId xmlns:p14="http://schemas.microsoft.com/office/powerpoint/2010/main" val="1989808165"/>
              </p:ext>
            </p:extLst>
          </p:nvPr>
        </p:nvGraphicFramePr>
        <p:xfrm>
          <a:off x="1042384" y="5542745"/>
          <a:ext cx="4762500" cy="838200"/>
        </p:xfrm>
        <a:graphic>
          <a:graphicData uri="http://schemas.openxmlformats.org/drawingml/2006/table">
            <a:tbl>
              <a:tblPr bandRow="1">
                <a:tableStyleId>{5C22544A-7EE6-4342-B048-85BDC9FD1C3A}</a:tableStyleId>
              </a:tblPr>
              <a:tblGrid>
                <a:gridCol w="4762500">
                  <a:extLst>
                    <a:ext uri="{9D8B030D-6E8A-4147-A177-3AD203B41FA5}">
                      <a16:colId xmlns:a16="http://schemas.microsoft.com/office/drawing/2014/main" val="1167356992"/>
                    </a:ext>
                  </a:extLst>
                </a:gridCol>
              </a:tblGrid>
              <a:tr h="838200">
                <a:tc>
                  <a:txBody>
                    <a:bodyPr/>
                    <a:lstStyle/>
                    <a:p>
                      <a:pPr algn="ctr" fontAlgn="base"/>
                      <a:r>
                        <a:rPr lang="es-ES" sz="1500" b="0" dirty="0" err="1">
                          <a:solidFill>
                            <a:srgbClr val="FFFFFF"/>
                          </a:solidFill>
                          <a:effectLst/>
                          <a:latin typeface="Gill Sans Nova Light"/>
                        </a:rPr>
                        <a:t>From</a:t>
                      </a:r>
                      <a:r>
                        <a:rPr lang="es-ES" sz="1500" b="0" dirty="0">
                          <a:solidFill>
                            <a:srgbClr val="FFFFFF"/>
                          </a:solidFill>
                          <a:effectLst/>
                          <a:latin typeface="Gill Sans Nova Light"/>
                        </a:rPr>
                        <a:t> 2018 </a:t>
                      </a:r>
                      <a:r>
                        <a:rPr lang="es-ES" sz="1500" b="0" dirty="0" err="1">
                          <a:solidFill>
                            <a:srgbClr val="FFFFFF"/>
                          </a:solidFill>
                          <a:effectLst/>
                          <a:latin typeface="Gill Sans Nova Light"/>
                        </a:rPr>
                        <a:t>to</a:t>
                      </a:r>
                      <a:r>
                        <a:rPr lang="es-ES" sz="1500" b="0" dirty="0">
                          <a:solidFill>
                            <a:srgbClr val="FFFFFF"/>
                          </a:solidFill>
                          <a:effectLst/>
                          <a:latin typeface="Gill Sans Nova Light"/>
                        </a:rPr>
                        <a:t> 2022 </a:t>
                      </a:r>
                      <a:r>
                        <a:rPr lang="es-ES" sz="1500" b="0" dirty="0" err="1">
                          <a:solidFill>
                            <a:srgbClr val="FFFFFF"/>
                          </a:solidFill>
                          <a:effectLst/>
                          <a:latin typeface="Gill Sans Nova Light"/>
                        </a:rPr>
                        <a:t>crimes</a:t>
                      </a:r>
                      <a:r>
                        <a:rPr lang="es-ES" sz="1500" b="0" dirty="0">
                          <a:solidFill>
                            <a:srgbClr val="FFFFFF"/>
                          </a:solidFill>
                          <a:effectLst/>
                          <a:latin typeface="Gill Sans Nova Light"/>
                        </a:rPr>
                        <a:t> in </a:t>
                      </a:r>
                      <a:r>
                        <a:rPr lang="es-ES" sz="1500" b="0" dirty="0" err="1">
                          <a:solidFill>
                            <a:srgbClr val="FFFFFF"/>
                          </a:solidFill>
                          <a:effectLst/>
                          <a:latin typeface="Gill Sans Nova Light"/>
                        </a:rPr>
                        <a:t>the</a:t>
                      </a:r>
                      <a:r>
                        <a:rPr lang="es-ES" sz="1500" b="0" dirty="0">
                          <a:solidFill>
                            <a:srgbClr val="FFFFFF"/>
                          </a:solidFill>
                          <a:effectLst/>
                          <a:latin typeface="Gill Sans Nova Light"/>
                        </a:rPr>
                        <a:t> </a:t>
                      </a:r>
                      <a:r>
                        <a:rPr lang="es-ES" sz="1500" b="0" dirty="0" err="1">
                          <a:solidFill>
                            <a:srgbClr val="FFFFFF"/>
                          </a:solidFill>
                          <a:effectLst/>
                          <a:latin typeface="Gill Sans Nova Light"/>
                        </a:rPr>
                        <a:t>province</a:t>
                      </a:r>
                      <a:r>
                        <a:rPr lang="es-ES" sz="1500" b="0" dirty="0">
                          <a:solidFill>
                            <a:srgbClr val="FFFFFF"/>
                          </a:solidFill>
                          <a:effectLst/>
                          <a:latin typeface="Gill Sans Nova Light"/>
                        </a:rPr>
                        <a:t> </a:t>
                      </a:r>
                      <a:r>
                        <a:rPr lang="es-ES" sz="1500" b="0" dirty="0" err="1">
                          <a:solidFill>
                            <a:srgbClr val="FFFFFF"/>
                          </a:solidFill>
                          <a:effectLst/>
                          <a:latin typeface="Gill Sans Nova Light"/>
                        </a:rPr>
                        <a:t>of</a:t>
                      </a:r>
                      <a:r>
                        <a:rPr lang="es-ES" sz="1500" b="0" dirty="0">
                          <a:solidFill>
                            <a:srgbClr val="FFFFFF"/>
                          </a:solidFill>
                          <a:effectLst/>
                          <a:latin typeface="Gill Sans Nova Light"/>
                        </a:rPr>
                        <a:t> Puntarenas corresponded </a:t>
                      </a:r>
                      <a:r>
                        <a:rPr lang="es-ES" sz="1500" b="0" dirty="0" err="1">
                          <a:solidFill>
                            <a:srgbClr val="FFFFFF"/>
                          </a:solidFill>
                          <a:effectLst/>
                          <a:latin typeface="Gill Sans Nova Light"/>
                        </a:rPr>
                        <a:t>to</a:t>
                      </a:r>
                      <a:r>
                        <a:rPr lang="es-ES" sz="1500" b="0" dirty="0">
                          <a:solidFill>
                            <a:srgbClr val="FFFFFF"/>
                          </a:solidFill>
                          <a:effectLst/>
                          <a:latin typeface="Gill Sans Nova Light"/>
                        </a:rPr>
                        <a:t> 11,79% </a:t>
                      </a:r>
                      <a:r>
                        <a:rPr lang="es-ES" sz="1500" b="0" dirty="0" err="1">
                          <a:solidFill>
                            <a:srgbClr val="FFFFFF"/>
                          </a:solidFill>
                          <a:effectLst/>
                          <a:latin typeface="Gill Sans Nova Light"/>
                        </a:rPr>
                        <a:t>of</a:t>
                      </a:r>
                      <a:r>
                        <a:rPr lang="es-ES" sz="1500" b="0" dirty="0">
                          <a:solidFill>
                            <a:srgbClr val="FFFFFF"/>
                          </a:solidFill>
                          <a:effectLst/>
                          <a:latin typeface="Gill Sans Nova Light"/>
                        </a:rPr>
                        <a:t> </a:t>
                      </a:r>
                      <a:r>
                        <a:rPr lang="es-ES" sz="1500" b="0" dirty="0" err="1">
                          <a:solidFill>
                            <a:srgbClr val="FFFFFF"/>
                          </a:solidFill>
                          <a:effectLst/>
                          <a:latin typeface="Gill Sans Nova Light"/>
                        </a:rPr>
                        <a:t>the</a:t>
                      </a:r>
                      <a:r>
                        <a:rPr lang="es-ES" sz="1500" b="0" dirty="0">
                          <a:solidFill>
                            <a:srgbClr val="FFFFFF"/>
                          </a:solidFill>
                          <a:effectLst/>
                          <a:latin typeface="Gill Sans Nova Light"/>
                        </a:rPr>
                        <a:t> </a:t>
                      </a:r>
                      <a:r>
                        <a:rPr lang="es-ES" sz="1500" b="0" dirty="0" err="1">
                          <a:solidFill>
                            <a:srgbClr val="FFFFFF"/>
                          </a:solidFill>
                          <a:effectLst/>
                          <a:latin typeface="Gill Sans Nova Light"/>
                        </a:rPr>
                        <a:t>national</a:t>
                      </a:r>
                      <a:r>
                        <a:rPr lang="es-ES" sz="1500" b="0" dirty="0">
                          <a:solidFill>
                            <a:srgbClr val="FFFFFF"/>
                          </a:solidFill>
                          <a:effectLst/>
                          <a:latin typeface="Gill Sans Nova Light"/>
                        </a:rPr>
                        <a:t> total. (</a:t>
                      </a:r>
                      <a:r>
                        <a:rPr lang="es-ES" sz="1500" b="0" dirty="0" err="1">
                          <a:solidFill>
                            <a:srgbClr val="FFFFFF"/>
                          </a:solidFill>
                          <a:effectLst/>
                          <a:latin typeface="Gill Sans Nova Light"/>
                        </a:rPr>
                        <a:t>Source</a:t>
                      </a:r>
                      <a:r>
                        <a:rPr lang="es-ES" sz="1500" b="0" dirty="0">
                          <a:solidFill>
                            <a:srgbClr val="FFFFFF"/>
                          </a:solidFill>
                          <a:effectLst/>
                          <a:latin typeface="Gill Sans Nova Light"/>
                        </a:rPr>
                        <a:t>: OIJ)</a:t>
                      </a:r>
                      <a:endParaRPr lang="es-ES" b="1" dirty="0">
                        <a:solidFill>
                          <a:srgbClr val="FFFFFF"/>
                        </a:solidFill>
                        <a:effectLst/>
                        <a:latin typeface="Gill Sans Nova Ligh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33A0"/>
                    </a:solidFill>
                  </a:tcPr>
                </a:tc>
                <a:extLst>
                  <a:ext uri="{0D108BD9-81ED-4DB2-BD59-A6C34878D82A}">
                    <a16:rowId xmlns:a16="http://schemas.microsoft.com/office/drawing/2014/main" val="3051757844"/>
                  </a:ext>
                </a:extLst>
              </a:tr>
            </a:tbl>
          </a:graphicData>
        </a:graphic>
      </p:graphicFrame>
    </p:spTree>
    <p:extLst>
      <p:ext uri="{BB962C8B-B14F-4D97-AF65-F5344CB8AC3E}">
        <p14:creationId xmlns:p14="http://schemas.microsoft.com/office/powerpoint/2010/main" val="16162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561842"/>
            <a:ext cx="12714416" cy="9636024"/>
          </a:xfrm>
          <a:prstGeom prst="rect">
            <a:avLst/>
          </a:prstGeom>
        </p:spPr>
      </p:pic>
      <p:pic>
        <p:nvPicPr>
          <p:cNvPr id="3" name="Picture 2" descr="A picture containing sky, outdoor&#10;&#10;Description automatically generated">
            <a:extLst>
              <a:ext uri="{FF2B5EF4-FFF2-40B4-BE49-F238E27FC236}">
                <a16:creationId xmlns:a16="http://schemas.microsoft.com/office/drawing/2014/main" id="{E043D13A-ACDB-EE45-9C5C-D377A54F0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906" y="0"/>
            <a:ext cx="4557094" cy="6858000"/>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219200" y="740337"/>
            <a:ext cx="5557707" cy="8591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a:solidFill>
                  <a:srgbClr val="0033A0"/>
                </a:solidFill>
                <a:latin typeface="Open Sans Bold" pitchFamily="2" charset="0"/>
                <a:ea typeface="Open Sans Bold" pitchFamily="2" charset="0"/>
                <a:cs typeface="Open Sans Bold" pitchFamily="2" charset="0"/>
              </a:rPr>
              <a:t>The survey</a:t>
            </a:r>
            <a:endParaRPr lang="es-CR" sz="40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Rectangle: Rounded Corners 7">
            <a:extLst>
              <a:ext uri="{FF2B5EF4-FFF2-40B4-BE49-F238E27FC236}">
                <a16:creationId xmlns:a16="http://schemas.microsoft.com/office/drawing/2014/main" id="{EE9149C5-F221-ED9F-DFC4-EF70F21811CD}"/>
              </a:ext>
            </a:extLst>
          </p:cNvPr>
          <p:cNvSpPr/>
          <p:nvPr/>
        </p:nvSpPr>
        <p:spPr>
          <a:xfrm>
            <a:off x="1862269" y="1709725"/>
            <a:ext cx="4554673" cy="3901820"/>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TextBox 8">
            <a:extLst>
              <a:ext uri="{FF2B5EF4-FFF2-40B4-BE49-F238E27FC236}">
                <a16:creationId xmlns:a16="http://schemas.microsoft.com/office/drawing/2014/main" id="{144F0C9D-060C-0335-81A6-59DA9F2EF354}"/>
              </a:ext>
            </a:extLst>
          </p:cNvPr>
          <p:cNvSpPr txBox="1"/>
          <p:nvPr/>
        </p:nvSpPr>
        <p:spPr>
          <a:xfrm>
            <a:off x="1956607" y="2090974"/>
            <a:ext cx="4365995" cy="3139321"/>
          </a:xfrm>
          <a:prstGeom prst="rect">
            <a:avLst/>
          </a:prstGeom>
          <a:noFill/>
        </p:spPr>
        <p:txBody>
          <a:bodyPr wrap="square" rtlCol="0">
            <a:spAutoFit/>
          </a:bodyPr>
          <a:lstStyle/>
          <a:p>
            <a:pPr marL="628650" indent="-285750">
              <a:buFont typeface="Arial" panose="020B0604020202020204" pitchFamily="34" charset="0"/>
              <a:buChar char="•"/>
            </a:pPr>
            <a:r>
              <a:rPr lang="en-US">
                <a:solidFill>
                  <a:schemeClr val="bg1"/>
                </a:solidFill>
                <a:latin typeface="Open Sans Light" pitchFamily="2" charset="0"/>
                <a:ea typeface="Open Sans Light" pitchFamily="2" charset="0"/>
                <a:cs typeface="Open Sans Light" pitchFamily="2" charset="0"/>
              </a:rPr>
              <a:t>The survey explored socioeconomic and labor conditions in the fishing sector.</a:t>
            </a:r>
          </a:p>
          <a:p>
            <a:pPr marL="628650" indent="-285750" defTabSz="914400">
              <a:buFont typeface="Arial" panose="020B0604020202020204" pitchFamily="34" charset="0"/>
              <a:buChar char="•"/>
            </a:pPr>
            <a:endParaRPr lang="en-US">
              <a:solidFill>
                <a:schemeClr val="bg1"/>
              </a:solidFill>
              <a:latin typeface="Open Sans Light" pitchFamily="2" charset="0"/>
              <a:ea typeface="Open Sans Light" pitchFamily="2" charset="0"/>
              <a:cs typeface="Open Sans Light" pitchFamily="2" charset="0"/>
            </a:endParaRPr>
          </a:p>
          <a:p>
            <a:pPr marL="628650" indent="-285750">
              <a:buFont typeface="Arial" panose="020B0604020202020204" pitchFamily="34" charset="0"/>
              <a:buChar char="•"/>
            </a:pPr>
            <a:r>
              <a:rPr lang="en-US">
                <a:solidFill>
                  <a:schemeClr val="bg1"/>
                </a:solidFill>
                <a:latin typeface="Open Sans Light" pitchFamily="2" charset="0"/>
                <a:ea typeface="Open Sans Light" pitchFamily="2" charset="0"/>
                <a:cs typeface="Open Sans Light" pitchFamily="2" charset="0"/>
              </a:rPr>
              <a:t>The IOM Data Protection and Confidentiality Principles were guaranteed. </a:t>
            </a:r>
          </a:p>
          <a:p>
            <a:pPr marL="628650" indent="-285750" defTabSz="914400">
              <a:buFont typeface="Arial" panose="020B0604020202020204" pitchFamily="34" charset="0"/>
              <a:buChar char="•"/>
            </a:pPr>
            <a:endParaRPr lang="en-US">
              <a:solidFill>
                <a:schemeClr val="bg1"/>
              </a:solidFill>
              <a:latin typeface="Open Sans Light" pitchFamily="2" charset="0"/>
              <a:ea typeface="Open Sans Light" pitchFamily="2" charset="0"/>
              <a:cs typeface="Open Sans Light" pitchFamily="2" charset="0"/>
            </a:endParaRPr>
          </a:p>
          <a:p>
            <a:pPr marL="628650" indent="-285750">
              <a:buFont typeface="Arial" panose="020B0604020202020204" pitchFamily="34" charset="0"/>
              <a:buChar char="•"/>
            </a:pPr>
            <a:r>
              <a:rPr lang="en-US" b="1">
                <a:solidFill>
                  <a:schemeClr val="bg1"/>
                </a:solidFill>
                <a:latin typeface="Open Sans Light" pitchFamily="2" charset="0"/>
                <a:ea typeface="Open Sans Light" pitchFamily="2" charset="0"/>
                <a:cs typeface="Open Sans Light" pitchFamily="2" charset="0"/>
              </a:rPr>
              <a:t>2026 people working in the fishing sector in Puntarenas were surveyed. </a:t>
            </a:r>
          </a:p>
        </p:txBody>
      </p:sp>
      <p:pic>
        <p:nvPicPr>
          <p:cNvPr id="11" name="Picture 2" descr="International Organization for Migration - Wikipedia">
            <a:extLst>
              <a:ext uri="{FF2B5EF4-FFF2-40B4-BE49-F238E27FC236}">
                <a16:creationId xmlns:a16="http://schemas.microsoft.com/office/drawing/2014/main" id="{0F1F8882-9A58-4323-98B0-36A4EC5FD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8" y="6368095"/>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8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113738" y="-1965037"/>
            <a:ext cx="12714416" cy="9636024"/>
          </a:xfrm>
          <a:prstGeom prst="rect">
            <a:avLst/>
          </a:prstGeom>
        </p:spPr>
      </p:pic>
      <p:pic>
        <p:nvPicPr>
          <p:cNvPr id="24" name="Picture 23" descr="A couple of people standing in front of a red gate&#10;&#10;Description automatically generated with low confidence">
            <a:extLst>
              <a:ext uri="{FF2B5EF4-FFF2-40B4-BE49-F238E27FC236}">
                <a16:creationId xmlns:a16="http://schemas.microsoft.com/office/drawing/2014/main" id="{DB7E9EFB-56A4-1865-2A94-B344BF2FA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300" y="1940848"/>
            <a:ext cx="2938922" cy="3900675"/>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673648" y="311005"/>
            <a:ext cx="8707773" cy="7729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R" sz="3600">
                <a:solidFill>
                  <a:srgbClr val="0033A0"/>
                </a:solidFill>
                <a:latin typeface="Open Sans Bold" pitchFamily="2" charset="0"/>
                <a:ea typeface="Open Sans Bold" pitchFamily="2" charset="0"/>
                <a:cs typeface="Open Sans Bold" pitchFamily="2" charset="0"/>
              </a:rPr>
              <a:t>Data </a:t>
            </a:r>
            <a:r>
              <a:rPr lang="es-CR" sz="3600" err="1">
                <a:solidFill>
                  <a:srgbClr val="0033A0"/>
                </a:solidFill>
                <a:latin typeface="Open Sans Bold" pitchFamily="2" charset="0"/>
                <a:ea typeface="Open Sans Bold" pitchFamily="2" charset="0"/>
                <a:cs typeface="Open Sans Bold" pitchFamily="2" charset="0"/>
              </a:rPr>
              <a:t>collection</a:t>
            </a:r>
            <a:r>
              <a:rPr lang="es-CR" sz="3600">
                <a:solidFill>
                  <a:srgbClr val="0033A0"/>
                </a:solidFill>
                <a:latin typeface="Open Sans Bold" pitchFamily="2" charset="0"/>
                <a:ea typeface="Open Sans Bold" pitchFamily="2" charset="0"/>
                <a:cs typeface="Open Sans Bold" pitchFamily="2" charset="0"/>
              </a:rPr>
              <a:t> </a:t>
            </a:r>
            <a:r>
              <a:rPr lang="es-CR" sz="3600" err="1">
                <a:solidFill>
                  <a:srgbClr val="0033A0"/>
                </a:solidFill>
                <a:latin typeface="Open Sans Bold" pitchFamily="2" charset="0"/>
                <a:ea typeface="Open Sans Bold" pitchFamily="2" charset="0"/>
                <a:cs typeface="Open Sans Bold" pitchFamily="2" charset="0"/>
              </a:rPr>
              <a:t>methods</a:t>
            </a:r>
            <a:endParaRPr lang="es-CR" sz="36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6" name="Rectangle: Rounded Corners 25">
            <a:extLst>
              <a:ext uri="{FF2B5EF4-FFF2-40B4-BE49-F238E27FC236}">
                <a16:creationId xmlns:a16="http://schemas.microsoft.com/office/drawing/2014/main" id="{B745D10F-CA08-9558-61F9-672062AE81DE}"/>
              </a:ext>
            </a:extLst>
          </p:cNvPr>
          <p:cNvSpPr/>
          <p:nvPr/>
        </p:nvSpPr>
        <p:spPr>
          <a:xfrm>
            <a:off x="416219" y="1591428"/>
            <a:ext cx="3085231" cy="804551"/>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CR" sz="2400" err="1">
                <a:latin typeface="Open Sans Light"/>
                <a:ea typeface="Open Sans Light"/>
                <a:cs typeface="Open Sans Light"/>
              </a:rPr>
              <a:t>Household</a:t>
            </a:r>
            <a:r>
              <a:rPr lang="es-CR" sz="2400">
                <a:latin typeface="Open Sans Light"/>
                <a:ea typeface="Open Sans Light"/>
                <a:cs typeface="Open Sans Light"/>
              </a:rPr>
              <a:t> </a:t>
            </a:r>
            <a:r>
              <a:rPr lang="es-CR" sz="2400" err="1">
                <a:latin typeface="Open Sans Light"/>
                <a:ea typeface="Open Sans Light"/>
                <a:cs typeface="Open Sans Light"/>
              </a:rPr>
              <a:t>survey</a:t>
            </a:r>
            <a:r>
              <a:rPr lang="es-CR" sz="2400">
                <a:latin typeface="Open Sans Light"/>
                <a:ea typeface="Open Sans Light"/>
                <a:cs typeface="Open Sans Light"/>
              </a:rPr>
              <a:t> (PPS)</a:t>
            </a:r>
            <a:endParaRPr lang="es-CR" sz="2400">
              <a:latin typeface="Open Sans Light" pitchFamily="2" charset="0"/>
              <a:ea typeface="Open Sans Light" pitchFamily="2" charset="0"/>
              <a:cs typeface="Open Sans Light" pitchFamily="2" charset="0"/>
            </a:endParaRPr>
          </a:p>
        </p:txBody>
      </p:sp>
      <p:sp>
        <p:nvSpPr>
          <p:cNvPr id="29" name="Rectangle: Rounded Corners 28">
            <a:extLst>
              <a:ext uri="{FF2B5EF4-FFF2-40B4-BE49-F238E27FC236}">
                <a16:creationId xmlns:a16="http://schemas.microsoft.com/office/drawing/2014/main" id="{9725A263-1066-83F7-2EFB-00EDE85F63D5}"/>
              </a:ext>
            </a:extLst>
          </p:cNvPr>
          <p:cNvSpPr/>
          <p:nvPr/>
        </p:nvSpPr>
        <p:spPr>
          <a:xfrm>
            <a:off x="490865" y="1628874"/>
            <a:ext cx="3084966" cy="8056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sp>
        <p:nvSpPr>
          <p:cNvPr id="30" name="Rectangle: Rounded Corners 29">
            <a:extLst>
              <a:ext uri="{FF2B5EF4-FFF2-40B4-BE49-F238E27FC236}">
                <a16:creationId xmlns:a16="http://schemas.microsoft.com/office/drawing/2014/main" id="{FF47A9EC-10E2-BFD8-7C32-AC55FB14D573}"/>
              </a:ext>
            </a:extLst>
          </p:cNvPr>
          <p:cNvSpPr/>
          <p:nvPr/>
        </p:nvSpPr>
        <p:spPr>
          <a:xfrm>
            <a:off x="6091054" y="1592493"/>
            <a:ext cx="3078443" cy="819281"/>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CR" sz="2400">
                <a:latin typeface="Open Sans Light"/>
                <a:ea typeface="Open Sans Light"/>
                <a:cs typeface="Open Sans Light"/>
              </a:rPr>
              <a:t>Link </a:t>
            </a:r>
            <a:r>
              <a:rPr lang="es-CR" sz="2400" err="1">
                <a:latin typeface="Open Sans Light"/>
                <a:ea typeface="Open Sans Light"/>
                <a:cs typeface="Open Sans Light"/>
              </a:rPr>
              <a:t>Tracing</a:t>
            </a:r>
            <a:r>
              <a:rPr lang="es-CR" sz="2400">
                <a:latin typeface="Open Sans Light"/>
                <a:ea typeface="Open Sans Light"/>
                <a:cs typeface="Open Sans Light"/>
              </a:rPr>
              <a:t> </a:t>
            </a:r>
            <a:r>
              <a:rPr lang="es-CR" sz="2400" err="1">
                <a:latin typeface="Open Sans Light"/>
                <a:ea typeface="Open Sans Light"/>
                <a:cs typeface="Open Sans Light"/>
              </a:rPr>
              <a:t>Sampling</a:t>
            </a:r>
            <a:r>
              <a:rPr lang="es-CR" sz="2400">
                <a:latin typeface="Open Sans Light"/>
                <a:ea typeface="Open Sans Light"/>
                <a:cs typeface="Open Sans Light"/>
              </a:rPr>
              <a:t> /LTS)</a:t>
            </a:r>
            <a:endParaRPr lang="en-US" sz="2400">
              <a:latin typeface="Open Sans Light" pitchFamily="2" charset="0"/>
              <a:ea typeface="Open Sans Light" pitchFamily="2" charset="0"/>
              <a:cs typeface="Open Sans Light" pitchFamily="2" charset="0"/>
            </a:endParaRPr>
          </a:p>
        </p:txBody>
      </p:sp>
      <p:pic>
        <p:nvPicPr>
          <p:cNvPr id="35" name="Picture 34" descr="A picture containing silhouette&#10;&#10;Description automatically generated">
            <a:extLst>
              <a:ext uri="{FF2B5EF4-FFF2-40B4-BE49-F238E27FC236}">
                <a16:creationId xmlns:a16="http://schemas.microsoft.com/office/drawing/2014/main" id="{397D90B0-6711-52DF-C3F3-10CCBF6B9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955" y="1711583"/>
            <a:ext cx="3539722" cy="4347495"/>
          </a:xfrm>
          <a:prstGeom prst="rect">
            <a:avLst/>
          </a:prstGeom>
        </p:spPr>
      </p:pic>
      <p:sp>
        <p:nvSpPr>
          <p:cNvPr id="2" name="Rectangle: Rounded Corners 28">
            <a:extLst>
              <a:ext uri="{FF2B5EF4-FFF2-40B4-BE49-F238E27FC236}">
                <a16:creationId xmlns:a16="http://schemas.microsoft.com/office/drawing/2014/main" id="{3F45FB8C-E184-4FB9-F087-326C9F7176DF}"/>
              </a:ext>
            </a:extLst>
          </p:cNvPr>
          <p:cNvSpPr/>
          <p:nvPr/>
        </p:nvSpPr>
        <p:spPr>
          <a:xfrm>
            <a:off x="6137971" y="1645647"/>
            <a:ext cx="3084966" cy="8056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pic>
        <p:nvPicPr>
          <p:cNvPr id="12" name="Picture 2" descr="International Organization for Migration - Wikipedia">
            <a:extLst>
              <a:ext uri="{FF2B5EF4-FFF2-40B4-BE49-F238E27FC236}">
                <a16:creationId xmlns:a16="http://schemas.microsoft.com/office/drawing/2014/main" id="{05ACA936-6F96-4FF9-A0BB-CFC965D51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de flecha 2">
            <a:extLst>
              <a:ext uri="{FF2B5EF4-FFF2-40B4-BE49-F238E27FC236}">
                <a16:creationId xmlns:a16="http://schemas.microsoft.com/office/drawing/2014/main" id="{7392A489-2E66-5962-5E52-087EC81BD084}"/>
              </a:ext>
            </a:extLst>
          </p:cNvPr>
          <p:cNvCxnSpPr/>
          <p:nvPr/>
        </p:nvCxnSpPr>
        <p:spPr>
          <a:xfrm>
            <a:off x="1725789" y="2518419"/>
            <a:ext cx="0" cy="1041990"/>
          </a:xfrm>
          <a:prstGeom prst="straightConnector1">
            <a:avLst/>
          </a:prstGeom>
          <a:ln w="57150">
            <a:solidFill>
              <a:srgbClr val="163D9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1663774F-6236-9BF0-05B9-C8CE2CB437C4}"/>
              </a:ext>
            </a:extLst>
          </p:cNvPr>
          <p:cNvCxnSpPr>
            <a:cxnSpLocks/>
          </p:cNvCxnSpPr>
          <p:nvPr/>
        </p:nvCxnSpPr>
        <p:spPr>
          <a:xfrm>
            <a:off x="7628606" y="2518419"/>
            <a:ext cx="0" cy="1041990"/>
          </a:xfrm>
          <a:prstGeom prst="straightConnector1">
            <a:avLst/>
          </a:prstGeom>
          <a:ln w="57150">
            <a:solidFill>
              <a:srgbClr val="163D9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1">
            <a:extLst>
              <a:ext uri="{FF2B5EF4-FFF2-40B4-BE49-F238E27FC236}">
                <a16:creationId xmlns:a16="http://schemas.microsoft.com/office/drawing/2014/main" id="{00DBE322-A890-F873-33D8-22EE113A34F8}"/>
              </a:ext>
            </a:extLst>
          </p:cNvPr>
          <p:cNvSpPr txBox="1"/>
          <p:nvPr/>
        </p:nvSpPr>
        <p:spPr>
          <a:xfrm>
            <a:off x="556128" y="3680222"/>
            <a:ext cx="2339323"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sz="2000" dirty="0">
                <a:solidFill>
                  <a:srgbClr val="163D90"/>
                </a:solidFill>
                <a:ea typeface="+mn-lt"/>
                <a:cs typeface="+mn-lt"/>
              </a:rPr>
              <a:t>Multi-stage probability proportionate to size (PPS)/Household enrollment sampling</a:t>
            </a:r>
            <a:endParaRPr lang="es-ES" sz="2000" dirty="0">
              <a:solidFill>
                <a:srgbClr val="163D90"/>
              </a:solidFill>
              <a:ea typeface="+mn-lt"/>
              <a:cs typeface="+mn-lt"/>
            </a:endParaRPr>
          </a:p>
          <a:p>
            <a:pPr algn="ctr"/>
            <a:r>
              <a:rPr lang="es-ES" sz="2000" dirty="0">
                <a:solidFill>
                  <a:srgbClr val="163D90"/>
                </a:solidFill>
                <a:latin typeface="Gill Sans Nova Light"/>
              </a:rPr>
              <a:t>.</a:t>
            </a:r>
            <a:r>
              <a:rPr lang="en-US" sz="2000" dirty="0">
                <a:solidFill>
                  <a:srgbClr val="163D90"/>
                </a:solidFill>
                <a:latin typeface="Gill Sans Nova Light"/>
              </a:rPr>
              <a:t>​</a:t>
            </a:r>
            <a:endParaRPr lang="en-US" sz="1600" dirty="0">
              <a:solidFill>
                <a:srgbClr val="163D90"/>
              </a:solidFill>
              <a:ea typeface="Calibri"/>
              <a:cs typeface="Calibri"/>
            </a:endParaRPr>
          </a:p>
        </p:txBody>
      </p:sp>
      <p:sp>
        <p:nvSpPr>
          <p:cNvPr id="9" name="TextBox 1">
            <a:extLst>
              <a:ext uri="{FF2B5EF4-FFF2-40B4-BE49-F238E27FC236}">
                <a16:creationId xmlns:a16="http://schemas.microsoft.com/office/drawing/2014/main" id="{02545F4A-DC87-4B69-995A-619F43F696FC}"/>
              </a:ext>
            </a:extLst>
          </p:cNvPr>
          <p:cNvSpPr txBox="1"/>
          <p:nvPr/>
        </p:nvSpPr>
        <p:spPr>
          <a:xfrm>
            <a:off x="6512607" y="3594363"/>
            <a:ext cx="2339323"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sz="2000" dirty="0">
                <a:solidFill>
                  <a:srgbClr val="163D90"/>
                </a:solidFill>
                <a:ea typeface="+mn-lt"/>
                <a:cs typeface="+mn-lt"/>
              </a:rPr>
              <a:t>Multi-wave snowball/Link tracing sampling (LTS)</a:t>
            </a:r>
            <a:endParaRPr lang="es-ES" dirty="0"/>
          </a:p>
          <a:p>
            <a:pPr algn="ctr"/>
            <a:endParaRPr lang="en" sz="2000" dirty="0">
              <a:solidFill>
                <a:srgbClr val="163D90"/>
              </a:solidFill>
              <a:ea typeface="+mn-lt"/>
              <a:cs typeface="+mn-lt"/>
            </a:endParaRPr>
          </a:p>
          <a:p>
            <a:pPr algn="ctr"/>
            <a:r>
              <a:rPr lang="es-ES" sz="2000" dirty="0">
                <a:solidFill>
                  <a:srgbClr val="163D90"/>
                </a:solidFill>
                <a:latin typeface="Gill Sans Nova Light"/>
              </a:rPr>
              <a:t>.</a:t>
            </a:r>
            <a:r>
              <a:rPr lang="en-US" sz="2000" dirty="0">
                <a:solidFill>
                  <a:srgbClr val="163D90"/>
                </a:solidFill>
                <a:latin typeface="Gill Sans Nova Light"/>
              </a:rPr>
              <a:t>​</a:t>
            </a:r>
            <a:endParaRPr lang="en-US" sz="1600" dirty="0">
              <a:solidFill>
                <a:srgbClr val="163D90"/>
              </a:solidFill>
              <a:ea typeface="Calibri"/>
              <a:cs typeface="Calibri"/>
            </a:endParaRPr>
          </a:p>
        </p:txBody>
      </p:sp>
    </p:spTree>
    <p:extLst>
      <p:ext uri="{BB962C8B-B14F-4D97-AF65-F5344CB8AC3E}">
        <p14:creationId xmlns:p14="http://schemas.microsoft.com/office/powerpoint/2010/main" val="3230134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335021" y="-1725616"/>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984125" y="139652"/>
            <a:ext cx="7440111" cy="1128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 sz="4000" b="1">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PPS Process</a:t>
            </a:r>
            <a:endParaRPr lang="es-CR" sz="4000">
              <a:solidFill>
                <a:srgbClr val="0033A0"/>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5" name="Rectangle 6">
            <a:extLst>
              <a:ext uri="{FF2B5EF4-FFF2-40B4-BE49-F238E27FC236}">
                <a16:creationId xmlns:a16="http://schemas.microsoft.com/office/drawing/2014/main" id="{D87F0684-DE42-4F15-F0F7-F9E3E086ABF0}"/>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14" name="Diagrama 13">
            <a:extLst>
              <a:ext uri="{FF2B5EF4-FFF2-40B4-BE49-F238E27FC236}">
                <a16:creationId xmlns:a16="http://schemas.microsoft.com/office/drawing/2014/main" id="{73CB4A25-C5D4-4A37-4C7F-D86858EB0F3B}"/>
              </a:ext>
            </a:extLst>
          </p:cNvPr>
          <p:cNvGraphicFramePr/>
          <p:nvPr>
            <p:extLst>
              <p:ext uri="{D42A27DB-BD31-4B8C-83A1-F6EECF244321}">
                <p14:modId xmlns:p14="http://schemas.microsoft.com/office/powerpoint/2010/main" val="3081920675"/>
              </p:ext>
            </p:extLst>
          </p:nvPr>
        </p:nvGraphicFramePr>
        <p:xfrm>
          <a:off x="2818206" y="1669985"/>
          <a:ext cx="8832925" cy="4443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ángulo 2">
            <a:extLst>
              <a:ext uri="{FF2B5EF4-FFF2-40B4-BE49-F238E27FC236}">
                <a16:creationId xmlns:a16="http://schemas.microsoft.com/office/drawing/2014/main" id="{6C8D1A76-55CD-1D84-5002-00ACA02EDF3D}"/>
              </a:ext>
            </a:extLst>
          </p:cNvPr>
          <p:cNvSpPr/>
          <p:nvPr/>
        </p:nvSpPr>
        <p:spPr>
          <a:xfrm>
            <a:off x="703748" y="2225578"/>
            <a:ext cx="1951580" cy="2782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s-419"/>
              <a:t> </a:t>
            </a:r>
            <a:r>
              <a:rPr lang="en-US"/>
              <a:t>Monitoring and tracking System.</a:t>
            </a:r>
          </a:p>
          <a:p>
            <a:pPr marL="285750" indent="-285750">
              <a:buFont typeface="Arial" panose="020B0604020202020204" pitchFamily="34" charset="0"/>
              <a:buChar char="•"/>
            </a:pPr>
            <a:r>
              <a:rPr lang="en-US"/>
              <a:t>Coordination with NYU.</a:t>
            </a:r>
          </a:p>
          <a:p>
            <a:pPr marL="285750" indent="-285750">
              <a:buFont typeface="Arial" panose="020B0604020202020204" pitchFamily="34" charset="0"/>
              <a:buChar char="•"/>
            </a:pPr>
            <a:r>
              <a:rPr lang="en-US"/>
              <a:t>District visits.</a:t>
            </a:r>
          </a:p>
          <a:p>
            <a:pPr marL="285750" indent="-285750">
              <a:buFont typeface="Arial" panose="020B0604020202020204" pitchFamily="34" charset="0"/>
              <a:buChar char="•"/>
            </a:pPr>
            <a:r>
              <a:rPr lang="en-US"/>
              <a:t>Security monitoring. </a:t>
            </a:r>
          </a:p>
        </p:txBody>
      </p:sp>
      <p:sp>
        <p:nvSpPr>
          <p:cNvPr id="12" name="Abrir corchete 11">
            <a:extLst>
              <a:ext uri="{FF2B5EF4-FFF2-40B4-BE49-F238E27FC236}">
                <a16:creationId xmlns:a16="http://schemas.microsoft.com/office/drawing/2014/main" id="{CF550375-6EFC-A966-A298-5CDDCF13C33F}"/>
              </a:ext>
            </a:extLst>
          </p:cNvPr>
          <p:cNvSpPr/>
          <p:nvPr/>
        </p:nvSpPr>
        <p:spPr>
          <a:xfrm>
            <a:off x="3240505" y="1459203"/>
            <a:ext cx="224588" cy="486503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pic>
        <p:nvPicPr>
          <p:cNvPr id="10" name="Picture 2" descr="International Organization for Migration - Wikipedia">
            <a:extLst>
              <a:ext uri="{FF2B5EF4-FFF2-40B4-BE49-F238E27FC236}">
                <a16:creationId xmlns:a16="http://schemas.microsoft.com/office/drawing/2014/main" id="{684029EB-2E61-430D-9629-554FE396FE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DE9E8C58-CCF5-7F59-69FD-DBCAE48172CA}"/>
              </a:ext>
            </a:extLst>
          </p:cNvPr>
          <p:cNvSpPr/>
          <p:nvPr/>
        </p:nvSpPr>
        <p:spPr>
          <a:xfrm>
            <a:off x="540869" y="1690324"/>
            <a:ext cx="2277337" cy="4220362"/>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R"/>
          </a:p>
        </p:txBody>
      </p:sp>
      <p:sp>
        <p:nvSpPr>
          <p:cNvPr id="25" name="Rectángulo 2">
            <a:extLst>
              <a:ext uri="{FF2B5EF4-FFF2-40B4-BE49-F238E27FC236}">
                <a16:creationId xmlns:a16="http://schemas.microsoft.com/office/drawing/2014/main" id="{428AE5AB-7F4F-A2CC-D9DE-124C6EA95AAC}"/>
              </a:ext>
            </a:extLst>
          </p:cNvPr>
          <p:cNvSpPr/>
          <p:nvPr/>
        </p:nvSpPr>
        <p:spPr>
          <a:xfrm>
            <a:off x="703748" y="1926771"/>
            <a:ext cx="1951580" cy="348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s-C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t>Throughout the Project: </a:t>
            </a:r>
          </a:p>
          <a:p>
            <a:endParaRPr lang="en-US" b="1"/>
          </a:p>
          <a:p>
            <a:pPr marL="285750" indent="-285750">
              <a:buFont typeface="Arial" panose="020B0604020202020204" pitchFamily="34" charset="0"/>
              <a:buChar char="•"/>
            </a:pPr>
            <a:r>
              <a:rPr lang="en-US"/>
              <a:t>Meeting with counterparts.</a:t>
            </a:r>
          </a:p>
          <a:p>
            <a:pPr marL="285750" indent="-285750">
              <a:buFont typeface="Arial" panose="020B0604020202020204" pitchFamily="34" charset="0"/>
              <a:buChar char="•"/>
            </a:pPr>
            <a:r>
              <a:rPr lang="en-US"/>
              <a:t>Monitoring and tracking system.</a:t>
            </a:r>
          </a:p>
          <a:p>
            <a:pPr marL="285750" indent="-285750">
              <a:buFont typeface="Arial" panose="020B0604020202020204" pitchFamily="34" charset="0"/>
              <a:buChar char="•"/>
            </a:pPr>
            <a:r>
              <a:rPr lang="en-US"/>
              <a:t>Coordination with NYU.</a:t>
            </a:r>
          </a:p>
          <a:p>
            <a:pPr marL="285750" indent="-285750">
              <a:buFont typeface="Arial" panose="020B0604020202020204" pitchFamily="34" charset="0"/>
              <a:buChar char="•"/>
            </a:pPr>
            <a:r>
              <a:rPr lang="en-US"/>
              <a:t>District visits.</a:t>
            </a:r>
          </a:p>
          <a:p>
            <a:pPr marL="285750" indent="-285750">
              <a:buFont typeface="Arial" panose="020B0604020202020204" pitchFamily="34" charset="0"/>
              <a:buChar char="•"/>
            </a:pPr>
            <a:r>
              <a:rPr lang="en-US"/>
              <a:t>Security monitoring. </a:t>
            </a:r>
          </a:p>
        </p:txBody>
      </p:sp>
    </p:spTree>
    <p:extLst>
      <p:ext uri="{BB962C8B-B14F-4D97-AF65-F5344CB8AC3E}">
        <p14:creationId xmlns:p14="http://schemas.microsoft.com/office/powerpoint/2010/main" val="1795979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0" y="-1567745"/>
            <a:ext cx="12714416" cy="9636024"/>
          </a:xfrm>
          <a:prstGeom prst="rect">
            <a:avLst/>
          </a:prstGeom>
        </p:spPr>
      </p:pic>
      <p:pic>
        <p:nvPicPr>
          <p:cNvPr id="2" name="Picture 1">
            <a:extLst>
              <a:ext uri="{FF2B5EF4-FFF2-40B4-BE49-F238E27FC236}">
                <a16:creationId xmlns:a16="http://schemas.microsoft.com/office/drawing/2014/main" id="{0F7D47CC-CD05-794F-8B69-EE50B38CD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15" y="353840"/>
            <a:ext cx="8792546" cy="62222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9374491" y="1374990"/>
            <a:ext cx="2593298" cy="14772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100">
                <a:solidFill>
                  <a:srgbClr val="0033A0"/>
                </a:solidFill>
                <a:latin typeface="Open Sans Bold" pitchFamily="2" charset="0"/>
                <a:ea typeface="Open Sans Bold" pitchFamily="2" charset="0"/>
                <a:cs typeface="Open Sans Bold" pitchFamily="2" charset="0"/>
              </a:rPr>
              <a:t>Household sample </a:t>
            </a:r>
          </a:p>
          <a:p>
            <a:pPr>
              <a:lnSpc>
                <a:spcPct val="100000"/>
              </a:lnSpc>
            </a:pPr>
            <a:r>
              <a:rPr lang="es-CR" sz="2600">
                <a:solidFill>
                  <a:srgbClr val="0033A0"/>
                </a:solidFill>
                <a:latin typeface="Open Sans Bold" pitchFamily="2" charset="0"/>
                <a:ea typeface="Open Sans Bold" pitchFamily="2" charset="0"/>
                <a:cs typeface="Open Sans Bold" pitchFamily="2" charset="0"/>
              </a:rPr>
              <a:t>(PPS)</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Rectangle: Rounded Corners 2">
            <a:extLst>
              <a:ext uri="{FF2B5EF4-FFF2-40B4-BE49-F238E27FC236}">
                <a16:creationId xmlns:a16="http://schemas.microsoft.com/office/drawing/2014/main" id="{A30DE1C7-ECFD-F155-6B4E-4A6EFAA10450}"/>
              </a:ext>
            </a:extLst>
          </p:cNvPr>
          <p:cNvSpPr/>
          <p:nvPr/>
        </p:nvSpPr>
        <p:spPr>
          <a:xfrm>
            <a:off x="9572489" y="3031797"/>
            <a:ext cx="2395300" cy="978371"/>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TextBox 4">
            <a:extLst>
              <a:ext uri="{FF2B5EF4-FFF2-40B4-BE49-F238E27FC236}">
                <a16:creationId xmlns:a16="http://schemas.microsoft.com/office/drawing/2014/main" id="{04E2EB0A-8EDE-FF05-5738-45414DFB1486}"/>
              </a:ext>
            </a:extLst>
          </p:cNvPr>
          <p:cNvSpPr txBox="1"/>
          <p:nvPr/>
        </p:nvSpPr>
        <p:spPr>
          <a:xfrm>
            <a:off x="9651547" y="3023944"/>
            <a:ext cx="2237184" cy="1015663"/>
          </a:xfrm>
          <a:prstGeom prst="rect">
            <a:avLst/>
          </a:prstGeom>
          <a:noFill/>
        </p:spPr>
        <p:txBody>
          <a:bodyPr wrap="square" rtlCol="0">
            <a:spAutoFit/>
          </a:bodyPr>
          <a:lstStyle/>
          <a:p>
            <a:pPr algn="ctr"/>
            <a:r>
              <a:rPr lang="en-US" sz="3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1017 surveys</a:t>
            </a:r>
          </a:p>
        </p:txBody>
      </p:sp>
      <p:pic>
        <p:nvPicPr>
          <p:cNvPr id="9" name="Picture 2" descr="International Organization for Migration - Wikipedia">
            <a:extLst>
              <a:ext uri="{FF2B5EF4-FFF2-40B4-BE49-F238E27FC236}">
                <a16:creationId xmlns:a16="http://schemas.microsoft.com/office/drawing/2014/main" id="{C624783D-0549-4A3D-AED1-59EE942C1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50188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538293" y="2263275"/>
            <a:ext cx="6240011" cy="183371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4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Marcador de contenido 2">
            <a:extLst>
              <a:ext uri="{FF2B5EF4-FFF2-40B4-BE49-F238E27FC236}">
                <a16:creationId xmlns:a16="http://schemas.microsoft.com/office/drawing/2014/main" id="{8C911825-26A9-C09D-E40B-AAF81B456349}"/>
              </a:ext>
            </a:extLst>
          </p:cNvPr>
          <p:cNvSpPr txBox="1">
            <a:spLocks/>
          </p:cNvSpPr>
          <p:nvPr/>
        </p:nvSpPr>
        <p:spPr>
          <a:xfrm>
            <a:off x="644577" y="1394085"/>
            <a:ext cx="6370820" cy="47828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s-ES">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2">
            <a:extLst>
              <a:ext uri="{FF2B5EF4-FFF2-40B4-BE49-F238E27FC236}">
                <a16:creationId xmlns:a16="http://schemas.microsoft.com/office/drawing/2014/main" id="{CAA24081-702D-F4C7-1572-DB37EB0B6760}"/>
              </a:ext>
            </a:extLst>
          </p:cNvPr>
          <p:cNvSpPr/>
          <p:nvPr/>
        </p:nvSpPr>
        <p:spPr>
          <a:xfrm>
            <a:off x="6357210" y="1454476"/>
            <a:ext cx="5190213" cy="4717010"/>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Content Placeholder 8">
            <a:extLst>
              <a:ext uri="{FF2B5EF4-FFF2-40B4-BE49-F238E27FC236}">
                <a16:creationId xmlns:a16="http://schemas.microsoft.com/office/drawing/2014/main" id="{A63BCBB8-48FB-4414-96FE-BFC45B2412AC}"/>
              </a:ext>
            </a:extLst>
          </p:cNvPr>
          <p:cNvSpPr>
            <a:spLocks noGrp="1"/>
          </p:cNvSpPr>
          <p:nvPr>
            <p:ph sz="half" idx="1"/>
          </p:nvPr>
        </p:nvSpPr>
        <p:spPr>
          <a:xfrm>
            <a:off x="6540166" y="1753664"/>
            <a:ext cx="4885865" cy="4129588"/>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marL="342900" indent="-342900">
              <a:buFont typeface="+mj-l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Use of </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geographic information systems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(GIS) to analyze the territory.</a:t>
            </a:r>
          </a:p>
          <a:p>
            <a:pPr marL="342900" indent="-342900">
              <a:buFont typeface="+mj-l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Work in a most effective way in </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pairs</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800">
              <a:solidFill>
                <a:schemeClr val="tx1"/>
              </a:solidFill>
            </a:endParaRPr>
          </a:p>
        </p:txBody>
      </p:sp>
      <p:sp>
        <p:nvSpPr>
          <p:cNvPr id="13" name="Rectangle: Rounded Corners 2">
            <a:extLst>
              <a:ext uri="{FF2B5EF4-FFF2-40B4-BE49-F238E27FC236}">
                <a16:creationId xmlns:a16="http://schemas.microsoft.com/office/drawing/2014/main" id="{E3457CAA-A799-48D8-97B6-366589DF71E1}"/>
              </a:ext>
            </a:extLst>
          </p:cNvPr>
          <p:cNvSpPr/>
          <p:nvPr/>
        </p:nvSpPr>
        <p:spPr>
          <a:xfrm>
            <a:off x="824561" y="1452746"/>
            <a:ext cx="5010231" cy="4674768"/>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Rectangle: Rounded Corners 2">
            <a:extLst>
              <a:ext uri="{FF2B5EF4-FFF2-40B4-BE49-F238E27FC236}">
                <a16:creationId xmlns:a16="http://schemas.microsoft.com/office/drawing/2014/main" id="{6DC0954E-2BBD-B971-4AF3-9C88AA7DEE72}"/>
              </a:ext>
            </a:extLst>
          </p:cNvPr>
          <p:cNvSpPr/>
          <p:nvPr/>
        </p:nvSpPr>
        <p:spPr>
          <a:xfrm>
            <a:off x="7255535" y="649287"/>
            <a:ext cx="3393561" cy="650922"/>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bg1"/>
              </a:solidFill>
            </a:endParaRPr>
          </a:p>
        </p:txBody>
      </p:sp>
      <p:sp>
        <p:nvSpPr>
          <p:cNvPr id="15" name="Rectangle: Rounded Corners 2">
            <a:extLst>
              <a:ext uri="{FF2B5EF4-FFF2-40B4-BE49-F238E27FC236}">
                <a16:creationId xmlns:a16="http://schemas.microsoft.com/office/drawing/2014/main" id="{9EE185A5-6C36-6012-CFBE-799FA4267771}"/>
              </a:ext>
            </a:extLst>
          </p:cNvPr>
          <p:cNvSpPr/>
          <p:nvPr/>
        </p:nvSpPr>
        <p:spPr>
          <a:xfrm>
            <a:off x="1478524" y="666963"/>
            <a:ext cx="3393561" cy="650922"/>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29F8977D-37A6-E37D-C27C-84EC9FC9B1C1}"/>
              </a:ext>
            </a:extLst>
          </p:cNvPr>
          <p:cNvSpPr txBox="1"/>
          <p:nvPr/>
        </p:nvSpPr>
        <p:spPr>
          <a:xfrm>
            <a:off x="644577" y="715425"/>
            <a:ext cx="5003050" cy="553998"/>
          </a:xfrm>
          <a:prstGeom prst="rect">
            <a:avLst/>
          </a:prstGeom>
          <a:noFill/>
        </p:spPr>
        <p:txBody>
          <a:bodyPr wrap="square">
            <a:spAutoFit/>
          </a:bodyPr>
          <a:lstStyle/>
          <a:p>
            <a:pPr algn="ctr"/>
            <a:r>
              <a:rPr lang="en-US" sz="3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Lessons learned</a:t>
            </a:r>
          </a:p>
        </p:txBody>
      </p:sp>
      <p:sp>
        <p:nvSpPr>
          <p:cNvPr id="3" name="CuadroTexto 2">
            <a:extLst>
              <a:ext uri="{FF2B5EF4-FFF2-40B4-BE49-F238E27FC236}">
                <a16:creationId xmlns:a16="http://schemas.microsoft.com/office/drawing/2014/main" id="{B54EEAA9-775A-07D7-01B7-BA9D25652C8D}"/>
              </a:ext>
            </a:extLst>
          </p:cNvPr>
          <p:cNvSpPr txBox="1"/>
          <p:nvPr/>
        </p:nvSpPr>
        <p:spPr>
          <a:xfrm>
            <a:off x="6481574" y="705226"/>
            <a:ext cx="5003050" cy="553998"/>
          </a:xfrm>
          <a:prstGeom prst="rect">
            <a:avLst/>
          </a:prstGeom>
          <a:noFill/>
        </p:spPr>
        <p:txBody>
          <a:bodyPr wrap="square">
            <a:spAutoFit/>
          </a:bodyPr>
          <a:lstStyle/>
          <a:p>
            <a:pPr algn="ctr"/>
            <a:r>
              <a:rPr lang="en-US" sz="3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Best practices</a:t>
            </a:r>
          </a:p>
        </p:txBody>
      </p:sp>
      <p:sp>
        <p:nvSpPr>
          <p:cNvPr id="18" name="Content Placeholder 8">
            <a:extLst>
              <a:ext uri="{FF2B5EF4-FFF2-40B4-BE49-F238E27FC236}">
                <a16:creationId xmlns:a16="http://schemas.microsoft.com/office/drawing/2014/main" id="{638836AC-2DD5-0A26-ACA8-223F49997410}"/>
              </a:ext>
            </a:extLst>
          </p:cNvPr>
          <p:cNvSpPr txBox="1">
            <a:spLocks/>
          </p:cNvSpPr>
          <p:nvPr/>
        </p:nvSpPr>
        <p:spPr>
          <a:xfrm>
            <a:off x="932996" y="1753664"/>
            <a:ext cx="4714632" cy="4129588"/>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buFont typeface="+mj-l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Household enrollment is incredibly challenging </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in tropical countries.</a:t>
            </a:r>
          </a:p>
          <a:p>
            <a:pPr marL="457200" indent="-457200">
              <a:buFont typeface="+mj-lt"/>
              <a:buAutoNum type="arabicPeriod"/>
            </a:pPr>
            <a:endParaRPr lang="es-CR" sz="2000">
              <a:solidFill>
                <a:schemeClr val="bg1"/>
              </a:solidFill>
            </a:endParaRPr>
          </a:p>
          <a:p>
            <a:endParaRPr lang="es-CR" sz="1800">
              <a:solidFill>
                <a:schemeClr val="bg1"/>
              </a:solidFill>
            </a:endParaRPr>
          </a:p>
          <a:p>
            <a:endParaRPr lang="en-US" sz="1800">
              <a:solidFill>
                <a:schemeClr val="tx1"/>
              </a:solidFill>
            </a:endParaRPr>
          </a:p>
        </p:txBody>
      </p:sp>
      <p:pic>
        <p:nvPicPr>
          <p:cNvPr id="16" name="Picture 2" descr="International Organization for Migration - Wikipedia">
            <a:extLst>
              <a:ext uri="{FF2B5EF4-FFF2-40B4-BE49-F238E27FC236}">
                <a16:creationId xmlns:a16="http://schemas.microsoft.com/office/drawing/2014/main" id="{04109CA7-F18A-4315-8A6A-0B3E49091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78" y="6377079"/>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Oval 13">
            <a:extLst>
              <a:ext uri="{FF2B5EF4-FFF2-40B4-BE49-F238E27FC236}">
                <a16:creationId xmlns:a16="http://schemas.microsoft.com/office/drawing/2014/main" id="{45FA997D-A36C-D339-A5DF-80D7DEE27F59}"/>
              </a:ext>
            </a:extLst>
          </p:cNvPr>
          <p:cNvSpPr/>
          <p:nvPr/>
        </p:nvSpPr>
        <p:spPr>
          <a:xfrm flipV="1">
            <a:off x="2173676" y="215643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Oval 14">
            <a:extLst>
              <a:ext uri="{FF2B5EF4-FFF2-40B4-BE49-F238E27FC236}">
                <a16:creationId xmlns:a16="http://schemas.microsoft.com/office/drawing/2014/main" id="{722A6202-6982-1B1C-39A2-34ED20640E67}"/>
              </a:ext>
            </a:extLst>
          </p:cNvPr>
          <p:cNvSpPr/>
          <p:nvPr/>
        </p:nvSpPr>
        <p:spPr>
          <a:xfrm flipV="1">
            <a:off x="2173675" y="28971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Oval 15">
            <a:extLst>
              <a:ext uri="{FF2B5EF4-FFF2-40B4-BE49-F238E27FC236}">
                <a16:creationId xmlns:a16="http://schemas.microsoft.com/office/drawing/2014/main" id="{161B9790-0457-006C-89AF-EDECBFA9F84E}"/>
              </a:ext>
            </a:extLst>
          </p:cNvPr>
          <p:cNvSpPr/>
          <p:nvPr/>
        </p:nvSpPr>
        <p:spPr>
          <a:xfrm flipV="1">
            <a:off x="2173675" y="36426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Oval 11">
            <a:extLst>
              <a:ext uri="{FF2B5EF4-FFF2-40B4-BE49-F238E27FC236}">
                <a16:creationId xmlns:a16="http://schemas.microsoft.com/office/drawing/2014/main" id="{068AB2F6-9BD1-4902-96C8-A55C7D1C96EE}"/>
              </a:ext>
            </a:extLst>
          </p:cNvPr>
          <p:cNvSpPr/>
          <p:nvPr/>
        </p:nvSpPr>
        <p:spPr>
          <a:xfrm flipV="1">
            <a:off x="2167051" y="46126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Picture 34" descr="A picture containing silhouette&#10;&#10;Description automatically generated">
            <a:extLst>
              <a:ext uri="{FF2B5EF4-FFF2-40B4-BE49-F238E27FC236}">
                <a16:creationId xmlns:a16="http://schemas.microsoft.com/office/drawing/2014/main" id="{DE89992D-236C-9AE6-861D-2C1F2CD1CD7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7897135" y="133002"/>
            <a:ext cx="5485277" cy="6749085"/>
          </a:xfrm>
          <a:prstGeom prst="rect">
            <a:avLst/>
          </a:prstGeom>
        </p:spPr>
      </p:pic>
      <p:sp>
        <p:nvSpPr>
          <p:cNvPr id="5" name="Title 17">
            <a:extLst>
              <a:ext uri="{FF2B5EF4-FFF2-40B4-BE49-F238E27FC236}">
                <a16:creationId xmlns:a16="http://schemas.microsoft.com/office/drawing/2014/main" id="{757466C6-83E2-9EF0-319C-5C8B36843087}"/>
              </a:ext>
            </a:extLst>
          </p:cNvPr>
          <p:cNvSpPr txBox="1">
            <a:spLocks/>
          </p:cNvSpPr>
          <p:nvPr/>
        </p:nvSpPr>
        <p:spPr>
          <a:xfrm>
            <a:off x="673780" y="347803"/>
            <a:ext cx="7440111" cy="902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 sz="4000" b="1">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LTS Process</a:t>
            </a:r>
            <a:endParaRPr lang="es-CR" sz="4000">
              <a:solidFill>
                <a:srgbClr val="0033A0"/>
              </a:solidFill>
              <a:latin typeface="Open Sans Bold" panose="020B0806030504020204" pitchFamily="34" charset="0"/>
              <a:ea typeface="Open Sans Bold" panose="020B0806030504020204" pitchFamily="34" charset="0"/>
              <a:cs typeface="Open Sans Bold" panose="020B0806030504020204" pitchFamily="34" charset="0"/>
            </a:endParaRPr>
          </a:p>
        </p:txBody>
      </p:sp>
      <p:graphicFrame>
        <p:nvGraphicFramePr>
          <p:cNvPr id="13" name="Diagrama 12">
            <a:extLst>
              <a:ext uri="{FF2B5EF4-FFF2-40B4-BE49-F238E27FC236}">
                <a16:creationId xmlns:a16="http://schemas.microsoft.com/office/drawing/2014/main" id="{57D08815-99F0-6B8F-BF2C-AF55A8B31401}"/>
              </a:ext>
            </a:extLst>
          </p:cNvPr>
          <p:cNvGraphicFramePr/>
          <p:nvPr>
            <p:extLst>
              <p:ext uri="{D42A27DB-BD31-4B8C-83A1-F6EECF244321}">
                <p14:modId xmlns:p14="http://schemas.microsoft.com/office/powerpoint/2010/main" val="1275798781"/>
              </p:ext>
            </p:extLst>
          </p:nvPr>
        </p:nvGraphicFramePr>
        <p:xfrm>
          <a:off x="3632961" y="2068920"/>
          <a:ext cx="7643232" cy="3147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ángulo 7">
            <a:extLst>
              <a:ext uri="{FF2B5EF4-FFF2-40B4-BE49-F238E27FC236}">
                <a16:creationId xmlns:a16="http://schemas.microsoft.com/office/drawing/2014/main" id="{EF1CF489-6D09-B59B-4AFE-7A5122EB4501}"/>
              </a:ext>
            </a:extLst>
          </p:cNvPr>
          <p:cNvSpPr/>
          <p:nvPr/>
        </p:nvSpPr>
        <p:spPr>
          <a:xfrm>
            <a:off x="703748" y="2225578"/>
            <a:ext cx="1951580" cy="2782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s-419"/>
              <a:t> </a:t>
            </a:r>
            <a:r>
              <a:rPr lang="en-US"/>
              <a:t>Monitoring and tracking System.</a:t>
            </a:r>
          </a:p>
          <a:p>
            <a:pPr marL="285750" indent="-285750">
              <a:buFont typeface="Arial" panose="020B0604020202020204" pitchFamily="34" charset="0"/>
              <a:buChar char="•"/>
            </a:pPr>
            <a:r>
              <a:rPr lang="en-US"/>
              <a:t>Coordination with NYU.</a:t>
            </a:r>
          </a:p>
          <a:p>
            <a:pPr marL="285750" indent="-285750">
              <a:buFont typeface="Arial" panose="020B0604020202020204" pitchFamily="34" charset="0"/>
              <a:buChar char="•"/>
            </a:pPr>
            <a:r>
              <a:rPr lang="en-US"/>
              <a:t>District visits.</a:t>
            </a:r>
          </a:p>
          <a:p>
            <a:pPr marL="285750" indent="-285750">
              <a:buFont typeface="Arial" panose="020B0604020202020204" pitchFamily="34" charset="0"/>
              <a:buChar char="•"/>
            </a:pPr>
            <a:r>
              <a:rPr lang="en-US"/>
              <a:t>Security monitoring. </a:t>
            </a:r>
          </a:p>
        </p:txBody>
      </p:sp>
      <p:sp>
        <p:nvSpPr>
          <p:cNvPr id="9" name="Abrir corchete 8">
            <a:extLst>
              <a:ext uri="{FF2B5EF4-FFF2-40B4-BE49-F238E27FC236}">
                <a16:creationId xmlns:a16="http://schemas.microsoft.com/office/drawing/2014/main" id="{83049A6C-03C6-ADF1-88F4-8F0218C21961}"/>
              </a:ext>
            </a:extLst>
          </p:cNvPr>
          <p:cNvSpPr/>
          <p:nvPr/>
        </p:nvSpPr>
        <p:spPr>
          <a:xfrm>
            <a:off x="3240505" y="1459203"/>
            <a:ext cx="224588" cy="486503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pic>
        <p:nvPicPr>
          <p:cNvPr id="17" name="Picture 2" descr="International Organization for Migration - Wikipedia">
            <a:extLst>
              <a:ext uri="{FF2B5EF4-FFF2-40B4-BE49-F238E27FC236}">
                <a16:creationId xmlns:a16="http://schemas.microsoft.com/office/drawing/2014/main" id="{03D75804-AB68-41E0-AC00-26F3D13B29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74" y="6409164"/>
            <a:ext cx="894349" cy="33385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EA7D8DB5-81CF-4AA8-05FB-C7B543C240B3}"/>
              </a:ext>
            </a:extLst>
          </p:cNvPr>
          <p:cNvSpPr/>
          <p:nvPr/>
        </p:nvSpPr>
        <p:spPr>
          <a:xfrm>
            <a:off x="540869" y="1690324"/>
            <a:ext cx="2277337" cy="4220362"/>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R"/>
          </a:p>
        </p:txBody>
      </p:sp>
      <p:sp>
        <p:nvSpPr>
          <p:cNvPr id="30" name="Rectángulo 2">
            <a:extLst>
              <a:ext uri="{FF2B5EF4-FFF2-40B4-BE49-F238E27FC236}">
                <a16:creationId xmlns:a16="http://schemas.microsoft.com/office/drawing/2014/main" id="{008173A1-00D7-88FF-DE4E-4A8AC2FD9C9C}"/>
              </a:ext>
            </a:extLst>
          </p:cNvPr>
          <p:cNvSpPr/>
          <p:nvPr/>
        </p:nvSpPr>
        <p:spPr>
          <a:xfrm>
            <a:off x="703748" y="1926771"/>
            <a:ext cx="1951580" cy="348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s-C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t>Throughout the Project: </a:t>
            </a:r>
          </a:p>
          <a:p>
            <a:endParaRPr lang="en-US" b="1"/>
          </a:p>
          <a:p>
            <a:pPr marL="285750" indent="-285750">
              <a:buFont typeface="Arial" panose="020B0604020202020204" pitchFamily="34" charset="0"/>
              <a:buChar char="•"/>
            </a:pPr>
            <a:r>
              <a:rPr lang="en-US"/>
              <a:t>Meeting with counterparts.</a:t>
            </a:r>
          </a:p>
          <a:p>
            <a:pPr marL="285750" indent="-285750">
              <a:buFont typeface="Arial" panose="020B0604020202020204" pitchFamily="34" charset="0"/>
              <a:buChar char="•"/>
            </a:pPr>
            <a:r>
              <a:rPr lang="en-US"/>
              <a:t>Monitoring and tracking system.</a:t>
            </a:r>
          </a:p>
          <a:p>
            <a:pPr marL="285750" indent="-285750">
              <a:buFont typeface="Arial" panose="020B0604020202020204" pitchFamily="34" charset="0"/>
              <a:buChar char="•"/>
            </a:pPr>
            <a:r>
              <a:rPr lang="en-US"/>
              <a:t>Coordination with NYU.</a:t>
            </a:r>
          </a:p>
          <a:p>
            <a:pPr marL="285750" indent="-285750">
              <a:buFont typeface="Arial" panose="020B0604020202020204" pitchFamily="34" charset="0"/>
              <a:buChar char="•"/>
            </a:pPr>
            <a:r>
              <a:rPr lang="en-US"/>
              <a:t>District visits.</a:t>
            </a:r>
          </a:p>
          <a:p>
            <a:pPr marL="285750" indent="-285750">
              <a:buFont typeface="Arial" panose="020B0604020202020204" pitchFamily="34" charset="0"/>
              <a:buChar char="•"/>
            </a:pPr>
            <a:r>
              <a:rPr lang="en-US"/>
              <a:t>Security monitoring. </a:t>
            </a:r>
          </a:p>
        </p:txBody>
      </p:sp>
    </p:spTree>
    <p:extLst>
      <p:ext uri="{BB962C8B-B14F-4D97-AF65-F5344CB8AC3E}">
        <p14:creationId xmlns:p14="http://schemas.microsoft.com/office/powerpoint/2010/main" val="254146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72207" y="-155389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4546" y="1404291"/>
            <a:ext cx="3200972" cy="13220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Link Tracing Sampling </a:t>
            </a:r>
          </a:p>
          <a:p>
            <a:pPr algn="ctr"/>
            <a:r>
              <a:rPr lang="en-US" sz="2800">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(LTS)</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Rectangle: Rounded Corners 2">
            <a:extLst>
              <a:ext uri="{FF2B5EF4-FFF2-40B4-BE49-F238E27FC236}">
                <a16:creationId xmlns:a16="http://schemas.microsoft.com/office/drawing/2014/main" id="{A30DE1C7-ECFD-F155-6B4E-4A6EFAA10450}"/>
              </a:ext>
            </a:extLst>
          </p:cNvPr>
          <p:cNvSpPr/>
          <p:nvPr/>
        </p:nvSpPr>
        <p:spPr>
          <a:xfrm>
            <a:off x="427383" y="2893168"/>
            <a:ext cx="2395300" cy="1236315"/>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TextBox 4">
            <a:extLst>
              <a:ext uri="{FF2B5EF4-FFF2-40B4-BE49-F238E27FC236}">
                <a16:creationId xmlns:a16="http://schemas.microsoft.com/office/drawing/2014/main" id="{04E2EB0A-8EDE-FF05-5738-45414DFB1486}"/>
              </a:ext>
            </a:extLst>
          </p:cNvPr>
          <p:cNvSpPr txBox="1"/>
          <p:nvPr/>
        </p:nvSpPr>
        <p:spPr>
          <a:xfrm>
            <a:off x="662408" y="2926549"/>
            <a:ext cx="1925247" cy="1169551"/>
          </a:xfrm>
          <a:prstGeom prst="rect">
            <a:avLst/>
          </a:prstGeom>
          <a:noFill/>
        </p:spPr>
        <p:txBody>
          <a:bodyPr wrap="square" rtlCol="0">
            <a:spAutoFit/>
          </a:bodyPr>
          <a:lstStyle/>
          <a:p>
            <a:pPr algn="ctr"/>
            <a:r>
              <a:rPr lang="en-US" sz="35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1009 surveys</a:t>
            </a:r>
          </a:p>
        </p:txBody>
      </p:sp>
      <p:pic>
        <p:nvPicPr>
          <p:cNvPr id="9" name="Picture 8" descr="A picture containing text, map, screenshot, atlas&#10;&#10;Description automatically generated">
            <a:extLst>
              <a:ext uri="{FF2B5EF4-FFF2-40B4-BE49-F238E27FC236}">
                <a16:creationId xmlns:a16="http://schemas.microsoft.com/office/drawing/2014/main" id="{D8D4F2F2-B976-45F0-A097-82343F65C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922" y="1102"/>
            <a:ext cx="8695695" cy="6151195"/>
          </a:xfrm>
          <a:prstGeom prst="rect">
            <a:avLst/>
          </a:prstGeom>
        </p:spPr>
      </p:pic>
      <p:pic>
        <p:nvPicPr>
          <p:cNvPr id="11" name="Picture 2" descr="International Organization for Migration - Wikipedia">
            <a:extLst>
              <a:ext uri="{FF2B5EF4-FFF2-40B4-BE49-F238E27FC236}">
                <a16:creationId xmlns:a16="http://schemas.microsoft.com/office/drawing/2014/main" id="{E2828671-8EBF-414F-B863-CA4E94414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50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 name="Picture 9" descr="Logo, company name&#10;&#10;Description automatically generated">
            <a:extLst>
              <a:ext uri="{FF2B5EF4-FFF2-40B4-BE49-F238E27FC236}">
                <a16:creationId xmlns:a16="http://schemas.microsoft.com/office/drawing/2014/main" id="{7DE78C4C-BD11-FA3B-C536-72D70DBDB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6262137"/>
            <a:ext cx="1090839" cy="545774"/>
          </a:xfrm>
          <a:prstGeom prst="rect">
            <a:avLst/>
          </a:prstGeom>
        </p:spPr>
      </p:pic>
      <p:sp>
        <p:nvSpPr>
          <p:cNvPr id="9" name="Rectángulo redondeado 2">
            <a:extLst>
              <a:ext uri="{FF2B5EF4-FFF2-40B4-BE49-F238E27FC236}">
                <a16:creationId xmlns:a16="http://schemas.microsoft.com/office/drawing/2014/main" id="{D2BB86B1-5B51-4FDE-8C48-5C5DFEFC7275}"/>
              </a:ext>
            </a:extLst>
          </p:cNvPr>
          <p:cNvSpPr/>
          <p:nvPr/>
        </p:nvSpPr>
        <p:spPr>
          <a:xfrm>
            <a:off x="545421" y="2117823"/>
            <a:ext cx="10972799" cy="1907344"/>
          </a:xfrm>
          <a:prstGeom prst="roundRect">
            <a:avLst>
              <a:gd name="adj" fmla="val 8209"/>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ea typeface="+mn-lt"/>
                <a:cs typeface="+mn-lt"/>
              </a:rPr>
              <a:t>Disclaimer:</a:t>
            </a:r>
            <a:r>
              <a:rPr lang="en-US" dirty="0">
                <a:ea typeface="+mn-lt"/>
                <a:cs typeface="+mn-lt"/>
              </a:rPr>
              <a:t> </a:t>
            </a:r>
            <a:r>
              <a:rPr lang="en-US" dirty="0">
                <a:solidFill>
                  <a:srgbClr val="FFFFFF"/>
                </a:solidFill>
                <a:latin typeface="Calibri"/>
                <a:ea typeface="+mn-lt"/>
                <a:cs typeface="+mn-lt"/>
              </a:rPr>
              <a:t>This study was funded by the United States Department of State, through the Prevalence Reduction Innovation Forum (PRIF) at the University of Georgia. The opinions, conclusions, and findings indicated in this study are solely those of the authors and do not necessarily reflect those of the United States government or the University of Georgia.​</a:t>
            </a:r>
            <a:endParaRPr lang="en-US" dirty="0">
              <a:ea typeface="Calibri"/>
              <a:cs typeface="Calibri"/>
            </a:endParaRPr>
          </a:p>
          <a:p>
            <a:pPr algn="ctr"/>
            <a:endParaRPr lang="en-US" dirty="0">
              <a:ea typeface="Calibri"/>
              <a:cs typeface="Calibri"/>
            </a:endParaRPr>
          </a:p>
        </p:txBody>
      </p:sp>
      <p:pic>
        <p:nvPicPr>
          <p:cNvPr id="3" name="Picture 2" descr="A flag with red and white stripes&#10;&#10;Description automatically generated">
            <a:extLst>
              <a:ext uri="{FF2B5EF4-FFF2-40B4-BE49-F238E27FC236}">
                <a16:creationId xmlns:a16="http://schemas.microsoft.com/office/drawing/2014/main" id="{045B4ABD-BB88-93A8-EFFA-A1D3847B39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5301" y="5123372"/>
            <a:ext cx="1215189" cy="762869"/>
          </a:xfrm>
          <a:prstGeom prst="rect">
            <a:avLst/>
          </a:prstGeom>
        </p:spPr>
      </p:pic>
      <p:pic>
        <p:nvPicPr>
          <p:cNvPr id="5" name="Picture 4" descr="A blue and red logo with a red arrow pointing to the globe&#10;&#10;Description automatically generated">
            <a:extLst>
              <a:ext uri="{FF2B5EF4-FFF2-40B4-BE49-F238E27FC236}">
                <a16:creationId xmlns:a16="http://schemas.microsoft.com/office/drawing/2014/main" id="{2600BB88-FB22-2DF5-8797-18A0E2917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040" y="5000575"/>
            <a:ext cx="2330010" cy="932004"/>
          </a:xfrm>
          <a:prstGeom prst="rect">
            <a:avLst/>
          </a:prstGeom>
        </p:spPr>
      </p:pic>
      <p:pic>
        <p:nvPicPr>
          <p:cNvPr id="11" name="Picture 10" descr="A black background with red text&#10;&#10;Description automatically generated">
            <a:extLst>
              <a:ext uri="{FF2B5EF4-FFF2-40B4-BE49-F238E27FC236}">
                <a16:creationId xmlns:a16="http://schemas.microsoft.com/office/drawing/2014/main" id="{635006FF-14EE-3CB0-9153-71B9EEDC6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917" y="5124447"/>
            <a:ext cx="3103446" cy="761794"/>
          </a:xfrm>
          <a:prstGeom prst="rect">
            <a:avLst/>
          </a:prstGeom>
        </p:spPr>
      </p:pic>
    </p:spTree>
    <p:extLst>
      <p:ext uri="{BB962C8B-B14F-4D97-AF65-F5344CB8AC3E}">
        <p14:creationId xmlns:p14="http://schemas.microsoft.com/office/powerpoint/2010/main" val="55136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50188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538293" y="2263275"/>
            <a:ext cx="6240011" cy="183371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4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Marcador de contenido 2">
            <a:extLst>
              <a:ext uri="{FF2B5EF4-FFF2-40B4-BE49-F238E27FC236}">
                <a16:creationId xmlns:a16="http://schemas.microsoft.com/office/drawing/2014/main" id="{8C911825-26A9-C09D-E40B-AAF81B456349}"/>
              </a:ext>
            </a:extLst>
          </p:cNvPr>
          <p:cNvSpPr txBox="1">
            <a:spLocks/>
          </p:cNvSpPr>
          <p:nvPr/>
        </p:nvSpPr>
        <p:spPr>
          <a:xfrm>
            <a:off x="644577" y="1394085"/>
            <a:ext cx="6370820" cy="47828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s-ES">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2">
            <a:extLst>
              <a:ext uri="{FF2B5EF4-FFF2-40B4-BE49-F238E27FC236}">
                <a16:creationId xmlns:a16="http://schemas.microsoft.com/office/drawing/2014/main" id="{CAA24081-702D-F4C7-1572-DB37EB0B6760}"/>
              </a:ext>
            </a:extLst>
          </p:cNvPr>
          <p:cNvSpPr/>
          <p:nvPr/>
        </p:nvSpPr>
        <p:spPr>
          <a:xfrm>
            <a:off x="6357209" y="1459953"/>
            <a:ext cx="5190213" cy="4717010"/>
          </a:xfrm>
          <a:prstGeom prst="roundRect">
            <a:avLst/>
          </a:prstGeom>
          <a:solidFill>
            <a:srgbClr val="4066B8"/>
          </a:solidFill>
          <a:ln>
            <a:solidFill>
              <a:srgbClr val="406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Content Placeholder 8">
            <a:extLst>
              <a:ext uri="{FF2B5EF4-FFF2-40B4-BE49-F238E27FC236}">
                <a16:creationId xmlns:a16="http://schemas.microsoft.com/office/drawing/2014/main" id="{A63BCBB8-48FB-4414-96FE-BFC45B2412AC}"/>
              </a:ext>
            </a:extLst>
          </p:cNvPr>
          <p:cNvSpPr>
            <a:spLocks noGrp="1"/>
          </p:cNvSpPr>
          <p:nvPr>
            <p:ph sz="half" idx="1"/>
          </p:nvPr>
        </p:nvSpPr>
        <p:spPr>
          <a:xfrm>
            <a:off x="6540166" y="1753664"/>
            <a:ext cx="4885865" cy="4129588"/>
          </a:xfr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457200" indent="-457200">
              <a:buFont typeface="+mj-lt"/>
              <a:buAutoNum type="arabicPeriod"/>
            </a:pPr>
            <a:r>
              <a:rPr lang="en-US" sz="1800" b="1" dirty="0">
                <a:solidFill>
                  <a:schemeClr val="bg1"/>
                </a:solidFill>
                <a:latin typeface="Open Sans"/>
                <a:ea typeface="Open Sans"/>
                <a:cs typeface="Open Sans"/>
              </a:rPr>
              <a:t>Meetings with counterparts </a:t>
            </a:r>
            <a:r>
              <a:rPr lang="en-US" sz="1800" dirty="0">
                <a:solidFill>
                  <a:schemeClr val="bg1"/>
                </a:solidFill>
                <a:latin typeface="Open Sans"/>
                <a:ea typeface="Open Sans"/>
                <a:cs typeface="Open Sans"/>
              </a:rPr>
              <a:t>for seed identification.</a:t>
            </a:r>
          </a:p>
          <a:p>
            <a:pPr marL="457200" indent="-457200">
              <a:buFont typeface="+mj-lt"/>
              <a:buAutoNum type="arabicPeriod"/>
            </a:pPr>
            <a:r>
              <a:rPr lang="en-US" sz="1800" dirty="0">
                <a:solidFill>
                  <a:schemeClr val="bg1"/>
                </a:solidFill>
                <a:latin typeface="Open Sans"/>
                <a:ea typeface="Open Sans"/>
                <a:cs typeface="Open Sans"/>
              </a:rPr>
              <a:t>Comprehensive </a:t>
            </a:r>
            <a:r>
              <a:rPr lang="en-US" sz="1800" b="1" dirty="0">
                <a:solidFill>
                  <a:schemeClr val="bg1"/>
                </a:solidFill>
                <a:latin typeface="Open Sans"/>
                <a:ea typeface="Open Sans"/>
                <a:cs typeface="Open Sans"/>
              </a:rPr>
              <a:t>tracking system </a:t>
            </a:r>
            <a:r>
              <a:rPr lang="en-US" sz="1800" dirty="0">
                <a:solidFill>
                  <a:schemeClr val="bg1"/>
                </a:solidFill>
                <a:latin typeface="Open Sans"/>
                <a:ea typeface="Open Sans"/>
                <a:cs typeface="Open Sans"/>
              </a:rPr>
              <a:t>ensured methodologic rigor.</a:t>
            </a:r>
          </a:p>
          <a:p>
            <a:pPr marL="457200" indent="-457200">
              <a:buFont typeface="+mj-lt"/>
              <a:buAutoNum type="arabicPeriod"/>
            </a:pPr>
            <a:r>
              <a:rPr lang="en-US" sz="1800" dirty="0">
                <a:solidFill>
                  <a:schemeClr val="bg1"/>
                </a:solidFill>
                <a:latin typeface="Open Sans"/>
                <a:ea typeface="Open Sans"/>
                <a:cs typeface="Open Sans"/>
              </a:rPr>
              <a:t>Use of </a:t>
            </a:r>
            <a:r>
              <a:rPr lang="en-US" sz="1800" b="1" dirty="0">
                <a:solidFill>
                  <a:schemeClr val="bg1"/>
                </a:solidFill>
                <a:latin typeface="Open Sans"/>
                <a:ea typeface="Open Sans"/>
                <a:cs typeface="Open Sans"/>
              </a:rPr>
              <a:t>telephone numbers </a:t>
            </a:r>
            <a:r>
              <a:rPr lang="en-US" sz="1800" dirty="0">
                <a:solidFill>
                  <a:schemeClr val="bg1"/>
                </a:solidFill>
                <a:latin typeface="Open Sans"/>
                <a:ea typeface="Open Sans"/>
                <a:cs typeface="Open Sans"/>
              </a:rPr>
              <a:t>to identify already-captured respondents.</a:t>
            </a:r>
          </a:p>
          <a:p>
            <a:pPr marL="457200" indent="-457200">
              <a:buFont typeface="+mj-lt"/>
              <a:buAutoNum type="arabicPeriod"/>
            </a:pPr>
            <a:r>
              <a:rPr lang="en-US" sz="1800" b="1" dirty="0">
                <a:solidFill>
                  <a:schemeClr val="bg1"/>
                </a:solidFill>
                <a:latin typeface="Open Sans"/>
                <a:ea typeface="Open Sans"/>
                <a:cs typeface="Open Sans"/>
              </a:rPr>
              <a:t>Consolidating management of incentives </a:t>
            </a:r>
            <a:r>
              <a:rPr lang="en-US" sz="1800" dirty="0">
                <a:solidFill>
                  <a:schemeClr val="bg1"/>
                </a:solidFill>
                <a:latin typeface="Open Sans"/>
                <a:ea typeface="Open Sans"/>
                <a:cs typeface="Open Sans"/>
              </a:rPr>
              <a:t>ensured methodologic rigor.</a:t>
            </a:r>
          </a:p>
        </p:txBody>
      </p:sp>
      <p:sp>
        <p:nvSpPr>
          <p:cNvPr id="13" name="Rectangle: Rounded Corners 2">
            <a:extLst>
              <a:ext uri="{FF2B5EF4-FFF2-40B4-BE49-F238E27FC236}">
                <a16:creationId xmlns:a16="http://schemas.microsoft.com/office/drawing/2014/main" id="{E3457CAA-A799-48D8-97B6-366589DF71E1}"/>
              </a:ext>
            </a:extLst>
          </p:cNvPr>
          <p:cNvSpPr/>
          <p:nvPr/>
        </p:nvSpPr>
        <p:spPr>
          <a:xfrm>
            <a:off x="824561" y="1410504"/>
            <a:ext cx="5010231" cy="4717010"/>
          </a:xfrm>
          <a:prstGeom prst="round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Rectangle: Rounded Corners 2">
            <a:extLst>
              <a:ext uri="{FF2B5EF4-FFF2-40B4-BE49-F238E27FC236}">
                <a16:creationId xmlns:a16="http://schemas.microsoft.com/office/drawing/2014/main" id="{6DC0954E-2BBD-B971-4AF3-9C88AA7DEE72}"/>
              </a:ext>
            </a:extLst>
          </p:cNvPr>
          <p:cNvSpPr/>
          <p:nvPr/>
        </p:nvSpPr>
        <p:spPr>
          <a:xfrm>
            <a:off x="7319915" y="636744"/>
            <a:ext cx="3393561" cy="650922"/>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bg1"/>
              </a:solidFill>
            </a:endParaRPr>
          </a:p>
        </p:txBody>
      </p:sp>
      <p:sp>
        <p:nvSpPr>
          <p:cNvPr id="15" name="Rectangle: Rounded Corners 2">
            <a:extLst>
              <a:ext uri="{FF2B5EF4-FFF2-40B4-BE49-F238E27FC236}">
                <a16:creationId xmlns:a16="http://schemas.microsoft.com/office/drawing/2014/main" id="{9EE185A5-6C36-6012-CFBE-799FA4267771}"/>
              </a:ext>
            </a:extLst>
          </p:cNvPr>
          <p:cNvSpPr/>
          <p:nvPr/>
        </p:nvSpPr>
        <p:spPr>
          <a:xfrm>
            <a:off x="1544007" y="650448"/>
            <a:ext cx="3393561" cy="650922"/>
          </a:xfrm>
          <a:prstGeom prst="round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29F8977D-37A6-E37D-C27C-84EC9FC9B1C1}"/>
              </a:ext>
            </a:extLst>
          </p:cNvPr>
          <p:cNvSpPr txBox="1"/>
          <p:nvPr/>
        </p:nvSpPr>
        <p:spPr>
          <a:xfrm>
            <a:off x="1544006" y="715425"/>
            <a:ext cx="3393561" cy="553998"/>
          </a:xfrm>
          <a:prstGeom prst="rect">
            <a:avLst/>
          </a:prstGeom>
          <a:noFill/>
        </p:spPr>
        <p:txBody>
          <a:bodyPr wrap="square">
            <a:spAutoFit/>
          </a:bodyPr>
          <a:lstStyle/>
          <a:p>
            <a:pPr algn="ctr"/>
            <a:r>
              <a:rPr lang="en-US" sz="3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Lessons learned</a:t>
            </a:r>
          </a:p>
        </p:txBody>
      </p:sp>
      <p:sp>
        <p:nvSpPr>
          <p:cNvPr id="3" name="CuadroTexto 2">
            <a:extLst>
              <a:ext uri="{FF2B5EF4-FFF2-40B4-BE49-F238E27FC236}">
                <a16:creationId xmlns:a16="http://schemas.microsoft.com/office/drawing/2014/main" id="{B54EEAA9-775A-07D7-01B7-BA9D25652C8D}"/>
              </a:ext>
            </a:extLst>
          </p:cNvPr>
          <p:cNvSpPr txBox="1"/>
          <p:nvPr/>
        </p:nvSpPr>
        <p:spPr>
          <a:xfrm>
            <a:off x="7557625" y="674567"/>
            <a:ext cx="2918140" cy="553998"/>
          </a:xfrm>
          <a:prstGeom prst="rect">
            <a:avLst/>
          </a:prstGeom>
          <a:noFill/>
        </p:spPr>
        <p:txBody>
          <a:bodyPr wrap="square">
            <a:spAutoFit/>
          </a:bodyPr>
          <a:lstStyle/>
          <a:p>
            <a:pPr algn="ctr"/>
            <a:r>
              <a:rPr lang="en-US" sz="3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Best practices</a:t>
            </a:r>
          </a:p>
        </p:txBody>
      </p:sp>
      <p:sp>
        <p:nvSpPr>
          <p:cNvPr id="18" name="Content Placeholder 8">
            <a:extLst>
              <a:ext uri="{FF2B5EF4-FFF2-40B4-BE49-F238E27FC236}">
                <a16:creationId xmlns:a16="http://schemas.microsoft.com/office/drawing/2014/main" id="{638836AC-2DD5-0A26-ACA8-223F49997410}"/>
              </a:ext>
            </a:extLst>
          </p:cNvPr>
          <p:cNvSpPr txBox="1">
            <a:spLocks/>
          </p:cNvSpPr>
          <p:nvPr/>
        </p:nvSpPr>
        <p:spPr>
          <a:xfrm>
            <a:off x="948927" y="1756000"/>
            <a:ext cx="4885865" cy="4129588"/>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buAutoNum type="arabicPeriod"/>
            </a:pPr>
            <a:r>
              <a:rPr lang="en-US" sz="2000" b="1">
                <a:solidFill>
                  <a:schemeClr val="bg1"/>
                </a:solidFill>
                <a:latin typeface="Open Sans"/>
                <a:ea typeface="Open Sans"/>
                <a:cs typeface="Open Sans"/>
              </a:rPr>
              <a:t>Continuous monitoring</a:t>
            </a:r>
            <a:r>
              <a:rPr lang="en-US" sz="2000">
                <a:solidFill>
                  <a:schemeClr val="bg1"/>
                </a:solidFill>
                <a:latin typeface="Open Sans"/>
                <a:ea typeface="Open Sans"/>
                <a:cs typeface="Open Sans"/>
              </a:rPr>
              <a:t> of the tracking sheets by field supervisors allowed an early identification of codes registration errors.</a:t>
            </a:r>
          </a:p>
          <a:p>
            <a:endParaRPr lang="en-US" sz="2000">
              <a:solidFill>
                <a:schemeClr val="tx1"/>
              </a:solidFill>
            </a:endParaRPr>
          </a:p>
        </p:txBody>
      </p:sp>
      <p:pic>
        <p:nvPicPr>
          <p:cNvPr id="16" name="Picture 2" descr="International Organization for Migration - Wikipedia">
            <a:extLst>
              <a:ext uri="{FF2B5EF4-FFF2-40B4-BE49-F238E27FC236}">
                <a16:creationId xmlns:a16="http://schemas.microsoft.com/office/drawing/2014/main" id="{34DA7EB9-2168-4CCA-B61C-D2F63D72A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78" y="6384424"/>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8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uiExpand="1" build="p"/>
      <p:bldP spid="17"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lhouette&#10;&#10;Description automatically generated">
            <a:extLst>
              <a:ext uri="{FF2B5EF4-FFF2-40B4-BE49-F238E27FC236}">
                <a16:creationId xmlns:a16="http://schemas.microsoft.com/office/drawing/2014/main" id="{D273B45C-A1FE-4350-AEB2-5034EBC02B8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610096" y="1099837"/>
            <a:ext cx="4484172" cy="5517325"/>
          </a:xfrm>
          <a:prstGeom prst="rect">
            <a:avLst/>
          </a:prstGeom>
        </p:spPr>
      </p:pic>
      <p:pic>
        <p:nvPicPr>
          <p:cNvPr id="7" name="Picture 5" descr="A picture containing outdoor object, dark, lit, web&#10;&#10;Description automatically generated">
            <a:extLst>
              <a:ext uri="{FF2B5EF4-FFF2-40B4-BE49-F238E27FC236}">
                <a16:creationId xmlns:a16="http://schemas.microsoft.com/office/drawing/2014/main" id="{D54EADE4-FC08-C613-7F01-209C88D54326}"/>
              </a:ext>
            </a:extLst>
          </p:cNvPr>
          <p:cNvPicPr>
            <a:picLocks noGrp="1" noRot="1" noChangeAspect="1" noMove="1" noResize="1" noEditPoints="1" noAdjustHandles="1" noChangeArrowheads="1" noChangeShapeType="1" noCrop="1"/>
          </p:cNvPicPr>
          <p:nvPr/>
        </p:nvPicPr>
        <p:blipFill>
          <a:blip r:embed="rId4">
            <a:lum bright="70000" contrast="-70000"/>
            <a:alphaModFix amt="50000"/>
            <a:extLst>
              <a:ext uri="{28A0092B-C50C-407E-A947-70E740481C1C}">
                <a14:useLocalDpi xmlns:a14="http://schemas.microsoft.com/office/drawing/2010/main" val="0"/>
              </a:ext>
            </a:extLst>
          </a:blip>
          <a:stretch>
            <a:fillRect/>
          </a:stretch>
        </p:blipFill>
        <p:spPr>
          <a:xfrm>
            <a:off x="-113738" y="-1965037"/>
            <a:ext cx="12714416" cy="9636024"/>
          </a:xfrm>
          <a:prstGeom prst="rect">
            <a:avLst/>
          </a:prstGeom>
        </p:spPr>
      </p:pic>
      <p:sp>
        <p:nvSpPr>
          <p:cNvPr id="2" name="Título 1">
            <a:extLst>
              <a:ext uri="{FF2B5EF4-FFF2-40B4-BE49-F238E27FC236}">
                <a16:creationId xmlns:a16="http://schemas.microsoft.com/office/drawing/2014/main" id="{70AECF75-BE3C-10E2-5E79-5D4F0008B5D3}"/>
              </a:ext>
            </a:extLst>
          </p:cNvPr>
          <p:cNvSpPr>
            <a:spLocks noGrp="1"/>
          </p:cNvSpPr>
          <p:nvPr>
            <p:ph type="title"/>
          </p:nvPr>
        </p:nvSpPr>
        <p:spPr>
          <a:xfrm>
            <a:off x="838200" y="581978"/>
            <a:ext cx="10515600" cy="745171"/>
          </a:xfrm>
        </p:spPr>
        <p:txBody>
          <a:bodyPr>
            <a:normAutofit/>
          </a:bodyPr>
          <a:lstStyle/>
          <a:p>
            <a:r>
              <a:rPr lang="es-CR" sz="4000">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LTS Coding System</a:t>
            </a:r>
          </a:p>
        </p:txBody>
      </p:sp>
      <p:sp>
        <p:nvSpPr>
          <p:cNvPr id="5" name="Rectangle: Rounded Corners 7">
            <a:extLst>
              <a:ext uri="{FF2B5EF4-FFF2-40B4-BE49-F238E27FC236}">
                <a16:creationId xmlns:a16="http://schemas.microsoft.com/office/drawing/2014/main" id="{4E692E31-83FD-917A-FAEF-997053BC394F}"/>
              </a:ext>
            </a:extLst>
          </p:cNvPr>
          <p:cNvSpPr/>
          <p:nvPr/>
        </p:nvSpPr>
        <p:spPr>
          <a:xfrm>
            <a:off x="672239" y="4439973"/>
            <a:ext cx="7086306" cy="1826252"/>
          </a:xfrm>
          <a:prstGeom prst="roundRect">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r>
              <a:rPr lang="en-US" b="1">
                <a:solidFill>
                  <a:schemeClr val="accent1"/>
                </a:solidFill>
                <a:latin typeface="Open Sans"/>
                <a:ea typeface="Open Sans"/>
                <a:cs typeface="Open Sans"/>
              </a:rPr>
              <a:t>Enumerator’s Initials</a:t>
            </a:r>
            <a:r>
              <a:rPr lang="en-US" b="1">
                <a:solidFill>
                  <a:schemeClr val="tx1"/>
                </a:solidFill>
                <a:latin typeface="Open Sans"/>
                <a:ea typeface="Open Sans"/>
                <a:cs typeface="Open Sans"/>
              </a:rPr>
              <a:t> + </a:t>
            </a:r>
            <a:r>
              <a:rPr lang="en-US" b="1">
                <a:solidFill>
                  <a:schemeClr val="accent2"/>
                </a:solidFill>
                <a:latin typeface="Open Sans"/>
                <a:ea typeface="Open Sans"/>
                <a:cs typeface="Open Sans"/>
              </a:rPr>
              <a:t>S: Seed / R: Reference </a:t>
            </a:r>
            <a:r>
              <a:rPr lang="en-US" b="1">
                <a:solidFill>
                  <a:schemeClr val="tx1"/>
                </a:solidFill>
                <a:latin typeface="Open Sans"/>
                <a:ea typeface="Open Sans"/>
                <a:cs typeface="Open Sans"/>
              </a:rPr>
              <a:t>+ </a:t>
            </a:r>
            <a:r>
              <a:rPr lang="en-US" b="1">
                <a:solidFill>
                  <a:schemeClr val="accent6"/>
                </a:solidFill>
                <a:latin typeface="Open Sans"/>
                <a:ea typeface="Open Sans"/>
                <a:cs typeface="Open Sans"/>
              </a:rPr>
              <a:t>Survey sequence # (pre-assigned to each enumerator)</a:t>
            </a:r>
          </a:p>
          <a:p>
            <a:pPr algn="ctr">
              <a:lnSpc>
                <a:spcPct val="150000"/>
              </a:lnSpc>
            </a:pPr>
            <a:r>
              <a:rPr lang="en-US" sz="2000">
                <a:solidFill>
                  <a:schemeClr val="tx1"/>
                </a:solidFill>
                <a:latin typeface="Open Sans"/>
                <a:ea typeface="Open Sans"/>
                <a:cs typeface="Open Sans"/>
              </a:rPr>
              <a:t>Example: Maria Pérez + Seed + Survey 025</a:t>
            </a:r>
          </a:p>
          <a:p>
            <a:pPr algn="ctr">
              <a:lnSpc>
                <a:spcPct val="150000"/>
              </a:lnSpc>
            </a:pPr>
            <a:r>
              <a:rPr lang="en-US" sz="2000" b="1">
                <a:solidFill>
                  <a:schemeClr val="accent1"/>
                </a:solidFill>
                <a:latin typeface="Open Sans"/>
                <a:ea typeface="Open Sans"/>
                <a:cs typeface="Open Sans"/>
              </a:rPr>
              <a:t>MP</a:t>
            </a:r>
            <a:r>
              <a:rPr lang="en-US" sz="2000">
                <a:solidFill>
                  <a:schemeClr val="tx1"/>
                </a:solidFill>
                <a:latin typeface="Open Sans"/>
                <a:ea typeface="Open Sans"/>
                <a:cs typeface="Open Sans"/>
              </a:rPr>
              <a:t> + </a:t>
            </a:r>
            <a:r>
              <a:rPr lang="en-US" sz="2000" b="1">
                <a:solidFill>
                  <a:schemeClr val="accent2"/>
                </a:solidFill>
                <a:latin typeface="Open Sans"/>
                <a:ea typeface="Open Sans"/>
                <a:cs typeface="Open Sans"/>
              </a:rPr>
              <a:t>S</a:t>
            </a:r>
            <a:r>
              <a:rPr lang="en-US" sz="2000" b="1">
                <a:solidFill>
                  <a:schemeClr val="tx1"/>
                </a:solidFill>
                <a:latin typeface="Open Sans"/>
                <a:ea typeface="Open Sans"/>
                <a:cs typeface="Open Sans"/>
              </a:rPr>
              <a:t> </a:t>
            </a:r>
            <a:r>
              <a:rPr lang="en-US" sz="2000">
                <a:solidFill>
                  <a:schemeClr val="tx1"/>
                </a:solidFill>
                <a:latin typeface="Open Sans"/>
                <a:ea typeface="Open Sans"/>
                <a:cs typeface="Open Sans"/>
              </a:rPr>
              <a:t>+ </a:t>
            </a:r>
            <a:r>
              <a:rPr lang="en-US" sz="2000" b="1">
                <a:solidFill>
                  <a:schemeClr val="accent6"/>
                </a:solidFill>
                <a:latin typeface="Open Sans"/>
                <a:ea typeface="Open Sans"/>
                <a:cs typeface="Open Sans"/>
              </a:rPr>
              <a:t>025</a:t>
            </a:r>
            <a:r>
              <a:rPr lang="en-US" sz="2000" b="1">
                <a:solidFill>
                  <a:schemeClr val="tx1"/>
                </a:solidFill>
                <a:latin typeface="Open Sans"/>
                <a:ea typeface="Open Sans"/>
                <a:cs typeface="Open Sans"/>
              </a:rPr>
              <a:t> </a:t>
            </a:r>
            <a:r>
              <a:rPr lang="en-US" sz="2000">
                <a:solidFill>
                  <a:schemeClr val="tx1"/>
                </a:solidFill>
                <a:latin typeface="Open Sans"/>
                <a:ea typeface="Open Sans"/>
                <a:cs typeface="Open Sans"/>
              </a:rPr>
              <a:t>= </a:t>
            </a:r>
            <a:r>
              <a:rPr lang="en-US" sz="2000" b="1">
                <a:solidFill>
                  <a:schemeClr val="tx1"/>
                </a:solidFill>
                <a:latin typeface="Open Sans"/>
                <a:ea typeface="Open Sans"/>
                <a:cs typeface="Open Sans"/>
              </a:rPr>
              <a:t>MPS025</a:t>
            </a:r>
          </a:p>
        </p:txBody>
      </p:sp>
      <p:graphicFrame>
        <p:nvGraphicFramePr>
          <p:cNvPr id="8" name="Diagrama 7">
            <a:extLst>
              <a:ext uri="{FF2B5EF4-FFF2-40B4-BE49-F238E27FC236}">
                <a16:creationId xmlns:a16="http://schemas.microsoft.com/office/drawing/2014/main" id="{A1832382-7B41-9674-6B39-E66DFA081353}"/>
              </a:ext>
            </a:extLst>
          </p:cNvPr>
          <p:cNvGraphicFramePr/>
          <p:nvPr>
            <p:extLst>
              <p:ext uri="{D42A27DB-BD31-4B8C-83A1-F6EECF244321}">
                <p14:modId xmlns:p14="http://schemas.microsoft.com/office/powerpoint/2010/main" val="4285125113"/>
              </p:ext>
            </p:extLst>
          </p:nvPr>
        </p:nvGraphicFramePr>
        <p:xfrm>
          <a:off x="672239" y="1678086"/>
          <a:ext cx="10847522" cy="2097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2B509C86-1BA0-48E0-A0BC-ACE4B9901891}"/>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 name="Picture 2" descr="International Organization for Migration - Wikipedia">
            <a:extLst>
              <a:ext uri="{FF2B5EF4-FFF2-40B4-BE49-F238E27FC236}">
                <a16:creationId xmlns:a16="http://schemas.microsoft.com/office/drawing/2014/main" id="{073F1510-FBB0-4C5F-A917-2F57F05A2F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
            <a:extLst>
              <a:ext uri="{FF2B5EF4-FFF2-40B4-BE49-F238E27FC236}">
                <a16:creationId xmlns:a16="http://schemas.microsoft.com/office/drawing/2014/main" id="{9C4D54C2-CE7D-1947-0B3E-735783B7B933}"/>
              </a:ext>
            </a:extLst>
          </p:cNvPr>
          <p:cNvSpPr/>
          <p:nvPr/>
        </p:nvSpPr>
        <p:spPr>
          <a:xfrm>
            <a:off x="12728696" y="1210399"/>
            <a:ext cx="6643878" cy="231508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Community Initials</a:t>
            </a: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Gender</a:t>
            </a: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000" b="1">
                <a:solidFill>
                  <a:schemeClr val="accent6"/>
                </a:solidFill>
                <a:latin typeface="Open Sans" panose="020B0606030504020204" pitchFamily="34" charset="0"/>
                <a:ea typeface="Open Sans" panose="020B0606030504020204" pitchFamily="34" charset="0"/>
                <a:cs typeface="Open Sans" panose="020B0606030504020204" pitchFamily="34" charset="0"/>
              </a:rPr>
              <a:t>Reference’s name initials</a:t>
            </a:r>
          </a:p>
          <a:p>
            <a:pPr algn="ctr">
              <a:lnSpc>
                <a:spcPct val="150000"/>
              </a:lnSpc>
            </a:pP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Example: Puntarenas + Female + Paula </a:t>
            </a:r>
            <a:r>
              <a:rPr lang="en-US" sz="2000" err="1">
                <a:solidFill>
                  <a:schemeClr val="tx1"/>
                </a:solidFill>
                <a:latin typeface="Open Sans" panose="020B0606030504020204" pitchFamily="34" charset="0"/>
                <a:ea typeface="Open Sans" panose="020B0606030504020204" pitchFamily="34" charset="0"/>
                <a:cs typeface="Open Sans" panose="020B0606030504020204" pitchFamily="34" charset="0"/>
              </a:rPr>
              <a:t>Coto</a:t>
            </a:r>
            <a:endPar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r>
              <a:rPr lang="en-US" sz="2000">
                <a:solidFill>
                  <a:schemeClr val="accent1"/>
                </a:solidFill>
                <a:latin typeface="Open Sans" panose="020B0606030504020204" pitchFamily="34" charset="0"/>
                <a:ea typeface="Open Sans" panose="020B0606030504020204" pitchFamily="34" charset="0"/>
                <a:cs typeface="Open Sans" panose="020B0606030504020204" pitchFamily="34" charset="0"/>
              </a:rPr>
              <a:t>PT</a:t>
            </a: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F</a:t>
            </a: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000">
                <a:solidFill>
                  <a:schemeClr val="accent6"/>
                </a:solidFill>
                <a:latin typeface="Open Sans" panose="020B0606030504020204" pitchFamily="34" charset="0"/>
                <a:ea typeface="Open Sans" panose="020B0606030504020204" pitchFamily="34" charset="0"/>
                <a:cs typeface="Open Sans" panose="020B0606030504020204" pitchFamily="34" charset="0"/>
              </a:rPr>
              <a:t>PC</a:t>
            </a: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PT-F-PC</a:t>
            </a:r>
          </a:p>
        </p:txBody>
      </p:sp>
    </p:spTree>
    <p:extLst>
      <p:ext uri="{BB962C8B-B14F-4D97-AF65-F5344CB8AC3E}">
        <p14:creationId xmlns:p14="http://schemas.microsoft.com/office/powerpoint/2010/main" val="18054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A picture containing outdoor object, dark, lit, web&#10;&#10;Description automatically generated">
            <a:extLst>
              <a:ext uri="{FF2B5EF4-FFF2-40B4-BE49-F238E27FC236}">
                <a16:creationId xmlns:a16="http://schemas.microsoft.com/office/drawing/2014/main" id="{78D6D3B9-2F91-C87E-AEAF-F5C536AF72D3}"/>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113738" y="-1965037"/>
            <a:ext cx="12714416" cy="9636024"/>
          </a:xfrm>
          <a:prstGeom prst="rect">
            <a:avLst/>
          </a:prstGeom>
        </p:spPr>
      </p:pic>
      <p:pic>
        <p:nvPicPr>
          <p:cNvPr id="7" name="Imagen 6">
            <a:extLst>
              <a:ext uri="{FF2B5EF4-FFF2-40B4-BE49-F238E27FC236}">
                <a16:creationId xmlns:a16="http://schemas.microsoft.com/office/drawing/2014/main" id="{8BDECCDD-0761-1AF1-89DB-0FC2A25CABD8}"/>
              </a:ext>
            </a:extLst>
          </p:cNvPr>
          <p:cNvPicPr>
            <a:picLocks noChangeAspect="1"/>
          </p:cNvPicPr>
          <p:nvPr/>
        </p:nvPicPr>
        <p:blipFill rotWithShape="1">
          <a:blip r:embed="rId4"/>
          <a:srcRect l="1083" t="3477" r="1245" b="3131"/>
          <a:stretch/>
        </p:blipFill>
        <p:spPr>
          <a:xfrm>
            <a:off x="3982559" y="365125"/>
            <a:ext cx="7146235" cy="2964483"/>
          </a:xfrm>
          <a:prstGeom prst="rect">
            <a:avLst/>
          </a:prstGeom>
          <a:ln w="57150">
            <a:solidFill>
              <a:srgbClr val="0033A0"/>
            </a:solidFill>
          </a:ln>
        </p:spPr>
      </p:pic>
      <p:pic>
        <p:nvPicPr>
          <p:cNvPr id="9" name="Imagen 8">
            <a:extLst>
              <a:ext uri="{FF2B5EF4-FFF2-40B4-BE49-F238E27FC236}">
                <a16:creationId xmlns:a16="http://schemas.microsoft.com/office/drawing/2014/main" id="{D1C56250-47B7-382A-B151-34BC4F4520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083" t="3101" r="1245" b="4421"/>
          <a:stretch/>
        </p:blipFill>
        <p:spPr>
          <a:xfrm>
            <a:off x="3982558" y="3429000"/>
            <a:ext cx="7146235" cy="2964482"/>
          </a:xfrm>
          <a:prstGeom prst="rect">
            <a:avLst/>
          </a:prstGeom>
          <a:ln w="38100">
            <a:solidFill>
              <a:srgbClr val="0033A0"/>
            </a:solidFill>
          </a:ln>
        </p:spPr>
      </p:pic>
      <p:sp>
        <p:nvSpPr>
          <p:cNvPr id="15" name="CuadroTexto 14">
            <a:extLst>
              <a:ext uri="{FF2B5EF4-FFF2-40B4-BE49-F238E27FC236}">
                <a16:creationId xmlns:a16="http://schemas.microsoft.com/office/drawing/2014/main" id="{737C4F44-58FE-7A1D-16EF-3192F9656253}"/>
              </a:ext>
            </a:extLst>
          </p:cNvPr>
          <p:cNvSpPr txBox="1"/>
          <p:nvPr/>
        </p:nvSpPr>
        <p:spPr>
          <a:xfrm>
            <a:off x="666426" y="2051065"/>
            <a:ext cx="2464231" cy="584775"/>
          </a:xfrm>
          <a:prstGeom prst="rect">
            <a:avLst/>
          </a:prstGeom>
          <a:noFill/>
        </p:spPr>
        <p:txBody>
          <a:bodyPr wrap="square" rtlCol="0">
            <a:spAutoFit/>
          </a:bodyPr>
          <a:lstStyle/>
          <a:p>
            <a:pPr algn="ctr"/>
            <a:r>
              <a:rPr lang="en-US" sz="3200">
                <a:solidFill>
                  <a:srgbClr val="0033A0"/>
                </a:solidFill>
                <a:latin typeface="Open Sans Bold" panose="020B0806030504020204" pitchFamily="34" charset="0"/>
                <a:ea typeface="Open Sans Bold" panose="020B0806030504020204" pitchFamily="34" charset="0"/>
                <a:cs typeface="Open Sans Bold" panose="020B0806030504020204" pitchFamily="34" charset="0"/>
              </a:rPr>
              <a:t>The Coupon</a:t>
            </a:r>
          </a:p>
        </p:txBody>
      </p:sp>
      <p:sp>
        <p:nvSpPr>
          <p:cNvPr id="8" name="Rectangle 7">
            <a:extLst>
              <a:ext uri="{FF2B5EF4-FFF2-40B4-BE49-F238E27FC236}">
                <a16:creationId xmlns:a16="http://schemas.microsoft.com/office/drawing/2014/main" id="{9911845A-9914-4668-9ADB-EA3436D6BD98}"/>
              </a:ext>
            </a:extLst>
          </p:cNvPr>
          <p:cNvSpPr/>
          <p:nvPr/>
        </p:nvSpPr>
        <p:spPr>
          <a:xfrm>
            <a:off x="1219201" y="6603528"/>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 name="Picture 2" descr="International Organization for Migration - Wikipedia">
            <a:extLst>
              <a:ext uri="{FF2B5EF4-FFF2-40B4-BE49-F238E27FC236}">
                <a16:creationId xmlns:a16="http://schemas.microsoft.com/office/drawing/2014/main" id="{721E56B4-2C3F-4214-9705-E6DA7473D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251" y="6436599"/>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9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5389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697584" y="760524"/>
            <a:ext cx="10416574" cy="654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a:solidFill>
                  <a:srgbClr val="0033A0"/>
                </a:solidFill>
                <a:latin typeface="Open Sans Bold" pitchFamily="2" charset="0"/>
                <a:ea typeface="Open Sans Bold" pitchFamily="2" charset="0"/>
                <a:cs typeface="Open Sans Bold" pitchFamily="2" charset="0"/>
              </a:rPr>
              <a:t>Methodological good practices from the field</a:t>
            </a:r>
            <a:endParaRPr lang="es-CR" sz="35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Oval 10">
            <a:extLst>
              <a:ext uri="{FF2B5EF4-FFF2-40B4-BE49-F238E27FC236}">
                <a16:creationId xmlns:a16="http://schemas.microsoft.com/office/drawing/2014/main" id="{3BC1B075-6C12-DC35-1B31-0B392153E11D}"/>
              </a:ext>
            </a:extLst>
          </p:cNvPr>
          <p:cNvSpPr/>
          <p:nvPr/>
        </p:nvSpPr>
        <p:spPr>
          <a:xfrm flipV="1">
            <a:off x="353634" y="216745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Oval 11">
            <a:extLst>
              <a:ext uri="{FF2B5EF4-FFF2-40B4-BE49-F238E27FC236}">
                <a16:creationId xmlns:a16="http://schemas.microsoft.com/office/drawing/2014/main" id="{0BE4A308-4D48-6E26-F3CD-6F02A64C6A95}"/>
              </a:ext>
            </a:extLst>
          </p:cNvPr>
          <p:cNvSpPr/>
          <p:nvPr/>
        </p:nvSpPr>
        <p:spPr>
          <a:xfrm flipV="1">
            <a:off x="353634" y="273744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Oval 12">
            <a:extLst>
              <a:ext uri="{FF2B5EF4-FFF2-40B4-BE49-F238E27FC236}">
                <a16:creationId xmlns:a16="http://schemas.microsoft.com/office/drawing/2014/main" id="{B795C885-43AE-268C-7BD2-B463ED051F72}"/>
              </a:ext>
            </a:extLst>
          </p:cNvPr>
          <p:cNvSpPr/>
          <p:nvPr/>
        </p:nvSpPr>
        <p:spPr>
          <a:xfrm flipV="1">
            <a:off x="353634" y="246611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Oval 13">
            <a:extLst>
              <a:ext uri="{FF2B5EF4-FFF2-40B4-BE49-F238E27FC236}">
                <a16:creationId xmlns:a16="http://schemas.microsoft.com/office/drawing/2014/main" id="{77493B92-12CF-E083-CD71-929C0989DF37}"/>
              </a:ext>
            </a:extLst>
          </p:cNvPr>
          <p:cNvSpPr/>
          <p:nvPr/>
        </p:nvSpPr>
        <p:spPr>
          <a:xfrm flipV="1">
            <a:off x="355941" y="34267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Oval 14">
            <a:extLst>
              <a:ext uri="{FF2B5EF4-FFF2-40B4-BE49-F238E27FC236}">
                <a16:creationId xmlns:a16="http://schemas.microsoft.com/office/drawing/2014/main" id="{6D8C2B5C-8C6F-D991-EE8D-7011F470E2E4}"/>
              </a:ext>
            </a:extLst>
          </p:cNvPr>
          <p:cNvSpPr/>
          <p:nvPr/>
        </p:nvSpPr>
        <p:spPr>
          <a:xfrm flipV="1">
            <a:off x="355941" y="311217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Oval 15">
            <a:extLst>
              <a:ext uri="{FF2B5EF4-FFF2-40B4-BE49-F238E27FC236}">
                <a16:creationId xmlns:a16="http://schemas.microsoft.com/office/drawing/2014/main" id="{0823B0DD-EB79-F779-AD7A-D26054D43E36}"/>
              </a:ext>
            </a:extLst>
          </p:cNvPr>
          <p:cNvSpPr/>
          <p:nvPr/>
        </p:nvSpPr>
        <p:spPr>
          <a:xfrm flipV="1">
            <a:off x="353634" y="37844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Oval 16">
            <a:extLst>
              <a:ext uri="{FF2B5EF4-FFF2-40B4-BE49-F238E27FC236}">
                <a16:creationId xmlns:a16="http://schemas.microsoft.com/office/drawing/2014/main" id="{ADBC3060-EFCF-6A3A-28E9-6DC36E08680D}"/>
              </a:ext>
            </a:extLst>
          </p:cNvPr>
          <p:cNvSpPr/>
          <p:nvPr/>
        </p:nvSpPr>
        <p:spPr>
          <a:xfrm flipV="1">
            <a:off x="353634" y="40648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Oval 17">
            <a:extLst>
              <a:ext uri="{FF2B5EF4-FFF2-40B4-BE49-F238E27FC236}">
                <a16:creationId xmlns:a16="http://schemas.microsoft.com/office/drawing/2014/main" id="{3792C44F-E03F-1C35-FA06-827A91CFCA5C}"/>
              </a:ext>
            </a:extLst>
          </p:cNvPr>
          <p:cNvSpPr/>
          <p:nvPr/>
        </p:nvSpPr>
        <p:spPr>
          <a:xfrm flipV="1">
            <a:off x="353634" y="43422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Oval 18">
            <a:extLst>
              <a:ext uri="{FF2B5EF4-FFF2-40B4-BE49-F238E27FC236}">
                <a16:creationId xmlns:a16="http://schemas.microsoft.com/office/drawing/2014/main" id="{07C6E593-1C0A-3721-76F4-9E7E5322CAF0}"/>
              </a:ext>
            </a:extLst>
          </p:cNvPr>
          <p:cNvSpPr/>
          <p:nvPr/>
        </p:nvSpPr>
        <p:spPr>
          <a:xfrm flipV="1">
            <a:off x="353634" y="46226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Oval 22">
            <a:extLst>
              <a:ext uri="{FF2B5EF4-FFF2-40B4-BE49-F238E27FC236}">
                <a16:creationId xmlns:a16="http://schemas.microsoft.com/office/drawing/2014/main" id="{45428335-732D-D1DC-D0ED-D17A7DDCA4B3}"/>
              </a:ext>
            </a:extLst>
          </p:cNvPr>
          <p:cNvSpPr/>
          <p:nvPr/>
        </p:nvSpPr>
        <p:spPr>
          <a:xfrm flipV="1">
            <a:off x="353634" y="57152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7" name="Graphic 26" descr="Marker with solid fill">
            <a:extLst>
              <a:ext uri="{FF2B5EF4-FFF2-40B4-BE49-F238E27FC236}">
                <a16:creationId xmlns:a16="http://schemas.microsoft.com/office/drawing/2014/main" id="{59D298EC-8AF6-1212-42D8-01A3720BA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583" y="1272433"/>
            <a:ext cx="466001" cy="466001"/>
          </a:xfrm>
          <a:prstGeom prst="rect">
            <a:avLst/>
          </a:prstGeom>
        </p:spPr>
      </p:pic>
      <p:pic>
        <p:nvPicPr>
          <p:cNvPr id="52" name="Graphic 51" descr="User with solid fill">
            <a:extLst>
              <a:ext uri="{FF2B5EF4-FFF2-40B4-BE49-F238E27FC236}">
                <a16:creationId xmlns:a16="http://schemas.microsoft.com/office/drawing/2014/main" id="{5A849D20-333D-2EE8-2DC9-E21DE87BDD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7984" y="1325221"/>
            <a:ext cx="360425" cy="360425"/>
          </a:xfrm>
          <a:prstGeom prst="rect">
            <a:avLst/>
          </a:prstGeom>
        </p:spPr>
      </p:pic>
      <p:sp>
        <p:nvSpPr>
          <p:cNvPr id="75" name="Rectangle: Rounded Corners 74">
            <a:extLst>
              <a:ext uri="{FF2B5EF4-FFF2-40B4-BE49-F238E27FC236}">
                <a16:creationId xmlns:a16="http://schemas.microsoft.com/office/drawing/2014/main" id="{65159C4A-0347-0BDD-A586-849A3D692159}"/>
              </a:ext>
            </a:extLst>
          </p:cNvPr>
          <p:cNvSpPr/>
          <p:nvPr/>
        </p:nvSpPr>
        <p:spPr>
          <a:xfrm>
            <a:off x="9762625" y="1860136"/>
            <a:ext cx="2301014" cy="4356232"/>
          </a:xfrm>
          <a:prstGeom prst="round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a:solidFill>
                  <a:srgbClr val="002060"/>
                </a:solidFill>
                <a:latin typeface="Open Sans" panose="020B0606030504020204"/>
              </a:rPr>
              <a:t>Regular conversations with counterparts:</a:t>
            </a:r>
          </a:p>
          <a:p>
            <a:pPr marL="285750" indent="-285750" fontAlgn="base">
              <a:buFont typeface="Arial" panose="020B0604020202020204" pitchFamily="34" charset="0"/>
              <a:buChar char="•"/>
            </a:pPr>
            <a:r>
              <a:rPr lang="en-US" b="1">
                <a:solidFill>
                  <a:srgbClr val="002060"/>
                </a:solidFill>
                <a:latin typeface="Open Sans" panose="020B0606030504020204"/>
              </a:rPr>
              <a:t>Drew attention to the importance of having evidence-based information </a:t>
            </a:r>
            <a:r>
              <a:rPr lang="en-US">
                <a:solidFill>
                  <a:srgbClr val="002060"/>
                </a:solidFill>
                <a:latin typeface="Open Sans" panose="020B0606030504020204"/>
              </a:rPr>
              <a:t>for decision-making. </a:t>
            </a:r>
          </a:p>
        </p:txBody>
      </p:sp>
      <p:sp>
        <p:nvSpPr>
          <p:cNvPr id="91" name="Oval 90">
            <a:extLst>
              <a:ext uri="{FF2B5EF4-FFF2-40B4-BE49-F238E27FC236}">
                <a16:creationId xmlns:a16="http://schemas.microsoft.com/office/drawing/2014/main" id="{6CC8ABBB-A497-1954-51F6-F42E1945580A}"/>
              </a:ext>
            </a:extLst>
          </p:cNvPr>
          <p:cNvSpPr/>
          <p:nvPr/>
        </p:nvSpPr>
        <p:spPr>
          <a:xfrm flipV="1">
            <a:off x="2685405" y="21144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2" name="Oval 91">
            <a:extLst>
              <a:ext uri="{FF2B5EF4-FFF2-40B4-BE49-F238E27FC236}">
                <a16:creationId xmlns:a16="http://schemas.microsoft.com/office/drawing/2014/main" id="{7302C1E2-7D64-2C4A-BC8D-B5659B41BCA3}"/>
              </a:ext>
            </a:extLst>
          </p:cNvPr>
          <p:cNvSpPr/>
          <p:nvPr/>
        </p:nvSpPr>
        <p:spPr>
          <a:xfrm flipV="1">
            <a:off x="5196101" y="23052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3" name="Oval 92">
            <a:extLst>
              <a:ext uri="{FF2B5EF4-FFF2-40B4-BE49-F238E27FC236}">
                <a16:creationId xmlns:a16="http://schemas.microsoft.com/office/drawing/2014/main" id="{3E799ACB-C861-4E19-DFF0-14265B8ECFEB}"/>
              </a:ext>
            </a:extLst>
          </p:cNvPr>
          <p:cNvSpPr/>
          <p:nvPr/>
        </p:nvSpPr>
        <p:spPr>
          <a:xfrm rot="10800000" flipV="1">
            <a:off x="5218960" y="31085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4" name="Oval 93">
            <a:extLst>
              <a:ext uri="{FF2B5EF4-FFF2-40B4-BE49-F238E27FC236}">
                <a16:creationId xmlns:a16="http://schemas.microsoft.com/office/drawing/2014/main" id="{BA4B1064-5B5E-CB5C-BF17-54B8DE71B7D2}"/>
              </a:ext>
            </a:extLst>
          </p:cNvPr>
          <p:cNvSpPr/>
          <p:nvPr/>
        </p:nvSpPr>
        <p:spPr>
          <a:xfrm rot="10800000" flipV="1">
            <a:off x="5202192" y="340423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5" name="Oval 94">
            <a:extLst>
              <a:ext uri="{FF2B5EF4-FFF2-40B4-BE49-F238E27FC236}">
                <a16:creationId xmlns:a16="http://schemas.microsoft.com/office/drawing/2014/main" id="{96A8C28B-810D-CDB6-D10A-FE97FBD9443C}"/>
              </a:ext>
            </a:extLst>
          </p:cNvPr>
          <p:cNvSpPr/>
          <p:nvPr/>
        </p:nvSpPr>
        <p:spPr>
          <a:xfrm rot="10800000" flipV="1">
            <a:off x="5200973" y="36501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6" name="Oval 95">
            <a:extLst>
              <a:ext uri="{FF2B5EF4-FFF2-40B4-BE49-F238E27FC236}">
                <a16:creationId xmlns:a16="http://schemas.microsoft.com/office/drawing/2014/main" id="{7C83CDE1-A112-07A4-6671-E724E710B519}"/>
              </a:ext>
            </a:extLst>
          </p:cNvPr>
          <p:cNvSpPr/>
          <p:nvPr/>
        </p:nvSpPr>
        <p:spPr>
          <a:xfrm rot="10800000" flipV="1">
            <a:off x="5202026" y="39354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7" name="Oval 96">
            <a:extLst>
              <a:ext uri="{FF2B5EF4-FFF2-40B4-BE49-F238E27FC236}">
                <a16:creationId xmlns:a16="http://schemas.microsoft.com/office/drawing/2014/main" id="{4D4F5BA7-60BE-0F89-FB93-CF2340A31894}"/>
              </a:ext>
            </a:extLst>
          </p:cNvPr>
          <p:cNvSpPr/>
          <p:nvPr/>
        </p:nvSpPr>
        <p:spPr>
          <a:xfrm rot="10800000" flipV="1">
            <a:off x="5205234" y="42141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9" name="Oval 98">
            <a:extLst>
              <a:ext uri="{FF2B5EF4-FFF2-40B4-BE49-F238E27FC236}">
                <a16:creationId xmlns:a16="http://schemas.microsoft.com/office/drawing/2014/main" id="{C320184B-E9EC-F262-2264-14FCE8948580}"/>
              </a:ext>
            </a:extLst>
          </p:cNvPr>
          <p:cNvSpPr/>
          <p:nvPr/>
        </p:nvSpPr>
        <p:spPr>
          <a:xfrm rot="10800000" flipV="1">
            <a:off x="7700865" y="2328141"/>
            <a:ext cx="45719" cy="45719"/>
          </a:xfrm>
          <a:prstGeom prst="ellipse">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Rectangle: Rounded Corners 2">
            <a:extLst>
              <a:ext uri="{FF2B5EF4-FFF2-40B4-BE49-F238E27FC236}">
                <a16:creationId xmlns:a16="http://schemas.microsoft.com/office/drawing/2014/main" id="{7EF267DD-BBCD-12F3-C2E0-1FE2D9BFB490}"/>
              </a:ext>
            </a:extLst>
          </p:cNvPr>
          <p:cNvSpPr/>
          <p:nvPr/>
        </p:nvSpPr>
        <p:spPr>
          <a:xfrm>
            <a:off x="156162" y="1911823"/>
            <a:ext cx="2302652" cy="4360904"/>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a:rPr>
              <a:t>Meetings with counterparts:</a:t>
            </a:r>
          </a:p>
          <a:p>
            <a:pPr marL="285750" indent="-285750">
              <a:buFont typeface="Arial" panose="020B0604020202020204" pitchFamily="34" charset="0"/>
              <a:buChar char="•"/>
            </a:pPr>
            <a:r>
              <a:rPr lang="en-US" b="1">
                <a:latin typeface="Open Sans" panose="020B0606030504020204"/>
              </a:rPr>
              <a:t>Buy-in.</a:t>
            </a:r>
          </a:p>
          <a:p>
            <a:pPr marL="285750" indent="-285750">
              <a:buFont typeface="Arial" panose="020B0604020202020204" pitchFamily="34" charset="0"/>
              <a:buChar char="•"/>
            </a:pPr>
            <a:r>
              <a:rPr lang="en-US">
                <a:latin typeface="Open Sans" panose="020B0606030504020204"/>
              </a:rPr>
              <a:t>Map </a:t>
            </a:r>
            <a:r>
              <a:rPr lang="en-US" b="1">
                <a:latin typeface="Open Sans" panose="020B0606030504020204"/>
              </a:rPr>
              <a:t>security concerns.</a:t>
            </a:r>
          </a:p>
        </p:txBody>
      </p:sp>
      <p:sp>
        <p:nvSpPr>
          <p:cNvPr id="53" name="Rectangle: Rounded Corners 52">
            <a:extLst>
              <a:ext uri="{FF2B5EF4-FFF2-40B4-BE49-F238E27FC236}">
                <a16:creationId xmlns:a16="http://schemas.microsoft.com/office/drawing/2014/main" id="{E08B2383-41BD-8C0C-A411-E8A6AEB54B19}"/>
              </a:ext>
            </a:extLst>
          </p:cNvPr>
          <p:cNvSpPr/>
          <p:nvPr/>
        </p:nvSpPr>
        <p:spPr>
          <a:xfrm>
            <a:off x="4981910" y="1860136"/>
            <a:ext cx="2301014" cy="4356232"/>
          </a:xfrm>
          <a:prstGeom prst="roundRect">
            <a:avLst/>
          </a:prstGeom>
          <a:solidFill>
            <a:srgbClr val="8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a:rPr>
              <a:t>Close supervision:</a:t>
            </a:r>
          </a:p>
          <a:p>
            <a:pPr marL="285750" indent="-285750">
              <a:buFont typeface="Arial" panose="020B0604020202020204" pitchFamily="34" charset="0"/>
              <a:buChar char="•"/>
            </a:pPr>
            <a:r>
              <a:rPr lang="en-US">
                <a:latin typeface="Open Sans" panose="020B0606030504020204"/>
              </a:rPr>
              <a:t>District visits.</a:t>
            </a:r>
          </a:p>
          <a:p>
            <a:pPr marL="285750" indent="-285750">
              <a:buFont typeface="Arial" panose="020B0604020202020204" pitchFamily="34" charset="0"/>
              <a:buChar char="•"/>
            </a:pPr>
            <a:r>
              <a:rPr lang="en-US">
                <a:latin typeface="Open Sans" panose="020B0606030504020204"/>
              </a:rPr>
              <a:t>Tracking system.</a:t>
            </a:r>
          </a:p>
          <a:p>
            <a:pPr marL="285750" indent="-285750">
              <a:buFont typeface="Arial" panose="020B0604020202020204" pitchFamily="34" charset="0"/>
              <a:buChar char="•"/>
            </a:pPr>
            <a:r>
              <a:rPr lang="en-US" b="1">
                <a:latin typeface="Open Sans" panose="020B0606030504020204"/>
              </a:rPr>
              <a:t>Clarity among team members.</a:t>
            </a:r>
          </a:p>
          <a:p>
            <a:pPr marL="285750" indent="-285750">
              <a:buFont typeface="Arial" panose="020B0604020202020204" pitchFamily="34" charset="0"/>
              <a:buChar char="•"/>
            </a:pPr>
            <a:r>
              <a:rPr lang="en-US" b="1">
                <a:latin typeface="Open Sans" panose="020B0606030504020204"/>
              </a:rPr>
              <a:t>Exact monitoring of the surveys.</a:t>
            </a:r>
            <a:endParaRPr lang="en-US" b="1">
              <a:solidFill>
                <a:schemeClr val="tx1"/>
              </a:solidFill>
              <a:latin typeface="Open Sans" panose="020B0606030504020204"/>
            </a:endParaRPr>
          </a:p>
        </p:txBody>
      </p:sp>
      <p:sp>
        <p:nvSpPr>
          <p:cNvPr id="69" name="Rectangle: Rounded Corners 68">
            <a:extLst>
              <a:ext uri="{FF2B5EF4-FFF2-40B4-BE49-F238E27FC236}">
                <a16:creationId xmlns:a16="http://schemas.microsoft.com/office/drawing/2014/main" id="{C97542A5-1068-49BB-F2C6-EFA057BF8EA6}"/>
              </a:ext>
            </a:extLst>
          </p:cNvPr>
          <p:cNvSpPr/>
          <p:nvPr/>
        </p:nvSpPr>
        <p:spPr>
          <a:xfrm>
            <a:off x="7361225" y="1860136"/>
            <a:ext cx="2301014" cy="4356232"/>
          </a:xfrm>
          <a:prstGeom prst="roundRect">
            <a:avLst/>
          </a:prstGeom>
          <a:solidFill>
            <a:srgbClr val="B3C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002060"/>
                </a:solidFill>
                <a:latin typeface="Open Sans" panose="020B0606030504020204"/>
              </a:rPr>
              <a:t>Hiring local staff:</a:t>
            </a:r>
          </a:p>
          <a:p>
            <a:pPr marL="285750" indent="-285750">
              <a:buFont typeface="Arial" panose="020B0604020202020204" pitchFamily="34" charset="0"/>
              <a:buChar char="•"/>
            </a:pPr>
            <a:r>
              <a:rPr lang="en-US" b="1">
                <a:solidFill>
                  <a:srgbClr val="002060"/>
                </a:solidFill>
                <a:latin typeface="Open Sans" panose="020B0606030504020204"/>
              </a:rPr>
              <a:t>Favored decision-making during data collection.</a:t>
            </a:r>
          </a:p>
        </p:txBody>
      </p:sp>
      <p:sp>
        <p:nvSpPr>
          <p:cNvPr id="32" name="Rectangle: Rounded Corners 31">
            <a:extLst>
              <a:ext uri="{FF2B5EF4-FFF2-40B4-BE49-F238E27FC236}">
                <a16:creationId xmlns:a16="http://schemas.microsoft.com/office/drawing/2014/main" id="{24BEDA6C-DD73-B29B-BA7A-3E0560F2223D}"/>
              </a:ext>
            </a:extLst>
          </p:cNvPr>
          <p:cNvSpPr/>
          <p:nvPr/>
        </p:nvSpPr>
        <p:spPr>
          <a:xfrm>
            <a:off x="2582184" y="1860136"/>
            <a:ext cx="2301014" cy="4356232"/>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a:p>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Strategic rotation field staff:</a:t>
            </a:r>
          </a:p>
          <a:p>
            <a:pPr marL="285750" indent="-285750">
              <a:buFont typeface="Arial" panose="020B0604020202020204" pitchFamily="34" charset="0"/>
              <a:buChar char="•"/>
            </a:pP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Rigorous data collection.</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s-CR" b="1"/>
          </a:p>
          <a:p>
            <a:endParaRPr lang="en-US"/>
          </a:p>
        </p:txBody>
      </p:sp>
      <p:pic>
        <p:nvPicPr>
          <p:cNvPr id="31" name="Picture 2" descr="International Organization for Migration - Wikipedia">
            <a:extLst>
              <a:ext uri="{FF2B5EF4-FFF2-40B4-BE49-F238E27FC236}">
                <a16:creationId xmlns:a16="http://schemas.microsoft.com/office/drawing/2014/main" id="{907DBACC-2A9C-4F78-A0E0-014EF2F84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88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5389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507957" y="212621"/>
            <a:ext cx="9256295" cy="8486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33A0"/>
                </a:solidFill>
                <a:latin typeface="Open Sans Bold" pitchFamily="2" charset="0"/>
                <a:ea typeface="Open Sans Bold" pitchFamily="2" charset="0"/>
                <a:cs typeface="Open Sans Bold" pitchFamily="2" charset="0"/>
              </a:rPr>
              <a:t>Incorporating IOM Protection Principles</a:t>
            </a:r>
            <a:endParaRPr lang="es-CR" sz="44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Oval 10">
            <a:extLst>
              <a:ext uri="{FF2B5EF4-FFF2-40B4-BE49-F238E27FC236}">
                <a16:creationId xmlns:a16="http://schemas.microsoft.com/office/drawing/2014/main" id="{3BC1B075-6C12-DC35-1B31-0B392153E11D}"/>
              </a:ext>
            </a:extLst>
          </p:cNvPr>
          <p:cNvSpPr/>
          <p:nvPr/>
        </p:nvSpPr>
        <p:spPr>
          <a:xfrm flipV="1">
            <a:off x="353634" y="216745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Oval 11">
            <a:extLst>
              <a:ext uri="{FF2B5EF4-FFF2-40B4-BE49-F238E27FC236}">
                <a16:creationId xmlns:a16="http://schemas.microsoft.com/office/drawing/2014/main" id="{0BE4A308-4D48-6E26-F3CD-6F02A64C6A95}"/>
              </a:ext>
            </a:extLst>
          </p:cNvPr>
          <p:cNvSpPr/>
          <p:nvPr/>
        </p:nvSpPr>
        <p:spPr>
          <a:xfrm flipV="1">
            <a:off x="353634" y="273744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Oval 12">
            <a:extLst>
              <a:ext uri="{FF2B5EF4-FFF2-40B4-BE49-F238E27FC236}">
                <a16:creationId xmlns:a16="http://schemas.microsoft.com/office/drawing/2014/main" id="{B795C885-43AE-268C-7BD2-B463ED051F72}"/>
              </a:ext>
            </a:extLst>
          </p:cNvPr>
          <p:cNvSpPr/>
          <p:nvPr/>
        </p:nvSpPr>
        <p:spPr>
          <a:xfrm flipV="1">
            <a:off x="353634" y="246611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Oval 13">
            <a:extLst>
              <a:ext uri="{FF2B5EF4-FFF2-40B4-BE49-F238E27FC236}">
                <a16:creationId xmlns:a16="http://schemas.microsoft.com/office/drawing/2014/main" id="{77493B92-12CF-E083-CD71-929C0989DF37}"/>
              </a:ext>
            </a:extLst>
          </p:cNvPr>
          <p:cNvSpPr/>
          <p:nvPr/>
        </p:nvSpPr>
        <p:spPr>
          <a:xfrm flipV="1">
            <a:off x="355941" y="34267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Oval 14">
            <a:extLst>
              <a:ext uri="{FF2B5EF4-FFF2-40B4-BE49-F238E27FC236}">
                <a16:creationId xmlns:a16="http://schemas.microsoft.com/office/drawing/2014/main" id="{6D8C2B5C-8C6F-D991-EE8D-7011F470E2E4}"/>
              </a:ext>
            </a:extLst>
          </p:cNvPr>
          <p:cNvSpPr/>
          <p:nvPr/>
        </p:nvSpPr>
        <p:spPr>
          <a:xfrm flipV="1">
            <a:off x="355941" y="311217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Oval 15">
            <a:extLst>
              <a:ext uri="{FF2B5EF4-FFF2-40B4-BE49-F238E27FC236}">
                <a16:creationId xmlns:a16="http://schemas.microsoft.com/office/drawing/2014/main" id="{0823B0DD-EB79-F779-AD7A-D26054D43E36}"/>
              </a:ext>
            </a:extLst>
          </p:cNvPr>
          <p:cNvSpPr/>
          <p:nvPr/>
        </p:nvSpPr>
        <p:spPr>
          <a:xfrm flipV="1">
            <a:off x="353634" y="37844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Oval 16">
            <a:extLst>
              <a:ext uri="{FF2B5EF4-FFF2-40B4-BE49-F238E27FC236}">
                <a16:creationId xmlns:a16="http://schemas.microsoft.com/office/drawing/2014/main" id="{ADBC3060-EFCF-6A3A-28E9-6DC36E08680D}"/>
              </a:ext>
            </a:extLst>
          </p:cNvPr>
          <p:cNvSpPr/>
          <p:nvPr/>
        </p:nvSpPr>
        <p:spPr>
          <a:xfrm flipV="1">
            <a:off x="353634" y="40648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Oval 17">
            <a:extLst>
              <a:ext uri="{FF2B5EF4-FFF2-40B4-BE49-F238E27FC236}">
                <a16:creationId xmlns:a16="http://schemas.microsoft.com/office/drawing/2014/main" id="{3792C44F-E03F-1C35-FA06-827A91CFCA5C}"/>
              </a:ext>
            </a:extLst>
          </p:cNvPr>
          <p:cNvSpPr/>
          <p:nvPr/>
        </p:nvSpPr>
        <p:spPr>
          <a:xfrm flipV="1">
            <a:off x="353634" y="43422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Oval 18">
            <a:extLst>
              <a:ext uri="{FF2B5EF4-FFF2-40B4-BE49-F238E27FC236}">
                <a16:creationId xmlns:a16="http://schemas.microsoft.com/office/drawing/2014/main" id="{07C6E593-1C0A-3721-76F4-9E7E5322CAF0}"/>
              </a:ext>
            </a:extLst>
          </p:cNvPr>
          <p:cNvSpPr/>
          <p:nvPr/>
        </p:nvSpPr>
        <p:spPr>
          <a:xfrm flipV="1">
            <a:off x="353634" y="46226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Oval 22">
            <a:extLst>
              <a:ext uri="{FF2B5EF4-FFF2-40B4-BE49-F238E27FC236}">
                <a16:creationId xmlns:a16="http://schemas.microsoft.com/office/drawing/2014/main" id="{45428335-732D-D1DC-D0ED-D17A7DDCA4B3}"/>
              </a:ext>
            </a:extLst>
          </p:cNvPr>
          <p:cNvSpPr/>
          <p:nvPr/>
        </p:nvSpPr>
        <p:spPr>
          <a:xfrm flipV="1">
            <a:off x="353634" y="57152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7" name="Graphic 26" descr="Marker with solid fill">
            <a:extLst>
              <a:ext uri="{FF2B5EF4-FFF2-40B4-BE49-F238E27FC236}">
                <a16:creationId xmlns:a16="http://schemas.microsoft.com/office/drawing/2014/main" id="{59D298EC-8AF6-1212-42D8-01A3720BA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583" y="1272433"/>
            <a:ext cx="466001" cy="466001"/>
          </a:xfrm>
          <a:prstGeom prst="rect">
            <a:avLst/>
          </a:prstGeom>
        </p:spPr>
      </p:pic>
      <p:pic>
        <p:nvPicPr>
          <p:cNvPr id="52" name="Graphic 51" descr="User with solid fill">
            <a:extLst>
              <a:ext uri="{FF2B5EF4-FFF2-40B4-BE49-F238E27FC236}">
                <a16:creationId xmlns:a16="http://schemas.microsoft.com/office/drawing/2014/main" id="{5A849D20-333D-2EE8-2DC9-E21DE87BDD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7984" y="1325221"/>
            <a:ext cx="360425" cy="360425"/>
          </a:xfrm>
          <a:prstGeom prst="rect">
            <a:avLst/>
          </a:prstGeom>
        </p:spPr>
      </p:pic>
      <p:sp>
        <p:nvSpPr>
          <p:cNvPr id="91" name="Oval 90">
            <a:extLst>
              <a:ext uri="{FF2B5EF4-FFF2-40B4-BE49-F238E27FC236}">
                <a16:creationId xmlns:a16="http://schemas.microsoft.com/office/drawing/2014/main" id="{6CC8ABBB-A497-1954-51F6-F42E1945580A}"/>
              </a:ext>
            </a:extLst>
          </p:cNvPr>
          <p:cNvSpPr/>
          <p:nvPr/>
        </p:nvSpPr>
        <p:spPr>
          <a:xfrm flipV="1">
            <a:off x="2685405" y="21144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2" name="Oval 91">
            <a:extLst>
              <a:ext uri="{FF2B5EF4-FFF2-40B4-BE49-F238E27FC236}">
                <a16:creationId xmlns:a16="http://schemas.microsoft.com/office/drawing/2014/main" id="{7302C1E2-7D64-2C4A-BC8D-B5659B41BCA3}"/>
              </a:ext>
            </a:extLst>
          </p:cNvPr>
          <p:cNvSpPr/>
          <p:nvPr/>
        </p:nvSpPr>
        <p:spPr>
          <a:xfrm flipV="1">
            <a:off x="5196101" y="23052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3" name="Oval 92">
            <a:extLst>
              <a:ext uri="{FF2B5EF4-FFF2-40B4-BE49-F238E27FC236}">
                <a16:creationId xmlns:a16="http://schemas.microsoft.com/office/drawing/2014/main" id="{3E799ACB-C861-4E19-DFF0-14265B8ECFEB}"/>
              </a:ext>
            </a:extLst>
          </p:cNvPr>
          <p:cNvSpPr/>
          <p:nvPr/>
        </p:nvSpPr>
        <p:spPr>
          <a:xfrm rot="10800000" flipV="1">
            <a:off x="5218960" y="31085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4" name="Oval 93">
            <a:extLst>
              <a:ext uri="{FF2B5EF4-FFF2-40B4-BE49-F238E27FC236}">
                <a16:creationId xmlns:a16="http://schemas.microsoft.com/office/drawing/2014/main" id="{BA4B1064-5B5E-CB5C-BF17-54B8DE71B7D2}"/>
              </a:ext>
            </a:extLst>
          </p:cNvPr>
          <p:cNvSpPr/>
          <p:nvPr/>
        </p:nvSpPr>
        <p:spPr>
          <a:xfrm rot="10800000" flipV="1">
            <a:off x="5202192" y="340423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5" name="Oval 94">
            <a:extLst>
              <a:ext uri="{FF2B5EF4-FFF2-40B4-BE49-F238E27FC236}">
                <a16:creationId xmlns:a16="http://schemas.microsoft.com/office/drawing/2014/main" id="{96A8C28B-810D-CDB6-D10A-FE97FBD9443C}"/>
              </a:ext>
            </a:extLst>
          </p:cNvPr>
          <p:cNvSpPr/>
          <p:nvPr/>
        </p:nvSpPr>
        <p:spPr>
          <a:xfrm rot="10800000" flipV="1">
            <a:off x="5200973" y="36501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6" name="Oval 95">
            <a:extLst>
              <a:ext uri="{FF2B5EF4-FFF2-40B4-BE49-F238E27FC236}">
                <a16:creationId xmlns:a16="http://schemas.microsoft.com/office/drawing/2014/main" id="{7C83CDE1-A112-07A4-6671-E724E710B519}"/>
              </a:ext>
            </a:extLst>
          </p:cNvPr>
          <p:cNvSpPr/>
          <p:nvPr/>
        </p:nvSpPr>
        <p:spPr>
          <a:xfrm rot="10800000" flipV="1">
            <a:off x="5202026" y="39354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7" name="Oval 96">
            <a:extLst>
              <a:ext uri="{FF2B5EF4-FFF2-40B4-BE49-F238E27FC236}">
                <a16:creationId xmlns:a16="http://schemas.microsoft.com/office/drawing/2014/main" id="{4D4F5BA7-60BE-0F89-FB93-CF2340A31894}"/>
              </a:ext>
            </a:extLst>
          </p:cNvPr>
          <p:cNvSpPr/>
          <p:nvPr/>
        </p:nvSpPr>
        <p:spPr>
          <a:xfrm rot="10800000" flipV="1">
            <a:off x="5205234" y="42141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9" name="Oval 98">
            <a:extLst>
              <a:ext uri="{FF2B5EF4-FFF2-40B4-BE49-F238E27FC236}">
                <a16:creationId xmlns:a16="http://schemas.microsoft.com/office/drawing/2014/main" id="{C320184B-E9EC-F262-2264-14FCE8948580}"/>
              </a:ext>
            </a:extLst>
          </p:cNvPr>
          <p:cNvSpPr/>
          <p:nvPr/>
        </p:nvSpPr>
        <p:spPr>
          <a:xfrm rot="10800000" flipV="1">
            <a:off x="7700865" y="2328141"/>
            <a:ext cx="45719" cy="45719"/>
          </a:xfrm>
          <a:prstGeom prst="ellipse">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2" name="Diagram 1">
            <a:extLst>
              <a:ext uri="{FF2B5EF4-FFF2-40B4-BE49-F238E27FC236}">
                <a16:creationId xmlns:a16="http://schemas.microsoft.com/office/drawing/2014/main" id="{73180BC6-E13E-4A32-93D9-E7C27AF5215C}"/>
              </a:ext>
            </a:extLst>
          </p:cNvPr>
          <p:cNvGraphicFramePr/>
          <p:nvPr>
            <p:extLst>
              <p:ext uri="{D42A27DB-BD31-4B8C-83A1-F6EECF244321}">
                <p14:modId xmlns:p14="http://schemas.microsoft.com/office/powerpoint/2010/main" val="3163222161"/>
              </p:ext>
            </p:extLst>
          </p:nvPr>
        </p:nvGraphicFramePr>
        <p:xfrm>
          <a:off x="1024355" y="1258221"/>
          <a:ext cx="10143289" cy="51024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8" name="Picture 2" descr="International Organization for Migration - Wikipedia">
            <a:extLst>
              <a:ext uri="{FF2B5EF4-FFF2-40B4-BE49-F238E27FC236}">
                <a16:creationId xmlns:a16="http://schemas.microsoft.com/office/drawing/2014/main" id="{02983565-B393-4D29-831C-033E148664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774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18246"/>
            <a:ext cx="12192000" cy="98916"/>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Rectángulo redondeado 1">
            <a:extLst>
              <a:ext uri="{FF2B5EF4-FFF2-40B4-BE49-F238E27FC236}">
                <a16:creationId xmlns:a16="http://schemas.microsoft.com/office/drawing/2014/main" id="{6B776D3C-DD70-B621-7CFC-C9900913B5AB}"/>
              </a:ext>
            </a:extLst>
          </p:cNvPr>
          <p:cNvSpPr/>
          <p:nvPr/>
        </p:nvSpPr>
        <p:spPr>
          <a:xfrm>
            <a:off x="2068860" y="3207811"/>
            <a:ext cx="8089449" cy="726185"/>
          </a:xfrm>
          <a:prstGeom prst="roundRect">
            <a:avLst>
              <a:gd name="adj" fmla="val 8209"/>
            </a:avLst>
          </a:prstGeom>
          <a:solidFill>
            <a:srgbClr val="40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ángulo redondeado 4">
            <a:extLst>
              <a:ext uri="{FF2B5EF4-FFF2-40B4-BE49-F238E27FC236}">
                <a16:creationId xmlns:a16="http://schemas.microsoft.com/office/drawing/2014/main" id="{2E7D3084-113B-58ED-8BFF-3F12D37A2DD3}"/>
              </a:ext>
            </a:extLst>
          </p:cNvPr>
          <p:cNvSpPr/>
          <p:nvPr/>
        </p:nvSpPr>
        <p:spPr>
          <a:xfrm>
            <a:off x="2508738" y="2477343"/>
            <a:ext cx="7177903" cy="696813"/>
          </a:xfrm>
          <a:prstGeom prst="roundRect">
            <a:avLst>
              <a:gd name="adj" fmla="val 8209"/>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1695191" y="1621729"/>
            <a:ext cx="8736875" cy="224210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100" b="1" dirty="0">
                <a:solidFill>
                  <a:schemeClr val="bg1"/>
                </a:solidFill>
                <a:latin typeface="Gill Sans Nova Book"/>
                <a:ea typeface="Open Sans Bold"/>
                <a:cs typeface="Open Sans Bold"/>
              </a:rPr>
              <a:t>Outstanding results</a:t>
            </a:r>
            <a:endParaRPr lang="en-US" dirty="0">
              <a:solidFill>
                <a:schemeClr val="bg1"/>
              </a:solidFill>
              <a:cs typeface="Calibri Light"/>
            </a:endParaRPr>
          </a:p>
          <a:p>
            <a:pPr>
              <a:lnSpc>
                <a:spcPct val="100000"/>
              </a:lnSpc>
            </a:pPr>
            <a:r>
              <a:rPr lang="en-US" sz="4100" b="1" dirty="0">
                <a:solidFill>
                  <a:schemeClr val="bg1"/>
                </a:solidFill>
                <a:latin typeface="Gill Sans Nova Book"/>
                <a:ea typeface="Open Sans Bold"/>
                <a:cs typeface="Open Sans Bold"/>
              </a:rPr>
              <a:t>What was found in the study?</a:t>
            </a:r>
            <a:endParaRPr lang="en-US" dirty="0">
              <a:solidFill>
                <a:schemeClr val="bg1"/>
              </a:solidFill>
              <a:cs typeface="Calibri Light"/>
            </a:endParaRPr>
          </a:p>
        </p:txBody>
      </p:sp>
      <p:pic>
        <p:nvPicPr>
          <p:cNvPr id="8" name="Picture 2" descr="International Organization for Migration - Wikipedia">
            <a:extLst>
              <a:ext uri="{FF2B5EF4-FFF2-40B4-BE49-F238E27FC236}">
                <a16:creationId xmlns:a16="http://schemas.microsoft.com/office/drawing/2014/main" id="{30FE7F9B-C32E-FFA5-CCA1-4A8C15F6A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736" y="5538176"/>
            <a:ext cx="1581222" cy="5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24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646942" y="-226603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321456" y="714579"/>
            <a:ext cx="6019414" cy="85141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000" b="1" dirty="0" err="1">
                <a:solidFill>
                  <a:srgbClr val="0033A0"/>
                </a:solidFill>
                <a:latin typeface="Gill Sans Nova Book"/>
                <a:ea typeface="Open Sans Bold"/>
                <a:cs typeface="Open Sans Bold"/>
              </a:rPr>
              <a:t>Demographic</a:t>
            </a:r>
            <a:r>
              <a:rPr lang="es-CR" sz="4000" b="1" dirty="0">
                <a:solidFill>
                  <a:srgbClr val="0033A0"/>
                </a:solidFill>
                <a:latin typeface="Gill Sans Nova Book"/>
                <a:ea typeface="Open Sans Bold"/>
                <a:cs typeface="Open Sans Bold"/>
              </a:rPr>
              <a:t> </a:t>
            </a:r>
            <a:r>
              <a:rPr lang="es-CR" sz="4000" b="1" dirty="0" err="1">
                <a:solidFill>
                  <a:srgbClr val="0033A0"/>
                </a:solidFill>
                <a:latin typeface="Gill Sans Nova Book"/>
                <a:ea typeface="Open Sans Bold"/>
                <a:cs typeface="Open Sans Bold"/>
              </a:rPr>
              <a:t>profiles</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Rectángulo redondeado 2">
            <a:extLst>
              <a:ext uri="{FF2B5EF4-FFF2-40B4-BE49-F238E27FC236}">
                <a16:creationId xmlns:a16="http://schemas.microsoft.com/office/drawing/2014/main" id="{A81C0BC8-FE2D-2460-4B34-358E62B67523}"/>
              </a:ext>
            </a:extLst>
          </p:cNvPr>
          <p:cNvSpPr/>
          <p:nvPr/>
        </p:nvSpPr>
        <p:spPr>
          <a:xfrm>
            <a:off x="654341" y="1759474"/>
            <a:ext cx="10923940" cy="644590"/>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uadroTexto 4">
            <a:extLst>
              <a:ext uri="{FF2B5EF4-FFF2-40B4-BE49-F238E27FC236}">
                <a16:creationId xmlns:a16="http://schemas.microsoft.com/office/drawing/2014/main" id="{0B8DA4F7-3D1E-7B96-DE77-9A69644577C5}"/>
              </a:ext>
            </a:extLst>
          </p:cNvPr>
          <p:cNvSpPr txBox="1"/>
          <p:nvPr/>
        </p:nvSpPr>
        <p:spPr>
          <a:xfrm>
            <a:off x="1014022" y="1847917"/>
            <a:ext cx="9212701" cy="437043"/>
          </a:xfrm>
          <a:prstGeom prst="rect">
            <a:avLst/>
          </a:prstGeom>
          <a:noFill/>
        </p:spPr>
        <p:txBody>
          <a:bodyPr wrap="square" lIns="91440" tIns="45720" rIns="91440" bIns="45720" rtlCol="0" anchor="t">
            <a:spAutoFit/>
          </a:bodyPr>
          <a:lstStyle/>
          <a:p>
            <a:pPr algn="just">
              <a:lnSpc>
                <a:spcPct val="120000"/>
              </a:lnSpc>
            </a:pPr>
            <a:r>
              <a:rPr lang="en-US" sz="2000">
                <a:solidFill>
                  <a:schemeClr val="bg1"/>
                </a:solidFill>
                <a:latin typeface="Calibri Light"/>
                <a:ea typeface="+mn-lt"/>
                <a:cs typeface="+mn-lt"/>
              </a:rPr>
              <a:t>Over 70% of respondents in both samples were between the ages of 26 and 60.</a:t>
            </a:r>
            <a:endParaRPr lang="en-US">
              <a:solidFill>
                <a:schemeClr val="bg1"/>
              </a:solidFill>
              <a:latin typeface="Calibri Light"/>
              <a:ea typeface="+mn-lt"/>
              <a:cs typeface="+mn-lt"/>
            </a:endParaRPr>
          </a:p>
        </p:txBody>
      </p:sp>
      <p:sp>
        <p:nvSpPr>
          <p:cNvPr id="8" name="Rectángulo redondeado 7">
            <a:extLst>
              <a:ext uri="{FF2B5EF4-FFF2-40B4-BE49-F238E27FC236}">
                <a16:creationId xmlns:a16="http://schemas.microsoft.com/office/drawing/2014/main" id="{3449597E-7618-162D-D2E0-B00A13A48701}"/>
              </a:ext>
            </a:extLst>
          </p:cNvPr>
          <p:cNvSpPr/>
          <p:nvPr/>
        </p:nvSpPr>
        <p:spPr>
          <a:xfrm>
            <a:off x="654341" y="2554320"/>
            <a:ext cx="10923940" cy="1035303"/>
          </a:xfrm>
          <a:prstGeom prst="roundRect">
            <a:avLst/>
          </a:prstGeom>
          <a:solidFill>
            <a:srgbClr val="40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CuadroTexto 8">
            <a:extLst>
              <a:ext uri="{FF2B5EF4-FFF2-40B4-BE49-F238E27FC236}">
                <a16:creationId xmlns:a16="http://schemas.microsoft.com/office/drawing/2014/main" id="{EF91D129-9335-32F8-401E-E343E341BEB8}"/>
              </a:ext>
            </a:extLst>
          </p:cNvPr>
          <p:cNvSpPr txBox="1"/>
          <p:nvPr/>
        </p:nvSpPr>
        <p:spPr>
          <a:xfrm>
            <a:off x="1014022" y="2664621"/>
            <a:ext cx="10343267" cy="802848"/>
          </a:xfrm>
          <a:prstGeom prst="rect">
            <a:avLst/>
          </a:prstGeom>
          <a:noFill/>
        </p:spPr>
        <p:txBody>
          <a:bodyPr wrap="square" lIns="91440" tIns="45720" rIns="91440" bIns="45720" rtlCol="0" anchor="t">
            <a:spAutoFit/>
          </a:bodyPr>
          <a:lstStyle/>
          <a:p>
            <a:pPr algn="just">
              <a:lnSpc>
                <a:spcPct val="120000"/>
              </a:lnSpc>
            </a:pPr>
            <a:r>
              <a:rPr lang="en" sz="2000" dirty="0">
                <a:solidFill>
                  <a:schemeClr val="bg1"/>
                </a:solidFill>
                <a:latin typeface="Calibri Light"/>
                <a:ea typeface="Open Sans Light"/>
                <a:cs typeface="Open Sans Light"/>
              </a:rPr>
              <a:t>An average of 39% in both samples were women, while 60% were men (about 2/3 of the total sample).</a:t>
            </a:r>
            <a:endParaRPr lang="en">
              <a:solidFill>
                <a:schemeClr val="bg1"/>
              </a:solidFill>
              <a:latin typeface="Calibri Light"/>
              <a:cs typeface="Calibri Light"/>
            </a:endParaRPr>
          </a:p>
        </p:txBody>
      </p:sp>
      <p:sp>
        <p:nvSpPr>
          <p:cNvPr id="11" name="Rectángulo redondeado 10">
            <a:extLst>
              <a:ext uri="{FF2B5EF4-FFF2-40B4-BE49-F238E27FC236}">
                <a16:creationId xmlns:a16="http://schemas.microsoft.com/office/drawing/2014/main" id="{5533DED7-DAAE-4A19-46E8-878B98C211BE}"/>
              </a:ext>
            </a:extLst>
          </p:cNvPr>
          <p:cNvSpPr/>
          <p:nvPr/>
        </p:nvSpPr>
        <p:spPr>
          <a:xfrm>
            <a:off x="654341" y="3740392"/>
            <a:ext cx="10923940" cy="947997"/>
          </a:xfrm>
          <a:prstGeom prst="roundRect">
            <a:avLst/>
          </a:prstGeom>
          <a:solidFill>
            <a:srgbClr val="7E9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CuadroTexto 11">
            <a:extLst>
              <a:ext uri="{FF2B5EF4-FFF2-40B4-BE49-F238E27FC236}">
                <a16:creationId xmlns:a16="http://schemas.microsoft.com/office/drawing/2014/main" id="{C8CDF25C-6424-9D03-28AD-DD1CBFE7F94B}"/>
              </a:ext>
            </a:extLst>
          </p:cNvPr>
          <p:cNvSpPr txBox="1"/>
          <p:nvPr/>
        </p:nvSpPr>
        <p:spPr>
          <a:xfrm>
            <a:off x="1014022" y="3790223"/>
            <a:ext cx="10270375" cy="1055545"/>
          </a:xfrm>
          <a:prstGeom prst="rect">
            <a:avLst/>
          </a:prstGeom>
          <a:noFill/>
        </p:spPr>
        <p:txBody>
          <a:bodyPr wrap="square" lIns="91440" tIns="45720" rIns="91440" bIns="45720" rtlCol="0" anchor="t">
            <a:spAutoFit/>
          </a:bodyPr>
          <a:lstStyle/>
          <a:p>
            <a:r>
              <a:rPr lang="en" sz="2000" dirty="0">
                <a:solidFill>
                  <a:schemeClr val="bg1"/>
                </a:solidFill>
                <a:latin typeface="Calibri Light"/>
                <a:ea typeface="Open Sans Light"/>
                <a:cs typeface="Calibri Light"/>
              </a:rPr>
              <a:t>58% of individuals surveyed reported that their highest level of education was primary school, while an average of 18% reported having no formal studies. </a:t>
            </a:r>
            <a:endParaRPr lang="es-ES" sz="2000">
              <a:solidFill>
                <a:srgbClr val="000000"/>
              </a:solidFill>
              <a:latin typeface="Calibri Light"/>
              <a:ea typeface="Open Sans Light"/>
              <a:cs typeface="Calibri Light"/>
            </a:endParaRPr>
          </a:p>
          <a:p>
            <a:pPr algn="just">
              <a:lnSpc>
                <a:spcPct val="120000"/>
              </a:lnSpc>
            </a:pPr>
            <a:endParaRPr lang="es-ES" sz="2000" dirty="0">
              <a:solidFill>
                <a:schemeClr val="bg1"/>
              </a:solidFill>
              <a:latin typeface="Gill Sans Nova Light"/>
              <a:ea typeface="Open Sans Light"/>
              <a:cs typeface="Open Sans Light"/>
            </a:endParaRPr>
          </a:p>
        </p:txBody>
      </p:sp>
      <p:sp>
        <p:nvSpPr>
          <p:cNvPr id="13" name="Rectángulo redondeado 12">
            <a:extLst>
              <a:ext uri="{FF2B5EF4-FFF2-40B4-BE49-F238E27FC236}">
                <a16:creationId xmlns:a16="http://schemas.microsoft.com/office/drawing/2014/main" id="{E76BF580-6C68-DBB2-F249-47B27BB37612}"/>
              </a:ext>
            </a:extLst>
          </p:cNvPr>
          <p:cNvSpPr/>
          <p:nvPr/>
        </p:nvSpPr>
        <p:spPr>
          <a:xfrm>
            <a:off x="654341" y="4839157"/>
            <a:ext cx="10923940" cy="947997"/>
          </a:xfrm>
          <a:prstGeom prst="roundRect">
            <a:avLst/>
          </a:prstGeom>
          <a:solidFill>
            <a:srgbClr val="B4C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754DF1D6-AD77-C7C7-A1E2-CB4D917AC5E3}"/>
              </a:ext>
            </a:extLst>
          </p:cNvPr>
          <p:cNvSpPr txBox="1"/>
          <p:nvPr/>
        </p:nvSpPr>
        <p:spPr>
          <a:xfrm>
            <a:off x="1014022" y="4917544"/>
            <a:ext cx="10224458" cy="1055545"/>
          </a:xfrm>
          <a:prstGeom prst="rect">
            <a:avLst/>
          </a:prstGeom>
          <a:noFill/>
        </p:spPr>
        <p:txBody>
          <a:bodyPr wrap="square" lIns="91440" tIns="45720" rIns="91440" bIns="45720" rtlCol="0" anchor="t">
            <a:spAutoFit/>
          </a:bodyPr>
          <a:lstStyle/>
          <a:p>
            <a:r>
              <a:rPr lang="en" sz="2000" dirty="0">
                <a:latin typeface="Calibri Light"/>
                <a:ea typeface="Open Sans Light"/>
                <a:cs typeface="Calibri Light"/>
              </a:rPr>
              <a:t>Around 48% of individuals surveyed indicated that they were not able to cover their household expenses in the last 6 months. </a:t>
            </a:r>
            <a:endParaRPr lang="es-ES" sz="2000">
              <a:solidFill>
                <a:srgbClr val="808080"/>
              </a:solidFill>
              <a:latin typeface="Calibri Light"/>
              <a:ea typeface="Open Sans Light"/>
              <a:cs typeface="Calibri Light"/>
            </a:endParaRPr>
          </a:p>
          <a:p>
            <a:pPr algn="just">
              <a:lnSpc>
                <a:spcPct val="120000"/>
              </a:lnSpc>
            </a:pPr>
            <a:endParaRPr lang="es-ES" sz="2000" dirty="0">
              <a:latin typeface="Gill Sans Nova Light"/>
              <a:ea typeface="Open Sans Light"/>
              <a:cs typeface="Open Sans Light"/>
            </a:endParaRPr>
          </a:p>
        </p:txBody>
      </p:sp>
      <p:sp>
        <p:nvSpPr>
          <p:cNvPr id="17" name="Triángulo 16">
            <a:extLst>
              <a:ext uri="{FF2B5EF4-FFF2-40B4-BE49-F238E27FC236}">
                <a16:creationId xmlns:a16="http://schemas.microsoft.com/office/drawing/2014/main" id="{C85A0E28-4A83-1003-F4F7-9CD567AC3E0C}"/>
              </a:ext>
            </a:extLst>
          </p:cNvPr>
          <p:cNvSpPr/>
          <p:nvPr/>
        </p:nvSpPr>
        <p:spPr>
          <a:xfrm rot="5400000">
            <a:off x="935930" y="2026384"/>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Triángulo 17">
            <a:extLst>
              <a:ext uri="{FF2B5EF4-FFF2-40B4-BE49-F238E27FC236}">
                <a16:creationId xmlns:a16="http://schemas.microsoft.com/office/drawing/2014/main" id="{256D3B2F-887A-2673-17AC-3FDD7F2A97EE}"/>
              </a:ext>
            </a:extLst>
          </p:cNvPr>
          <p:cNvSpPr/>
          <p:nvPr/>
        </p:nvSpPr>
        <p:spPr>
          <a:xfrm rot="5400000">
            <a:off x="935930" y="2865201"/>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Triángulo 18">
            <a:extLst>
              <a:ext uri="{FF2B5EF4-FFF2-40B4-BE49-F238E27FC236}">
                <a16:creationId xmlns:a16="http://schemas.microsoft.com/office/drawing/2014/main" id="{41C25E33-7AEC-1EC4-DC46-A08774E6A983}"/>
              </a:ext>
            </a:extLst>
          </p:cNvPr>
          <p:cNvSpPr/>
          <p:nvPr/>
        </p:nvSpPr>
        <p:spPr>
          <a:xfrm rot="5400000">
            <a:off x="935930" y="3983649"/>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Triángulo 19">
            <a:extLst>
              <a:ext uri="{FF2B5EF4-FFF2-40B4-BE49-F238E27FC236}">
                <a16:creationId xmlns:a16="http://schemas.microsoft.com/office/drawing/2014/main" id="{B06FEDDD-8E52-84A3-6740-182E1F9059F7}"/>
              </a:ext>
            </a:extLst>
          </p:cNvPr>
          <p:cNvSpPr/>
          <p:nvPr/>
        </p:nvSpPr>
        <p:spPr>
          <a:xfrm rot="5400000">
            <a:off x="935930" y="5121167"/>
            <a:ext cx="88490" cy="67753"/>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3" name="Gráfico 22" descr="Group con relleno sólido">
            <a:extLst>
              <a:ext uri="{FF2B5EF4-FFF2-40B4-BE49-F238E27FC236}">
                <a16:creationId xmlns:a16="http://schemas.microsoft.com/office/drawing/2014/main" id="{8EACF5AE-797C-7F33-C7C9-20BEBD3622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818" y="748347"/>
            <a:ext cx="914400" cy="914400"/>
          </a:xfrm>
          <a:prstGeom prst="rect">
            <a:avLst/>
          </a:prstGeom>
        </p:spPr>
      </p:pic>
      <p:pic>
        <p:nvPicPr>
          <p:cNvPr id="2" name="Picture 2" descr="International Organization for Migration - Wikipedia">
            <a:extLst>
              <a:ext uri="{FF2B5EF4-FFF2-40B4-BE49-F238E27FC236}">
                <a16:creationId xmlns:a16="http://schemas.microsoft.com/office/drawing/2014/main" id="{B8525AE8-1306-4038-D3B5-B6C0BB390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955"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2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06169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653277" y="800585"/>
            <a:ext cx="10136018" cy="74430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0033A0"/>
                </a:solidFill>
                <a:latin typeface="Gill Sans Nova Book"/>
                <a:ea typeface="Open Sans Bold"/>
                <a:cs typeface="Open Sans Bold"/>
              </a:rPr>
              <a:t>Working conditions in the fishing sector</a:t>
            </a:r>
            <a:endParaRPr lang="en-US">
              <a:cs typeface="Calibri Light"/>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Rectángulo redondeado 2">
            <a:extLst>
              <a:ext uri="{FF2B5EF4-FFF2-40B4-BE49-F238E27FC236}">
                <a16:creationId xmlns:a16="http://schemas.microsoft.com/office/drawing/2014/main" id="{A81C0BC8-FE2D-2460-4B34-358E62B67523}"/>
              </a:ext>
            </a:extLst>
          </p:cNvPr>
          <p:cNvSpPr/>
          <p:nvPr/>
        </p:nvSpPr>
        <p:spPr>
          <a:xfrm>
            <a:off x="654341" y="1759473"/>
            <a:ext cx="10929801" cy="854605"/>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uadroTexto 4">
            <a:extLst>
              <a:ext uri="{FF2B5EF4-FFF2-40B4-BE49-F238E27FC236}">
                <a16:creationId xmlns:a16="http://schemas.microsoft.com/office/drawing/2014/main" id="{0B8DA4F7-3D1E-7B96-DE77-9A69644577C5}"/>
              </a:ext>
            </a:extLst>
          </p:cNvPr>
          <p:cNvSpPr txBox="1"/>
          <p:nvPr/>
        </p:nvSpPr>
        <p:spPr>
          <a:xfrm>
            <a:off x="1014023" y="1892884"/>
            <a:ext cx="10231680" cy="1605568"/>
          </a:xfrm>
          <a:prstGeom prst="rect">
            <a:avLst/>
          </a:prstGeom>
          <a:noFill/>
        </p:spPr>
        <p:txBody>
          <a:bodyPr wrap="square" lIns="91440" tIns="45720" rIns="91440" bIns="45720" rtlCol="0" anchor="t">
            <a:spAutoFit/>
          </a:bodyPr>
          <a:lstStyle/>
          <a:p>
            <a:r>
              <a:rPr lang="en" sz="2100" dirty="0">
                <a:solidFill>
                  <a:schemeClr val="bg1"/>
                </a:solidFill>
                <a:latin typeface="Calibri Light"/>
                <a:ea typeface="Open Sans Light"/>
                <a:cs typeface="Open Sans Light"/>
              </a:rPr>
              <a:t>An average of 75% of the individuals surveyed do not have a fishing license issued by INCOPESCA.​</a:t>
            </a:r>
            <a:endParaRPr lang="es-ES" dirty="0">
              <a:solidFill>
                <a:schemeClr val="bg1"/>
              </a:solidFill>
              <a:latin typeface="Calibri Light"/>
              <a:cs typeface="Calibri Light"/>
            </a:endParaRPr>
          </a:p>
          <a:p>
            <a:pPr algn="just"/>
            <a:br>
              <a:rPr lang="en-US" dirty="0"/>
            </a:br>
            <a:endParaRPr lang="en-US" dirty="0"/>
          </a:p>
          <a:p>
            <a:pPr algn="just">
              <a:lnSpc>
                <a:spcPct val="120000"/>
              </a:lnSpc>
            </a:pPr>
            <a:endParaRPr lang="es-ES" dirty="0">
              <a:solidFill>
                <a:schemeClr val="bg1"/>
              </a:solidFill>
              <a:latin typeface="Gill Sans Nova Light"/>
              <a:ea typeface="Open Sans Light"/>
              <a:cs typeface="Open Sans Light"/>
            </a:endParaRPr>
          </a:p>
        </p:txBody>
      </p:sp>
      <p:sp>
        <p:nvSpPr>
          <p:cNvPr id="8" name="Rectángulo redondeado 7">
            <a:extLst>
              <a:ext uri="{FF2B5EF4-FFF2-40B4-BE49-F238E27FC236}">
                <a16:creationId xmlns:a16="http://schemas.microsoft.com/office/drawing/2014/main" id="{3449597E-7618-162D-D2E0-B00A13A48701}"/>
              </a:ext>
            </a:extLst>
          </p:cNvPr>
          <p:cNvSpPr/>
          <p:nvPr/>
        </p:nvSpPr>
        <p:spPr>
          <a:xfrm>
            <a:off x="654341" y="2758591"/>
            <a:ext cx="10923940" cy="737247"/>
          </a:xfrm>
          <a:prstGeom prst="roundRect">
            <a:avLst/>
          </a:prstGeom>
          <a:solidFill>
            <a:srgbClr val="40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CuadroTexto 8">
            <a:extLst>
              <a:ext uri="{FF2B5EF4-FFF2-40B4-BE49-F238E27FC236}">
                <a16:creationId xmlns:a16="http://schemas.microsoft.com/office/drawing/2014/main" id="{EF91D129-9335-32F8-401E-E343E341BEB8}"/>
              </a:ext>
            </a:extLst>
          </p:cNvPr>
          <p:cNvSpPr txBox="1"/>
          <p:nvPr/>
        </p:nvSpPr>
        <p:spPr>
          <a:xfrm>
            <a:off x="1014022" y="2898849"/>
            <a:ext cx="10343267" cy="1513235"/>
          </a:xfrm>
          <a:prstGeom prst="rect">
            <a:avLst/>
          </a:prstGeom>
          <a:noFill/>
        </p:spPr>
        <p:txBody>
          <a:bodyPr wrap="square" lIns="91440" tIns="45720" rIns="91440" bIns="45720" rtlCol="0" anchor="t">
            <a:spAutoFit/>
          </a:bodyPr>
          <a:lstStyle/>
          <a:p>
            <a:r>
              <a:rPr lang="en" dirty="0">
                <a:solidFill>
                  <a:schemeClr val="bg1"/>
                </a:solidFill>
                <a:latin typeface="Calibri Light"/>
                <a:ea typeface="Open Sans Light"/>
                <a:cs typeface="Open Sans Light"/>
              </a:rPr>
              <a:t>More than 75% of the individuals surveyed reported that they do not receive the IMAS benefit during the closed season.​</a:t>
            </a:r>
            <a:endParaRPr lang="es-ES" dirty="0">
              <a:solidFill>
                <a:schemeClr val="bg1"/>
              </a:solidFill>
              <a:latin typeface="Calibri Light"/>
              <a:cs typeface="Calibri Light"/>
            </a:endParaRPr>
          </a:p>
          <a:p>
            <a:pPr algn="just"/>
            <a:br>
              <a:rPr lang="en-US" dirty="0"/>
            </a:br>
            <a:endParaRPr lang="en-US" dirty="0"/>
          </a:p>
          <a:p>
            <a:pPr algn="just">
              <a:lnSpc>
                <a:spcPct val="120000"/>
              </a:lnSpc>
            </a:pPr>
            <a:endParaRPr lang="es-ES" dirty="0">
              <a:solidFill>
                <a:schemeClr val="bg1"/>
              </a:solidFill>
              <a:latin typeface="Gill Sans Nova Light"/>
              <a:ea typeface="Open Sans Light"/>
              <a:cs typeface="Open Sans Light"/>
            </a:endParaRPr>
          </a:p>
        </p:txBody>
      </p:sp>
      <p:sp>
        <p:nvSpPr>
          <p:cNvPr id="11" name="Rectángulo redondeado 10">
            <a:extLst>
              <a:ext uri="{FF2B5EF4-FFF2-40B4-BE49-F238E27FC236}">
                <a16:creationId xmlns:a16="http://schemas.microsoft.com/office/drawing/2014/main" id="{5533DED7-DAAE-4A19-46E8-878B98C211BE}"/>
              </a:ext>
            </a:extLst>
          </p:cNvPr>
          <p:cNvSpPr/>
          <p:nvPr/>
        </p:nvSpPr>
        <p:spPr>
          <a:xfrm>
            <a:off x="654341" y="3646607"/>
            <a:ext cx="10923940" cy="947997"/>
          </a:xfrm>
          <a:prstGeom prst="roundRect">
            <a:avLst/>
          </a:prstGeom>
          <a:solidFill>
            <a:srgbClr val="7E9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CuadroTexto 11">
            <a:extLst>
              <a:ext uri="{FF2B5EF4-FFF2-40B4-BE49-F238E27FC236}">
                <a16:creationId xmlns:a16="http://schemas.microsoft.com/office/drawing/2014/main" id="{C8CDF25C-6424-9D03-28AD-DD1CBFE7F94B}"/>
              </a:ext>
            </a:extLst>
          </p:cNvPr>
          <p:cNvSpPr txBox="1"/>
          <p:nvPr/>
        </p:nvSpPr>
        <p:spPr>
          <a:xfrm>
            <a:off x="1014022" y="3696438"/>
            <a:ext cx="10270375" cy="1640321"/>
          </a:xfrm>
          <a:prstGeom prst="rect">
            <a:avLst/>
          </a:prstGeom>
          <a:noFill/>
        </p:spPr>
        <p:txBody>
          <a:bodyPr wrap="square" lIns="91440" tIns="45720" rIns="91440" bIns="45720" rtlCol="0" anchor="t">
            <a:spAutoFit/>
          </a:bodyPr>
          <a:lstStyle/>
          <a:p>
            <a:r>
              <a:rPr lang="en" sz="2000" dirty="0">
                <a:solidFill>
                  <a:schemeClr val="bg1"/>
                </a:solidFill>
                <a:latin typeface="Calibri Light"/>
                <a:ea typeface="Open Sans Light"/>
                <a:cs typeface="Open Sans Light"/>
              </a:rPr>
              <a:t>On average, between 41-43% reported working for a boat owner; while 16% work under subcontract.​</a:t>
            </a:r>
            <a:endParaRPr lang="es-ES" sz="2000">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p:txBody>
      </p:sp>
      <p:sp>
        <p:nvSpPr>
          <p:cNvPr id="13" name="Rectángulo redondeado 12">
            <a:extLst>
              <a:ext uri="{FF2B5EF4-FFF2-40B4-BE49-F238E27FC236}">
                <a16:creationId xmlns:a16="http://schemas.microsoft.com/office/drawing/2014/main" id="{E76BF580-6C68-DBB2-F249-47B27BB37612}"/>
              </a:ext>
            </a:extLst>
          </p:cNvPr>
          <p:cNvSpPr/>
          <p:nvPr/>
        </p:nvSpPr>
        <p:spPr>
          <a:xfrm>
            <a:off x="654341" y="4745372"/>
            <a:ext cx="10923940" cy="711885"/>
          </a:xfrm>
          <a:prstGeom prst="roundRect">
            <a:avLst/>
          </a:prstGeom>
          <a:solidFill>
            <a:srgbClr val="B4C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754DF1D6-AD77-C7C7-A1E2-CB4D917AC5E3}"/>
              </a:ext>
            </a:extLst>
          </p:cNvPr>
          <p:cNvSpPr txBox="1"/>
          <p:nvPr/>
        </p:nvSpPr>
        <p:spPr>
          <a:xfrm>
            <a:off x="1014022" y="4888153"/>
            <a:ext cx="10235190" cy="1301767"/>
          </a:xfrm>
          <a:prstGeom prst="rect">
            <a:avLst/>
          </a:prstGeom>
          <a:noFill/>
        </p:spPr>
        <p:txBody>
          <a:bodyPr wrap="square" lIns="91440" tIns="45720" rIns="91440" bIns="45720" rtlCol="0" anchor="t">
            <a:spAutoFit/>
          </a:bodyPr>
          <a:lstStyle/>
          <a:p>
            <a:r>
              <a:rPr lang="en" sz="2000" dirty="0">
                <a:latin typeface="Calibri Light"/>
                <a:ea typeface="Open Sans Light"/>
                <a:cs typeface="Open Sans Light"/>
              </a:rPr>
              <a:t>On average, 65% of the individuals surveyed reported starting to work in fishing as minors.​</a:t>
            </a:r>
            <a:endParaRPr lang="es-ES" sz="2000" dirty="0">
              <a:latin typeface="Calibri Light"/>
              <a:cs typeface="Calibri Light"/>
            </a:endParaRPr>
          </a:p>
          <a:p>
            <a:pPr algn="just"/>
            <a:br>
              <a:rPr lang="en-US" dirty="0"/>
            </a:br>
            <a:endParaRPr lang="en-US" dirty="0"/>
          </a:p>
          <a:p>
            <a:pPr algn="just">
              <a:lnSpc>
                <a:spcPct val="120000"/>
              </a:lnSpc>
            </a:pPr>
            <a:endParaRPr lang="es-ES" sz="2000" dirty="0">
              <a:latin typeface="Gill Sans Nova Light"/>
              <a:ea typeface="Open Sans Light"/>
              <a:cs typeface="Open Sans Light"/>
            </a:endParaRPr>
          </a:p>
        </p:txBody>
      </p:sp>
      <p:sp>
        <p:nvSpPr>
          <p:cNvPr id="17" name="Triángulo 16">
            <a:extLst>
              <a:ext uri="{FF2B5EF4-FFF2-40B4-BE49-F238E27FC236}">
                <a16:creationId xmlns:a16="http://schemas.microsoft.com/office/drawing/2014/main" id="{C85A0E28-4A83-1003-F4F7-9CD567AC3E0C}"/>
              </a:ext>
            </a:extLst>
          </p:cNvPr>
          <p:cNvSpPr/>
          <p:nvPr/>
        </p:nvSpPr>
        <p:spPr>
          <a:xfrm rot="5400000">
            <a:off x="935930" y="2084623"/>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Triángulo 17">
            <a:extLst>
              <a:ext uri="{FF2B5EF4-FFF2-40B4-BE49-F238E27FC236}">
                <a16:creationId xmlns:a16="http://schemas.microsoft.com/office/drawing/2014/main" id="{256D3B2F-887A-2673-17AC-3FDD7F2A97EE}"/>
              </a:ext>
            </a:extLst>
          </p:cNvPr>
          <p:cNvSpPr/>
          <p:nvPr/>
        </p:nvSpPr>
        <p:spPr>
          <a:xfrm rot="5400000">
            <a:off x="935930" y="3099429"/>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Triángulo 18">
            <a:extLst>
              <a:ext uri="{FF2B5EF4-FFF2-40B4-BE49-F238E27FC236}">
                <a16:creationId xmlns:a16="http://schemas.microsoft.com/office/drawing/2014/main" id="{41C25E33-7AEC-1EC4-DC46-A08774E6A983}"/>
              </a:ext>
            </a:extLst>
          </p:cNvPr>
          <p:cNvSpPr/>
          <p:nvPr/>
        </p:nvSpPr>
        <p:spPr>
          <a:xfrm rot="5400000">
            <a:off x="935930" y="3889864"/>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Triángulo 19">
            <a:extLst>
              <a:ext uri="{FF2B5EF4-FFF2-40B4-BE49-F238E27FC236}">
                <a16:creationId xmlns:a16="http://schemas.microsoft.com/office/drawing/2014/main" id="{B06FEDDD-8E52-84A3-6740-182E1F9059F7}"/>
              </a:ext>
            </a:extLst>
          </p:cNvPr>
          <p:cNvSpPr/>
          <p:nvPr/>
        </p:nvSpPr>
        <p:spPr>
          <a:xfrm rot="5400000">
            <a:off x="935930" y="5027382"/>
            <a:ext cx="88490" cy="67753"/>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 name="Gráfico 1" descr="Kayak con relleno sólido">
            <a:extLst>
              <a:ext uri="{FF2B5EF4-FFF2-40B4-BE49-F238E27FC236}">
                <a16:creationId xmlns:a16="http://schemas.microsoft.com/office/drawing/2014/main" id="{FF73AC4D-84C3-9BB2-52C2-4FD690AEB2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492" y="715108"/>
            <a:ext cx="914400" cy="914400"/>
          </a:xfrm>
          <a:prstGeom prst="rect">
            <a:avLst/>
          </a:prstGeom>
        </p:spPr>
      </p:pic>
      <p:pic>
        <p:nvPicPr>
          <p:cNvPr id="15" name="Picture 2" descr="International Organization for Migration - Wikipedia">
            <a:extLst>
              <a:ext uri="{FF2B5EF4-FFF2-40B4-BE49-F238E27FC236}">
                <a16:creationId xmlns:a16="http://schemas.microsoft.com/office/drawing/2014/main" id="{61AC8AD3-0D41-1ADE-8151-03068ADE9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7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638263"/>
            <a:ext cx="12714416" cy="9636024"/>
          </a:xfrm>
          <a:prstGeom prst="rect">
            <a:avLst/>
          </a:prstGeom>
        </p:spPr>
      </p:pic>
      <p:sp>
        <p:nvSpPr>
          <p:cNvPr id="25" name="Rectángulo redondeado 24">
            <a:extLst>
              <a:ext uri="{FF2B5EF4-FFF2-40B4-BE49-F238E27FC236}">
                <a16:creationId xmlns:a16="http://schemas.microsoft.com/office/drawing/2014/main" id="{8A36BE92-AC78-CC2D-379D-8F79ACA70A49}"/>
              </a:ext>
            </a:extLst>
          </p:cNvPr>
          <p:cNvSpPr/>
          <p:nvPr/>
        </p:nvSpPr>
        <p:spPr>
          <a:xfrm>
            <a:off x="634030" y="860754"/>
            <a:ext cx="10923940"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1496705" y="930321"/>
            <a:ext cx="9198591" cy="77498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b="1" dirty="0" err="1">
                <a:solidFill>
                  <a:schemeClr val="bg1"/>
                </a:solidFill>
                <a:latin typeface="Gill Sans Nova SemiBold"/>
                <a:ea typeface="Open Sans Bold"/>
                <a:cs typeface="Open Sans Bold"/>
              </a:rPr>
              <a:t>Migration</a:t>
            </a:r>
            <a:r>
              <a:rPr lang="es-CR" sz="4800" b="1" dirty="0">
                <a:solidFill>
                  <a:schemeClr val="bg1"/>
                </a:solidFill>
                <a:latin typeface="Gill Sans Nova SemiBold"/>
                <a:ea typeface="Open Sans Bold"/>
                <a:cs typeface="Open Sans Bold"/>
              </a:rPr>
              <a:t> in </a:t>
            </a:r>
            <a:r>
              <a:rPr lang="es-CR" sz="4800" b="1" dirty="0" err="1">
                <a:solidFill>
                  <a:schemeClr val="bg1"/>
                </a:solidFill>
                <a:latin typeface="Gill Sans Nova SemiBold"/>
                <a:ea typeface="Open Sans Bold"/>
                <a:cs typeface="Open Sans Bold"/>
              </a:rPr>
              <a:t>the</a:t>
            </a:r>
            <a:r>
              <a:rPr lang="es-CR" sz="4800" b="1" dirty="0">
                <a:solidFill>
                  <a:schemeClr val="bg1"/>
                </a:solidFill>
                <a:latin typeface="Gill Sans Nova SemiBold"/>
                <a:ea typeface="Open Sans Bold"/>
                <a:cs typeface="Open Sans Bold"/>
              </a:rPr>
              <a:t> </a:t>
            </a:r>
            <a:r>
              <a:rPr lang="es-CR" sz="4800" b="1" dirty="0" err="1">
                <a:solidFill>
                  <a:schemeClr val="bg1"/>
                </a:solidFill>
                <a:latin typeface="Gill Sans Nova SemiBold"/>
                <a:ea typeface="Open Sans Bold"/>
                <a:cs typeface="Open Sans Bold"/>
              </a:rPr>
              <a:t>fishing</a:t>
            </a:r>
            <a:r>
              <a:rPr lang="es-CR" sz="4800" b="1" dirty="0">
                <a:solidFill>
                  <a:schemeClr val="bg1"/>
                </a:solidFill>
                <a:latin typeface="Gill Sans Nova SemiBold"/>
                <a:ea typeface="Open Sans Bold"/>
                <a:cs typeface="Open Sans Bold"/>
              </a:rPr>
              <a:t> sector</a:t>
            </a:r>
            <a:endParaRPr lang="es-ES" sz="4800" dirty="0">
              <a:solidFill>
                <a:schemeClr val="bg1"/>
              </a:solidFill>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50253" y="6449165"/>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64182" y="1890106"/>
            <a:ext cx="10063637" cy="1289643"/>
          </a:xfrm>
          <a:prstGeom prst="rect">
            <a:avLst/>
          </a:prstGeom>
        </p:spPr>
        <p:txBody>
          <a:bodyPr vert="horz" lIns="91440" tIns="45720" rIns="91440" bIns="45720" rtlCol="0" anchor="t">
            <a:normAutofit lnSpcReduction="10000"/>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800">
                <a:solidFill>
                  <a:schemeClr val="tx1"/>
                </a:solidFill>
                <a:latin typeface="Calibri Light"/>
                <a:ea typeface="Open Sans Light"/>
                <a:cs typeface="Open Sans Light"/>
              </a:rPr>
              <a:t>An average of 8.75% of the sample reported being migrants (177 people).</a:t>
            </a:r>
            <a:endParaRPr lang="en" sz="2800">
              <a:solidFill>
                <a:schemeClr val="tx1"/>
              </a:solidFill>
              <a:latin typeface="Calibri Light"/>
              <a:cs typeface="Calibri Light"/>
            </a:endParaRPr>
          </a:p>
          <a:p>
            <a:pPr algn="just"/>
            <a:br>
              <a:rPr lang="en-US" dirty="0"/>
            </a:br>
            <a:endParaRPr lang="en-US" dirty="0"/>
          </a:p>
          <a:p>
            <a:pPr algn="just">
              <a:lnSpc>
                <a:spcPct val="120000"/>
              </a:lnSpc>
            </a:pPr>
            <a:endParaRPr lang="es-ES" sz="2800" dirty="0">
              <a:solidFill>
                <a:schemeClr val="tx1"/>
              </a:solidFill>
              <a:latin typeface="Gill Sans Nova UltraLight" panose="020B0202020204020203" pitchFamily="34" charset="0"/>
              <a:ea typeface="Open Sans Light"/>
              <a:cs typeface="Open Sans Light"/>
            </a:endParaRPr>
          </a:p>
        </p:txBody>
      </p:sp>
      <p:grpSp>
        <p:nvGrpSpPr>
          <p:cNvPr id="3" name="Grupo 2">
            <a:extLst>
              <a:ext uri="{FF2B5EF4-FFF2-40B4-BE49-F238E27FC236}">
                <a16:creationId xmlns:a16="http://schemas.microsoft.com/office/drawing/2014/main" id="{2A40E1E3-A931-A1D4-8156-2ABFF5610269}"/>
              </a:ext>
            </a:extLst>
          </p:cNvPr>
          <p:cNvGrpSpPr/>
          <p:nvPr/>
        </p:nvGrpSpPr>
        <p:grpSpPr>
          <a:xfrm>
            <a:off x="2812909" y="3260712"/>
            <a:ext cx="5798290" cy="2400744"/>
            <a:chOff x="2130825" y="3467793"/>
            <a:chExt cx="5798290" cy="2400744"/>
          </a:xfrm>
        </p:grpSpPr>
        <p:pic>
          <p:nvPicPr>
            <p:cNvPr id="22" name="Imagen 21">
              <a:extLst>
                <a:ext uri="{FF2B5EF4-FFF2-40B4-BE49-F238E27FC236}">
                  <a16:creationId xmlns:a16="http://schemas.microsoft.com/office/drawing/2014/main" id="{DE6257BE-D541-A29A-39C0-D6827FDB2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825" y="3602555"/>
              <a:ext cx="3172374" cy="2265982"/>
            </a:xfrm>
            <a:prstGeom prst="rect">
              <a:avLst/>
            </a:prstGeom>
          </p:spPr>
        </p:pic>
        <p:sp>
          <p:nvSpPr>
            <p:cNvPr id="23" name="Rectangle: Rounded Corners 7">
              <a:extLst>
                <a:ext uri="{FF2B5EF4-FFF2-40B4-BE49-F238E27FC236}">
                  <a16:creationId xmlns:a16="http://schemas.microsoft.com/office/drawing/2014/main" id="{50FEAC3A-9225-D783-07BC-5B8191FA42A3}"/>
                </a:ext>
              </a:extLst>
            </p:cNvPr>
            <p:cNvSpPr/>
            <p:nvPr/>
          </p:nvSpPr>
          <p:spPr>
            <a:xfrm>
              <a:off x="4894751" y="3467793"/>
              <a:ext cx="2944008" cy="2091020"/>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ES" altLang="en-US" sz="2000">
                <a:solidFill>
                  <a:schemeClr val="bg1"/>
                </a:solidFill>
                <a:latin typeface="Gill Sans Nova UltraLight" panose="020B0202020204020203" pitchFamily="34" charset="0"/>
              </a:endParaRPr>
            </a:p>
            <a:p>
              <a:pPr algn="ctr"/>
              <a:endParaRPr lang="en" dirty="0">
                <a:solidFill>
                  <a:schemeClr val="bg1"/>
                </a:solidFill>
                <a:latin typeface="Calibri Light"/>
                <a:cs typeface="Calibri Light"/>
              </a:endParaRPr>
            </a:p>
            <a:p>
              <a:pPr algn="ctr"/>
              <a:endParaRPr lang="en" dirty="0">
                <a:solidFill>
                  <a:schemeClr val="bg1"/>
                </a:solidFill>
                <a:latin typeface="Calibri Light"/>
                <a:cs typeface="Calibri Light"/>
              </a:endParaRPr>
            </a:p>
            <a:p>
              <a:pPr algn="ctr"/>
              <a:r>
                <a:rPr lang="en" dirty="0">
                  <a:solidFill>
                    <a:schemeClr val="bg1"/>
                  </a:solidFill>
                  <a:latin typeface="Calibri Light"/>
                  <a:cs typeface="Calibri Light"/>
                </a:rPr>
                <a:t>The majority said their country of origin was Nicaragua, followed by Colombia and Venezuela.​</a:t>
              </a:r>
              <a:endParaRPr lang="es-ES" dirty="0">
                <a:solidFill>
                  <a:schemeClr val="bg1"/>
                </a:solidFill>
                <a:latin typeface="Calibri Light"/>
                <a:cs typeface="Calibri Light"/>
              </a:endParaRPr>
            </a:p>
            <a:p>
              <a:pPr algn="ctr"/>
              <a:br>
                <a:rPr lang="en-US" dirty="0"/>
              </a:br>
              <a:endParaRPr lang="en-US" dirty="0"/>
            </a:p>
            <a:p>
              <a:pPr algn="ctr"/>
              <a:endParaRPr lang="es-ES" altLang="en-US" sz="1050" dirty="0">
                <a:solidFill>
                  <a:schemeClr val="bg1"/>
                </a:solidFill>
                <a:latin typeface="Gill Sans Nova UltraLight" panose="020B0202020204020203" pitchFamily="34" charset="0"/>
              </a:endParaRPr>
            </a:p>
            <a:p>
              <a:pPr algn="ctr"/>
              <a:endParaRPr lang="en-US" sz="2000">
                <a:latin typeface="Gill Sans Nova UltraLight" panose="020B0202020204020203" pitchFamily="34" charset="0"/>
              </a:endParaRPr>
            </a:p>
          </p:txBody>
        </p:sp>
        <p:sp>
          <p:nvSpPr>
            <p:cNvPr id="24" name="Rectangle: Rounded Corners 8">
              <a:extLst>
                <a:ext uri="{FF2B5EF4-FFF2-40B4-BE49-F238E27FC236}">
                  <a16:creationId xmlns:a16="http://schemas.microsoft.com/office/drawing/2014/main" id="{A7661FC8-9203-5EAC-11C9-3836A7755F56}"/>
                </a:ext>
              </a:extLst>
            </p:cNvPr>
            <p:cNvSpPr/>
            <p:nvPr/>
          </p:nvSpPr>
          <p:spPr>
            <a:xfrm>
              <a:off x="4985107" y="3520417"/>
              <a:ext cx="2944008" cy="21205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grpSp>
      <p:pic>
        <p:nvPicPr>
          <p:cNvPr id="5" name="Picture 2" descr="International Organization for Migration - Wikipedia">
            <a:extLst>
              <a:ext uri="{FF2B5EF4-FFF2-40B4-BE49-F238E27FC236}">
                <a16:creationId xmlns:a16="http://schemas.microsoft.com/office/drawing/2014/main" id="{3381FDD7-BA57-B6B1-12A5-0F95D6956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822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10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83455" y="-1593515"/>
            <a:ext cx="12714416" cy="9636024"/>
          </a:xfrm>
          <a:prstGeom prst="rect">
            <a:avLst/>
          </a:prstGeom>
        </p:spPr>
      </p:pic>
      <p:sp>
        <p:nvSpPr>
          <p:cNvPr id="25" name="Rectángulo redondeado 24">
            <a:extLst>
              <a:ext uri="{FF2B5EF4-FFF2-40B4-BE49-F238E27FC236}">
                <a16:creationId xmlns:a16="http://schemas.microsoft.com/office/drawing/2014/main" id="{8A36BE92-AC78-CC2D-379D-8F79ACA70A49}"/>
              </a:ext>
            </a:extLst>
          </p:cNvPr>
          <p:cNvSpPr/>
          <p:nvPr/>
        </p:nvSpPr>
        <p:spPr>
          <a:xfrm>
            <a:off x="634030" y="860754"/>
            <a:ext cx="10923940"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875489" y="1628562"/>
            <a:ext cx="10447507" cy="4516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 sz="2800" b="1" dirty="0">
              <a:solidFill>
                <a:schemeClr val="bg1"/>
              </a:solidFill>
              <a:latin typeface="Calibri Light"/>
              <a:ea typeface="Open Sans Bold"/>
              <a:cs typeface="Open Sans Bold"/>
            </a:endParaRPr>
          </a:p>
          <a:p>
            <a:pPr algn="l"/>
            <a:endParaRPr lang="en" sz="2800" b="1" dirty="0">
              <a:solidFill>
                <a:schemeClr val="bg1"/>
              </a:solidFill>
              <a:latin typeface="Calibri Light"/>
              <a:ea typeface="Open Sans Bold"/>
              <a:cs typeface="Open Sans Bold"/>
            </a:endParaRPr>
          </a:p>
          <a:p>
            <a:pPr algn="l"/>
            <a:r>
              <a:rPr lang="en" sz="2800" b="1" dirty="0">
                <a:solidFill>
                  <a:schemeClr val="bg1"/>
                </a:solidFill>
                <a:latin typeface="Calibri Light"/>
                <a:ea typeface="Open Sans Bold"/>
                <a:cs typeface="Open Sans Bold"/>
              </a:rPr>
              <a:t>Results with “Household Survey” (PPS) methodology</a:t>
            </a:r>
            <a:endParaRPr lang="es-ES" sz="2800" b="1" dirty="0">
              <a:solidFill>
                <a:schemeClr val="bg1"/>
              </a:solidFill>
              <a:latin typeface="Calibri Light"/>
              <a:cs typeface="Calibri Light"/>
            </a:endParaRPr>
          </a:p>
          <a:p>
            <a:br>
              <a:rPr lang="en-US" sz="1600" dirty="0"/>
            </a:br>
            <a:endParaRPr lang="en-US" sz="1600" dirty="0"/>
          </a:p>
          <a:p>
            <a:endParaRPr lang="es-CR" sz="800" b="1" dirty="0">
              <a:solidFill>
                <a:schemeClr val="bg1"/>
              </a:solidFill>
              <a:latin typeface="Gill Sans Nova SemiBold"/>
              <a:ea typeface="Open Sans Bold"/>
              <a:cs typeface="Open Sans Bold"/>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875489" y="2146748"/>
            <a:ext cx="5900821" cy="1977186"/>
          </a:xfrm>
          <a:prstGeom prst="rect">
            <a:avLst/>
          </a:prstGeom>
        </p:spPr>
        <p:txBody>
          <a:bodyPr vert="horz" lIns="91440" tIns="45720" rIns="91440" bIns="45720" rtlCol="0" anchor="t">
            <a:norm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Char char="•"/>
            </a:pPr>
            <a:r>
              <a:rPr lang="en" sz="2800" dirty="0">
                <a:solidFill>
                  <a:schemeClr val="tx1"/>
                </a:solidFill>
                <a:latin typeface="Calibri Light"/>
                <a:ea typeface="Open Sans Light"/>
                <a:cs typeface="Open Sans Light"/>
              </a:rPr>
              <a:t>Final sample of 1,017 individuals.​</a:t>
            </a:r>
          </a:p>
          <a:p>
            <a:pPr>
              <a:buFont typeface="Arial" panose="020B0604020202020204" pitchFamily="34" charset="0"/>
              <a:buChar char="•"/>
            </a:pPr>
            <a:r>
              <a:rPr lang="en" sz="2800" dirty="0">
                <a:solidFill>
                  <a:schemeClr val="tx1"/>
                </a:solidFill>
                <a:latin typeface="Calibri Light"/>
                <a:ea typeface="Open Sans Light"/>
                <a:cs typeface="Open Sans Light"/>
              </a:rPr>
              <a:t>Overall rate of forced labor at 21,1% </a:t>
            </a:r>
          </a:p>
          <a:p>
            <a:pPr algn="just">
              <a:lnSpc>
                <a:spcPct val="120000"/>
              </a:lnSpc>
            </a:pPr>
            <a:endParaRPr lang="es-ES" sz="2800" dirty="0">
              <a:solidFill>
                <a:schemeClr val="tx1"/>
              </a:solidFill>
              <a:latin typeface="Gill Sans Nova UltraLight" panose="020B0202020204020203" pitchFamily="34" charset="0"/>
              <a:ea typeface="Open Sans Light"/>
              <a:cs typeface="Open Sans Light"/>
            </a:endParaRPr>
          </a:p>
        </p:txBody>
      </p:sp>
      <p:pic>
        <p:nvPicPr>
          <p:cNvPr id="12" name="Picture 4">
            <a:extLst>
              <a:ext uri="{FF2B5EF4-FFF2-40B4-BE49-F238E27FC236}">
                <a16:creationId xmlns:a16="http://schemas.microsoft.com/office/drawing/2014/main" id="{54F55F89-1227-4923-ACC1-A6CA04530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694" y="3778646"/>
            <a:ext cx="4006575" cy="22878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 couple of people standing in front of a red gate&#10;&#10;Description automatically generated with low confidence">
            <a:extLst>
              <a:ext uri="{FF2B5EF4-FFF2-40B4-BE49-F238E27FC236}">
                <a16:creationId xmlns:a16="http://schemas.microsoft.com/office/drawing/2014/main" id="{BA87D638-C2C7-4F0B-9697-48573CADABF7}"/>
              </a:ext>
            </a:extLst>
          </p:cNvPr>
          <p:cNvPicPr>
            <a:picLocks noChangeAspect="1"/>
          </p:cNvPicPr>
          <p:nvPr/>
        </p:nvPicPr>
        <p:blipFill>
          <a:blip r:embed="rId5"/>
          <a:stretch>
            <a:fillRect/>
          </a:stretch>
        </p:blipFill>
        <p:spPr>
          <a:xfrm>
            <a:off x="7249931" y="2181016"/>
            <a:ext cx="3014668" cy="3971245"/>
          </a:xfrm>
          <a:prstGeom prst="rect">
            <a:avLst/>
          </a:prstGeom>
        </p:spPr>
      </p:pic>
      <p:pic>
        <p:nvPicPr>
          <p:cNvPr id="3" name="Picture 2" descr="International Organization for Migration - Wikipedia">
            <a:extLst>
              <a:ext uri="{FF2B5EF4-FFF2-40B4-BE49-F238E27FC236}">
                <a16:creationId xmlns:a16="http://schemas.microsoft.com/office/drawing/2014/main" id="{DFB547AD-A326-303B-7F8F-46DC7DD01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9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183493" y="-138901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4519998" y="126536"/>
            <a:ext cx="7258622" cy="1067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400">
                <a:solidFill>
                  <a:srgbClr val="0033A0"/>
                </a:solidFill>
                <a:latin typeface="Open Sans Bold" pitchFamily="2" charset="0"/>
                <a:ea typeface="Open Sans Bold" pitchFamily="2" charset="0"/>
                <a:cs typeface="Open Sans Bold" pitchFamily="2" charset="0"/>
              </a:rPr>
              <a:t>Estimating the Prevalence of Forced Labor in the Fishing Industry in Costa Rica</a:t>
            </a:r>
            <a:endParaRPr lang="en-US" sz="2000">
              <a:solidFill>
                <a:srgbClr val="0033A0"/>
              </a:solidFill>
              <a:latin typeface="Open Sans Bold" pitchFamily="2" charset="0"/>
              <a:ea typeface="Open Sans Bold" pitchFamily="2" charset="0"/>
              <a:cs typeface="Open Sans Bold" pitchFamily="2" charset="0"/>
            </a:endParaRPr>
          </a:p>
        </p:txBody>
      </p:sp>
      <p:pic>
        <p:nvPicPr>
          <p:cNvPr id="8" name="Imagen 7">
            <a:extLst>
              <a:ext uri="{FF2B5EF4-FFF2-40B4-BE49-F238E27FC236}">
                <a16:creationId xmlns:a16="http://schemas.microsoft.com/office/drawing/2014/main" id="{9B5A6EE6-09F2-2323-65EC-D3875E15A2EC}"/>
              </a:ext>
            </a:extLst>
          </p:cNvPr>
          <p:cNvPicPr>
            <a:picLocks noChangeAspect="1"/>
          </p:cNvPicPr>
          <p:nvPr/>
        </p:nvPicPr>
        <p:blipFill rotWithShape="1">
          <a:blip r:embed="rId3">
            <a:extLst>
              <a:ext uri="{28A0092B-C50C-407E-A947-70E740481C1C}">
                <a14:useLocalDpi xmlns:a14="http://schemas.microsoft.com/office/drawing/2010/main" val="0"/>
              </a:ext>
            </a:extLst>
          </a:blip>
          <a:srcRect l="3088" r="6274"/>
          <a:stretch/>
        </p:blipFill>
        <p:spPr>
          <a:xfrm>
            <a:off x="-419725" y="0"/>
            <a:ext cx="4661941" cy="6858000"/>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2" name="Picture 2" descr="International Organization for Migration - Wikipedia">
            <a:extLst>
              <a:ext uri="{FF2B5EF4-FFF2-40B4-BE49-F238E27FC236}">
                <a16:creationId xmlns:a16="http://schemas.microsoft.com/office/drawing/2014/main" id="{CE8CC4E4-AEB3-45A0-9D52-139CD3195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ext Placeholder 18">
            <a:extLst>
              <a:ext uri="{FF2B5EF4-FFF2-40B4-BE49-F238E27FC236}">
                <a16:creationId xmlns:a16="http://schemas.microsoft.com/office/drawing/2014/main" id="{3ABE59E2-6FD9-96DE-41DB-C5934C236016}"/>
              </a:ext>
            </a:extLst>
          </p:cNvPr>
          <p:cNvGraphicFramePr/>
          <p:nvPr>
            <p:extLst>
              <p:ext uri="{D42A27DB-BD31-4B8C-83A1-F6EECF244321}">
                <p14:modId xmlns:p14="http://schemas.microsoft.com/office/powerpoint/2010/main" val="2969147283"/>
              </p:ext>
            </p:extLst>
          </p:nvPr>
        </p:nvGraphicFramePr>
        <p:xfrm>
          <a:off x="5027734" y="1361528"/>
          <a:ext cx="6243147" cy="12277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D9CEDAC5-FD18-4CCE-9082-42F1E9B61DC5}"/>
              </a:ext>
            </a:extLst>
          </p:cNvPr>
          <p:cNvPicPr>
            <a:picLocks noChangeAspect="1"/>
          </p:cNvPicPr>
          <p:nvPr/>
        </p:nvPicPr>
        <p:blipFill>
          <a:blip r:embed="rId10"/>
          <a:stretch>
            <a:fillRect/>
          </a:stretch>
        </p:blipFill>
        <p:spPr>
          <a:xfrm>
            <a:off x="5869293" y="2769064"/>
            <a:ext cx="5077033" cy="3618831"/>
          </a:xfrm>
          <a:prstGeom prst="rect">
            <a:avLst/>
          </a:prstGeom>
        </p:spPr>
      </p:pic>
    </p:spTree>
    <p:extLst>
      <p:ext uri="{BB962C8B-B14F-4D97-AF65-F5344CB8AC3E}">
        <p14:creationId xmlns:p14="http://schemas.microsoft.com/office/powerpoint/2010/main" val="1457197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83455" y="-1593515"/>
            <a:ext cx="12714416" cy="9636024"/>
          </a:xfrm>
          <a:prstGeom prst="rect">
            <a:avLst/>
          </a:prstGeom>
        </p:spPr>
      </p:pic>
      <p:sp>
        <p:nvSpPr>
          <p:cNvPr id="25" name="Rectángulo redondeado 24">
            <a:extLst>
              <a:ext uri="{FF2B5EF4-FFF2-40B4-BE49-F238E27FC236}">
                <a16:creationId xmlns:a16="http://schemas.microsoft.com/office/drawing/2014/main" id="{8A36BE92-AC78-CC2D-379D-8F79ACA70A49}"/>
              </a:ext>
            </a:extLst>
          </p:cNvPr>
          <p:cNvSpPr/>
          <p:nvPr/>
        </p:nvSpPr>
        <p:spPr>
          <a:xfrm>
            <a:off x="634030" y="860754"/>
            <a:ext cx="10923940"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875489" y="1778814"/>
            <a:ext cx="10447507" cy="312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 sz="2800" b="1" dirty="0">
                <a:solidFill>
                  <a:schemeClr val="bg1"/>
                </a:solidFill>
                <a:latin typeface="Calibri Light"/>
                <a:ea typeface="Open Sans Bold"/>
                <a:cs typeface="Open Sans Bold"/>
              </a:rPr>
              <a:t>Results with “Snowball” methodology (LTS)​</a:t>
            </a:r>
            <a:endParaRPr lang="es-ES" sz="2800" b="1">
              <a:solidFill>
                <a:schemeClr val="bg1"/>
              </a:solidFill>
              <a:latin typeface="Calibri Light"/>
              <a:cs typeface="Calibri Light"/>
            </a:endParaRPr>
          </a:p>
          <a:p>
            <a:br>
              <a:rPr lang="en-US" sz="1600" dirty="0"/>
            </a:br>
            <a:endParaRPr lang="en-US" sz="1600" dirty="0"/>
          </a:p>
          <a:p>
            <a:endParaRPr lang="es-CR" sz="800" b="1" dirty="0">
              <a:solidFill>
                <a:schemeClr val="bg1"/>
              </a:solidFill>
              <a:latin typeface="Gill Sans Nova SemiBold"/>
              <a:ea typeface="Open Sans Bold"/>
              <a:cs typeface="Open Sans Bold"/>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792145" y="2095126"/>
            <a:ext cx="5900821" cy="1977186"/>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panose="020B0604020202020204" pitchFamily="34" charset="0"/>
              <a:buChar char="•"/>
            </a:pPr>
            <a:r>
              <a:rPr lang="en" sz="2800" dirty="0">
                <a:solidFill>
                  <a:schemeClr val="tx1"/>
                </a:solidFill>
                <a:latin typeface="Calibri Light"/>
                <a:ea typeface="Open Sans Light"/>
                <a:cs typeface="Calibri Light"/>
              </a:rPr>
              <a:t>Final sample of 1,009 individuals. </a:t>
            </a:r>
            <a:endParaRPr lang="en-US" sz="2800">
              <a:solidFill>
                <a:schemeClr val="tx1"/>
              </a:solidFill>
              <a:latin typeface="Calibri Light"/>
              <a:ea typeface="Open Sans Light"/>
              <a:cs typeface="Calibri Light"/>
            </a:endParaRPr>
          </a:p>
          <a:p>
            <a:pPr marL="285750" indent="-285750">
              <a:buFont typeface="Arial,Sans-Serif" panose="020B0604020202020204" pitchFamily="34" charset="0"/>
              <a:buChar char="•"/>
            </a:pPr>
            <a:r>
              <a:rPr lang="en" sz="2800" dirty="0">
                <a:solidFill>
                  <a:schemeClr val="tx1"/>
                </a:solidFill>
                <a:latin typeface="Calibri Light"/>
                <a:ea typeface="Open Sans Light"/>
                <a:cs typeface="Calibri Light"/>
              </a:rPr>
              <a:t>Overall rate of forced labor at 22,4% </a:t>
            </a:r>
            <a:endParaRPr lang="es-ES" sz="2800" dirty="0">
              <a:solidFill>
                <a:schemeClr val="tx1"/>
              </a:solidFill>
            </a:endParaRPr>
          </a:p>
          <a:p>
            <a:pPr marL="457200" indent="-457200" algn="just">
              <a:lnSpc>
                <a:spcPct val="120000"/>
              </a:lnSpc>
              <a:buFont typeface="Arial" panose="020B0604020202020204" pitchFamily="34" charset="0"/>
              <a:buChar char="•"/>
            </a:pPr>
            <a:endParaRPr lang="es-ES" sz="2800">
              <a:solidFill>
                <a:schemeClr val="tx1"/>
              </a:solidFill>
              <a:latin typeface="Gill Sans Nova UltraLight" panose="020B0202020204020203" pitchFamily="34" charset="0"/>
              <a:ea typeface="Open Sans Light"/>
              <a:cs typeface="Open Sans Light"/>
            </a:endParaRPr>
          </a:p>
          <a:p>
            <a:pPr algn="just">
              <a:lnSpc>
                <a:spcPct val="120000"/>
              </a:lnSpc>
            </a:pPr>
            <a:endParaRPr lang="es-ES" sz="2800" dirty="0">
              <a:solidFill>
                <a:schemeClr val="tx1"/>
              </a:solidFill>
              <a:latin typeface="Gill Sans Nova UltraLight" panose="020B0202020204020203" pitchFamily="34" charset="0"/>
              <a:ea typeface="Open Sans Light"/>
              <a:cs typeface="Open Sans Light"/>
            </a:endParaRPr>
          </a:p>
        </p:txBody>
      </p:sp>
      <p:pic>
        <p:nvPicPr>
          <p:cNvPr id="11" name="Picture 4" descr="A picture containing silhouette&#10;&#10;Description automatically generated">
            <a:extLst>
              <a:ext uri="{FF2B5EF4-FFF2-40B4-BE49-F238E27FC236}">
                <a16:creationId xmlns:a16="http://schemas.microsoft.com/office/drawing/2014/main" id="{F81C9314-FADF-442F-B1F0-225180C91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124" y="2009207"/>
            <a:ext cx="3501630" cy="430969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165BDBF-231E-5B57-969A-A6498CF63589}"/>
              </a:ext>
            </a:extLst>
          </p:cNvPr>
          <p:cNvPicPr>
            <a:picLocks noChangeAspect="1"/>
          </p:cNvPicPr>
          <p:nvPr/>
        </p:nvPicPr>
        <p:blipFill>
          <a:blip r:embed="rId5"/>
          <a:stretch>
            <a:fillRect/>
          </a:stretch>
        </p:blipFill>
        <p:spPr>
          <a:xfrm>
            <a:off x="1666875" y="3238500"/>
            <a:ext cx="4012407" cy="3012282"/>
          </a:xfrm>
          <a:prstGeom prst="rect">
            <a:avLst/>
          </a:prstGeom>
        </p:spPr>
      </p:pic>
      <p:pic>
        <p:nvPicPr>
          <p:cNvPr id="5" name="Picture 2" descr="International Organization for Migration - Wikipedia">
            <a:extLst>
              <a:ext uri="{FF2B5EF4-FFF2-40B4-BE49-F238E27FC236}">
                <a16:creationId xmlns:a16="http://schemas.microsoft.com/office/drawing/2014/main" id="{422801F0-844B-5B9D-C02D-0F303299F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1091"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56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0" y="-113876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844346" y="556978"/>
            <a:ext cx="8503308" cy="11910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3600" b="1" dirty="0" err="1">
                <a:solidFill>
                  <a:srgbClr val="0033A0"/>
                </a:solidFill>
                <a:latin typeface="Gill Sans Nova Book"/>
                <a:ea typeface="Open Sans Bold"/>
                <a:cs typeface="Open Sans Bold"/>
              </a:rPr>
              <a:t>Estimation</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of</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prevalence</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of</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forced</a:t>
            </a:r>
            <a:r>
              <a:rPr lang="es-CR" sz="3600" b="1" dirty="0">
                <a:solidFill>
                  <a:srgbClr val="0033A0"/>
                </a:solidFill>
                <a:latin typeface="Gill Sans Nova Book"/>
                <a:ea typeface="Open Sans Bold"/>
                <a:cs typeface="Open Sans Bold"/>
              </a:rPr>
              <a:t> labor in </a:t>
            </a:r>
            <a:r>
              <a:rPr lang="es-CR" sz="3600" b="1" dirty="0" err="1">
                <a:solidFill>
                  <a:srgbClr val="0033A0"/>
                </a:solidFill>
                <a:latin typeface="Gill Sans Nova Book"/>
                <a:ea typeface="Open Sans Bold"/>
                <a:cs typeface="Open Sans Bold"/>
              </a:rPr>
              <a:t>the</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fishing</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industry</a:t>
            </a:r>
            <a:r>
              <a:rPr lang="es-CR" sz="3600" b="1" dirty="0">
                <a:solidFill>
                  <a:srgbClr val="0033A0"/>
                </a:solidFill>
                <a:latin typeface="Gill Sans Nova Book"/>
                <a:ea typeface="Open Sans Bold"/>
                <a:cs typeface="Open Sans Bold"/>
              </a:rPr>
              <a:t> in Puntarenas</a:t>
            </a:r>
            <a:endParaRPr lang="es-ES" dirty="0"/>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TextBox 4">
            <a:extLst>
              <a:ext uri="{FF2B5EF4-FFF2-40B4-BE49-F238E27FC236}">
                <a16:creationId xmlns:a16="http://schemas.microsoft.com/office/drawing/2014/main" id="{8BEDC322-312C-4E23-AEBB-D0F55FB4A7AD}"/>
              </a:ext>
            </a:extLst>
          </p:cNvPr>
          <p:cNvSpPr txBox="1"/>
          <p:nvPr/>
        </p:nvSpPr>
        <p:spPr>
          <a:xfrm>
            <a:off x="2599035" y="4163126"/>
            <a:ext cx="6993931" cy="1200329"/>
          </a:xfrm>
          <a:prstGeom prst="rect">
            <a:avLst/>
          </a:prstGeom>
          <a:noFill/>
        </p:spPr>
        <p:txBody>
          <a:bodyPr wrap="square" lIns="91440" tIns="45720" rIns="91440" bIns="45720" rtlCol="0" anchor="t">
            <a:spAutoFit/>
          </a:bodyPr>
          <a:lstStyle/>
          <a:p>
            <a:pPr algn="just"/>
            <a:r>
              <a:rPr lang="en" sz="2400" dirty="0">
                <a:latin typeface="Calibri Light"/>
                <a:cs typeface="Calibri Light"/>
              </a:rPr>
              <a:t>who work in the fishing sector in Puntarenas, have experienced abuses in their workplace that could represent an indicator of human trafficking.​</a:t>
            </a:r>
            <a:endParaRPr lang="es-ES" dirty="0">
              <a:latin typeface="Calibri Light"/>
              <a:cs typeface="Calibri Light"/>
            </a:endParaRPr>
          </a:p>
        </p:txBody>
      </p:sp>
      <p:pic>
        <p:nvPicPr>
          <p:cNvPr id="8" name="Imagen 7">
            <a:extLst>
              <a:ext uri="{FF2B5EF4-FFF2-40B4-BE49-F238E27FC236}">
                <a16:creationId xmlns:a16="http://schemas.microsoft.com/office/drawing/2014/main" id="{55C8BD57-E7FC-3B17-6A34-67CA12A88935}"/>
              </a:ext>
            </a:extLst>
          </p:cNvPr>
          <p:cNvPicPr>
            <a:picLocks noChangeAspect="1"/>
          </p:cNvPicPr>
          <p:nvPr/>
        </p:nvPicPr>
        <p:blipFill rotWithShape="1">
          <a:blip r:embed="rId3">
            <a:extLst>
              <a:ext uri="{28A0092B-C50C-407E-A947-70E740481C1C}">
                <a14:useLocalDpi xmlns:a14="http://schemas.microsoft.com/office/drawing/2010/main" val="0"/>
              </a:ext>
            </a:extLst>
          </a:blip>
          <a:srcRect l="39738" r="-146"/>
          <a:stretch/>
        </p:blipFill>
        <p:spPr>
          <a:xfrm>
            <a:off x="5339320" y="2020865"/>
            <a:ext cx="4454008" cy="2255839"/>
          </a:xfrm>
          <a:prstGeom prst="rect">
            <a:avLst/>
          </a:prstGeom>
        </p:spPr>
      </p:pic>
      <p:sp>
        <p:nvSpPr>
          <p:cNvPr id="2" name="Title 17">
            <a:extLst>
              <a:ext uri="{FF2B5EF4-FFF2-40B4-BE49-F238E27FC236}">
                <a16:creationId xmlns:a16="http://schemas.microsoft.com/office/drawing/2014/main" id="{E95F5E88-E34C-9420-2F0A-0AE779E92C4D}"/>
              </a:ext>
            </a:extLst>
          </p:cNvPr>
          <p:cNvSpPr txBox="1">
            <a:spLocks/>
          </p:cNvSpPr>
          <p:nvPr/>
        </p:nvSpPr>
        <p:spPr>
          <a:xfrm>
            <a:off x="2434627" y="2241964"/>
            <a:ext cx="2911732" cy="179201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3700" b="1" dirty="0">
                <a:solidFill>
                  <a:srgbClr val="0033A0"/>
                </a:solidFill>
                <a:latin typeface="Gill Sans Nova Book"/>
                <a:ea typeface="Open Sans Bold"/>
                <a:cs typeface="Open Sans Bold"/>
              </a:rPr>
              <a:t>1 </a:t>
            </a:r>
            <a:r>
              <a:rPr lang="es-CR" sz="3700" b="1" err="1">
                <a:solidFill>
                  <a:srgbClr val="0033A0"/>
                </a:solidFill>
                <a:latin typeface="Gill Sans Nova Book"/>
                <a:ea typeface="Open Sans Bold"/>
                <a:cs typeface="Open Sans Bold"/>
              </a:rPr>
              <a:t>of</a:t>
            </a:r>
            <a:r>
              <a:rPr lang="es-CR" sz="3700" b="1" dirty="0">
                <a:solidFill>
                  <a:srgbClr val="0033A0"/>
                </a:solidFill>
                <a:latin typeface="Gill Sans Nova Book"/>
                <a:ea typeface="Open Sans Bold"/>
                <a:cs typeface="Open Sans Bold"/>
              </a:rPr>
              <a:t> </a:t>
            </a:r>
            <a:r>
              <a:rPr lang="es-CR" sz="3700" b="1" err="1">
                <a:solidFill>
                  <a:srgbClr val="0033A0"/>
                </a:solidFill>
                <a:latin typeface="Gill Sans Nova Book"/>
                <a:ea typeface="Open Sans Bold"/>
                <a:cs typeface="Open Sans Bold"/>
              </a:rPr>
              <a:t>every</a:t>
            </a:r>
            <a:r>
              <a:rPr lang="es-CR" sz="3700" b="1">
                <a:solidFill>
                  <a:srgbClr val="0033A0"/>
                </a:solidFill>
                <a:latin typeface="Gill Sans Nova Book"/>
                <a:ea typeface="Open Sans Bold"/>
                <a:cs typeface="Open Sans Bold"/>
              </a:rPr>
              <a:t> 5 </a:t>
            </a:r>
            <a:endParaRPr lang="es-ES" sz="3700">
              <a:solidFill>
                <a:srgbClr val="000000"/>
              </a:solidFill>
              <a:latin typeface="Calibri Light" panose="020F0302020204030204"/>
              <a:ea typeface="Open Sans Bold"/>
              <a:cs typeface="Calibri Light" panose="020F0302020204030204"/>
            </a:endParaRPr>
          </a:p>
          <a:p>
            <a:r>
              <a:rPr lang="es-CR" sz="3700" b="1" err="1">
                <a:solidFill>
                  <a:srgbClr val="0033A0"/>
                </a:solidFill>
                <a:latin typeface="Gill Sans Nova Book"/>
                <a:ea typeface="Open Sans Bold"/>
                <a:cs typeface="Open Sans Bold"/>
              </a:rPr>
              <a:t>individuals</a:t>
            </a:r>
            <a:endParaRPr lang="es-ES" sz="3700">
              <a:solidFill>
                <a:srgbClr val="000000"/>
              </a:solidFill>
              <a:latin typeface="Calibri Light" panose="020F0302020204030204"/>
              <a:ea typeface="Open Sans Bold"/>
              <a:cs typeface="Calibri Light" panose="020F0302020204030204"/>
            </a:endParaRPr>
          </a:p>
        </p:txBody>
      </p:sp>
      <p:pic>
        <p:nvPicPr>
          <p:cNvPr id="3" name="Picture 2" descr="International Organization for Migration - Wikipedia">
            <a:extLst>
              <a:ext uri="{FF2B5EF4-FFF2-40B4-BE49-F238E27FC236}">
                <a16:creationId xmlns:a16="http://schemas.microsoft.com/office/drawing/2014/main" id="{E6672C87-CADB-61B8-C641-38F6D8EBE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091"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79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152409"/>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791472" y="718483"/>
            <a:ext cx="10609055" cy="94470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b="1" dirty="0">
                <a:solidFill>
                  <a:srgbClr val="0033A0"/>
                </a:solidFill>
                <a:latin typeface="Gill Sans Nova Book"/>
                <a:ea typeface="Open Sans Bold"/>
                <a:cs typeface="Open Sans Bold"/>
              </a:rPr>
              <a:t>Abuses </a:t>
            </a:r>
            <a:r>
              <a:rPr lang="es-CR" sz="4800" b="1" dirty="0" err="1">
                <a:solidFill>
                  <a:srgbClr val="0033A0"/>
                </a:solidFill>
                <a:latin typeface="Gill Sans Nova Book"/>
                <a:ea typeface="Open Sans Bold"/>
                <a:cs typeface="Open Sans Bold"/>
              </a:rPr>
              <a:t>during</a:t>
            </a:r>
            <a:r>
              <a:rPr lang="es-CR" sz="4800" b="1" dirty="0">
                <a:solidFill>
                  <a:srgbClr val="0033A0"/>
                </a:solidFill>
                <a:latin typeface="Gill Sans Nova Book"/>
                <a:ea typeface="Open Sans Bold"/>
                <a:cs typeface="Open Sans Bold"/>
              </a:rPr>
              <a:t> </a:t>
            </a:r>
            <a:r>
              <a:rPr lang="es-CR" sz="4800" b="1" dirty="0" err="1">
                <a:solidFill>
                  <a:srgbClr val="0033A0"/>
                </a:solidFill>
                <a:latin typeface="Gill Sans Nova Book"/>
                <a:ea typeface="Open Sans Bold"/>
                <a:cs typeface="Open Sans Bold"/>
              </a:rPr>
              <a:t>recruitment</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786719" y="1718479"/>
            <a:ext cx="7285821" cy="4199297"/>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62637" y="1930212"/>
            <a:ext cx="6733984" cy="3634719"/>
          </a:xfrm>
          <a:prstGeom prst="rect">
            <a:avLst/>
          </a:prstGeom>
        </p:spPr>
        <p:txBody>
          <a:bodyPr vert="horz" lIns="91440" tIns="45720" rIns="91440" bIns="45720" rtlCol="0" anchor="t">
            <a:normAutofit fontScale="92500" lnSpcReduction="10000"/>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000" dirty="0">
                <a:solidFill>
                  <a:schemeClr val="bg1"/>
                </a:solidFill>
                <a:latin typeface="Calibri Light"/>
                <a:ea typeface="Open Sans Light"/>
                <a:cs typeface="Open Sans Light"/>
              </a:rPr>
              <a:t>41% to 49% indicated that they had at some time felt forced during recruitment to accept a job.​</a:t>
            </a:r>
            <a:endParaRPr lang="es-ES" dirty="0">
              <a:solidFill>
                <a:schemeClr val="bg1"/>
              </a:solidFill>
              <a:latin typeface="Calibri Light"/>
              <a:cs typeface="Calibri Light"/>
            </a:endParaRPr>
          </a:p>
          <a:p>
            <a:pPr algn="just"/>
            <a:br>
              <a:rPr lang="en-US" dirty="0"/>
            </a:br>
            <a:endParaRPr lang="en-US">
              <a:latin typeface="Calibri Light"/>
              <a:cs typeface="Calibri Light"/>
            </a:endParaRPr>
          </a:p>
          <a:p>
            <a:pPr algn="just">
              <a:lnSpc>
                <a:spcPct val="120000"/>
              </a:lnSpc>
            </a:pPr>
            <a:r>
              <a:rPr lang="en" sz="2000" dirty="0">
                <a:solidFill>
                  <a:schemeClr val="bg1"/>
                </a:solidFill>
                <a:latin typeface="Calibri Light"/>
                <a:ea typeface="Open Sans Light"/>
                <a:cs typeface="Open Sans Light"/>
              </a:rPr>
              <a:t>45% of individuals surveyed have felt deceived or lied to about the nature of the job, specific responsibilities and the number of hours worked.​</a:t>
            </a:r>
            <a:endParaRPr lang="es-ES" dirty="0">
              <a:solidFill>
                <a:schemeClr val="bg1"/>
              </a:solidFill>
              <a:latin typeface="Calibri Light"/>
              <a:cs typeface="Calibri Light"/>
            </a:endParaRPr>
          </a:p>
          <a:p>
            <a:pPr algn="just"/>
            <a:br>
              <a:rPr lang="en-US" dirty="0"/>
            </a:br>
            <a:endParaRPr lang="en-US">
              <a:latin typeface="Calibri Light"/>
              <a:cs typeface="Calibri Light"/>
            </a:endParaRPr>
          </a:p>
          <a:p>
            <a:pPr algn="just">
              <a:lnSpc>
                <a:spcPct val="120000"/>
              </a:lnSpc>
            </a:pPr>
            <a:r>
              <a:rPr lang="en" sz="2000" dirty="0">
                <a:solidFill>
                  <a:schemeClr val="bg1"/>
                </a:solidFill>
                <a:latin typeface="Calibri Light"/>
                <a:cs typeface="Calibri Light"/>
              </a:rPr>
              <a:t>Some of these individuals happened to be kidnapped, confined or held against their will during the recruitment phase (an average of 13% in their current job and 9.75% in previous jobs).</a:t>
            </a:r>
            <a:endParaRPr lang="en">
              <a:solidFill>
                <a:schemeClr val="bg1"/>
              </a:solidFill>
              <a:latin typeface="Calibri Light"/>
              <a:cs typeface="Calibri Light"/>
            </a:endParaRPr>
          </a:p>
          <a:p>
            <a:pPr algn="just"/>
            <a:br>
              <a:rPr lang="en-US" dirty="0"/>
            </a:br>
            <a:endParaRPr lang="en-US" dirty="0"/>
          </a:p>
          <a:p>
            <a:pPr algn="just">
              <a:lnSpc>
                <a:spcPct val="120000"/>
              </a:lnSpc>
            </a:pPr>
            <a:endParaRPr lang="es-ES" altLang="en-US" sz="2000" dirty="0">
              <a:solidFill>
                <a:schemeClr val="bg1"/>
              </a:solidFill>
              <a:latin typeface="Gill Sans Nova Light"/>
            </a:endParaRPr>
          </a:p>
          <a:p>
            <a:pPr algn="just">
              <a:lnSpc>
                <a:spcPct val="120000"/>
              </a:lnSpc>
            </a:pPr>
            <a:endParaRPr lang="es-CR" sz="2000">
              <a:solidFill>
                <a:schemeClr val="bg1"/>
              </a:solidFill>
              <a:latin typeface="Gill Sans Nova UltraLight" panose="020B0202020204020203" pitchFamily="34" charset="0"/>
              <a:ea typeface="Open Sans Light"/>
              <a:cs typeface="Open Sans Light"/>
            </a:endParaRPr>
          </a:p>
        </p:txBody>
      </p:sp>
      <p:pic>
        <p:nvPicPr>
          <p:cNvPr id="9" name="Imagen 8">
            <a:extLst>
              <a:ext uri="{FF2B5EF4-FFF2-40B4-BE49-F238E27FC236}">
                <a16:creationId xmlns:a16="http://schemas.microsoft.com/office/drawing/2014/main" id="{F484F6A8-6E32-198A-D55E-4C50E5AEB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588" y="3094117"/>
            <a:ext cx="2870045" cy="2005148"/>
          </a:xfrm>
          <a:prstGeom prst="rect">
            <a:avLst/>
          </a:prstGeom>
        </p:spPr>
      </p:pic>
      <p:sp>
        <p:nvSpPr>
          <p:cNvPr id="12" name="Triángulo 11">
            <a:extLst>
              <a:ext uri="{FF2B5EF4-FFF2-40B4-BE49-F238E27FC236}">
                <a16:creationId xmlns:a16="http://schemas.microsoft.com/office/drawing/2014/main" id="{6CB7F7A0-ED0C-D116-3D41-AD3AC4E0FC35}"/>
              </a:ext>
            </a:extLst>
          </p:cNvPr>
          <p:cNvSpPr/>
          <p:nvPr/>
        </p:nvSpPr>
        <p:spPr>
          <a:xfrm rot="5400000">
            <a:off x="985181" y="2064229"/>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Triángulo 12">
            <a:extLst>
              <a:ext uri="{FF2B5EF4-FFF2-40B4-BE49-F238E27FC236}">
                <a16:creationId xmlns:a16="http://schemas.microsoft.com/office/drawing/2014/main" id="{41EBA906-136E-9AD9-3EE0-C86D9F6B10C9}"/>
              </a:ext>
            </a:extLst>
          </p:cNvPr>
          <p:cNvSpPr/>
          <p:nvPr/>
        </p:nvSpPr>
        <p:spPr>
          <a:xfrm rot="5400000">
            <a:off x="985181" y="2940725"/>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8" name="Straight Arrow Connector 7">
            <a:extLst>
              <a:ext uri="{FF2B5EF4-FFF2-40B4-BE49-F238E27FC236}">
                <a16:creationId xmlns:a16="http://schemas.microsoft.com/office/drawing/2014/main" id="{4D28132F-F41E-18F4-06CC-92067DF667B0}"/>
              </a:ext>
            </a:extLst>
          </p:cNvPr>
          <p:cNvCxnSpPr/>
          <p:nvPr/>
        </p:nvCxnSpPr>
        <p:spPr>
          <a:xfrm flipH="1">
            <a:off x="5777661" y="3670149"/>
            <a:ext cx="5192" cy="4975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riángulo 12">
            <a:extLst>
              <a:ext uri="{FF2B5EF4-FFF2-40B4-BE49-F238E27FC236}">
                <a16:creationId xmlns:a16="http://schemas.microsoft.com/office/drawing/2014/main" id="{4775B2A8-AD95-60FA-0BFA-0618F95F192E}"/>
              </a:ext>
            </a:extLst>
          </p:cNvPr>
          <p:cNvSpPr/>
          <p:nvPr/>
        </p:nvSpPr>
        <p:spPr>
          <a:xfrm rot="5400000">
            <a:off x="985180" y="4132020"/>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1" name="Picture 2" descr="International Organization for Migration - Wikipedia">
            <a:extLst>
              <a:ext uri="{FF2B5EF4-FFF2-40B4-BE49-F238E27FC236}">
                <a16:creationId xmlns:a16="http://schemas.microsoft.com/office/drawing/2014/main" id="{D7553F75-E9D3-C49A-748F-04C47B4B8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674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98778" y="-1117068"/>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791472" y="718483"/>
            <a:ext cx="10609055" cy="944705"/>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b="1" dirty="0">
                <a:solidFill>
                  <a:srgbClr val="0033A0"/>
                </a:solidFill>
                <a:latin typeface="Gill Sans Nova SemiBold"/>
                <a:ea typeface="Open Sans Bold"/>
                <a:cs typeface="Open Sans Bold"/>
              </a:rPr>
              <a:t>Abusive </a:t>
            </a:r>
            <a:r>
              <a:rPr lang="es-CR" sz="4800" b="1" dirty="0" err="1">
                <a:solidFill>
                  <a:srgbClr val="0033A0"/>
                </a:solidFill>
                <a:latin typeface="Gill Sans Nova SemiBold"/>
                <a:ea typeface="Open Sans Bold"/>
                <a:cs typeface="Open Sans Bold"/>
              </a:rPr>
              <a:t>employment</a:t>
            </a:r>
            <a:r>
              <a:rPr lang="es-CR" sz="4800" b="1" dirty="0">
                <a:solidFill>
                  <a:srgbClr val="0033A0"/>
                </a:solidFill>
                <a:latin typeface="Gill Sans Nova SemiBold"/>
                <a:ea typeface="Open Sans Bold"/>
                <a:cs typeface="Open Sans Bold"/>
              </a:rPr>
              <a:t> </a:t>
            </a:r>
            <a:r>
              <a:rPr lang="es-CR" sz="4800" b="1" dirty="0" err="1">
                <a:solidFill>
                  <a:srgbClr val="0033A0"/>
                </a:solidFill>
                <a:latin typeface="Gill Sans Nova SemiBold"/>
                <a:ea typeface="Open Sans Bold"/>
                <a:cs typeface="Open Sans Bold"/>
              </a:rPr>
              <a:t>practices</a:t>
            </a:r>
            <a:r>
              <a:rPr lang="es-CR" sz="4800" b="1" dirty="0">
                <a:solidFill>
                  <a:srgbClr val="0033A0"/>
                </a:solidFill>
                <a:latin typeface="Gill Sans Nova SemiBold"/>
                <a:ea typeface="Open Sans Bold"/>
                <a:cs typeface="Open Sans Bold"/>
              </a:rPr>
              <a:t> and </a:t>
            </a:r>
            <a:r>
              <a:rPr lang="es-CR" sz="4800" b="1" dirty="0" err="1">
                <a:solidFill>
                  <a:srgbClr val="0033A0"/>
                </a:solidFill>
                <a:latin typeface="Gill Sans Nova SemiBold"/>
                <a:ea typeface="Open Sans Bold"/>
                <a:cs typeface="Open Sans Bold"/>
              </a:rPr>
              <a:t>penalties</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695938" y="2019794"/>
            <a:ext cx="6777821" cy="3884769"/>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00078" y="2400860"/>
            <a:ext cx="6169540" cy="3224752"/>
          </a:xfrm>
          <a:prstGeom prst="rect">
            <a:avLst/>
          </a:prstGeom>
        </p:spPr>
        <p:txBody>
          <a:bodyPr vert="horz" lIns="91440" tIns="45720" rIns="91440" bIns="45720" rtlCol="0" anchor="t">
            <a:normAutofit fontScale="85000" lnSpcReduction="20000"/>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400" dirty="0">
                <a:solidFill>
                  <a:schemeClr val="bg1"/>
                </a:solidFill>
                <a:latin typeface="Calibri Light"/>
                <a:ea typeface="Open Sans Light"/>
                <a:cs typeface="Open Sans Light"/>
              </a:rPr>
              <a:t>17% reported that their employer has inflated the price of expenses for fuel, boat rentals and fishing equipment.​</a:t>
            </a:r>
            <a:endParaRPr lang="es-ES" sz="2400">
              <a:solidFill>
                <a:schemeClr val="bg1"/>
              </a:solidFill>
              <a:latin typeface="Calibri Light"/>
              <a:cs typeface="Calibri Light"/>
            </a:endParaRPr>
          </a:p>
          <a:p>
            <a:pPr algn="just"/>
            <a:br>
              <a:rPr lang="en-US" dirty="0"/>
            </a:br>
            <a:endParaRPr lang="en-US" sz="2400">
              <a:solidFill>
                <a:schemeClr val="bg1"/>
              </a:solidFill>
              <a:latin typeface="Calibri Light"/>
              <a:cs typeface="Calibri Light"/>
            </a:endParaRPr>
          </a:p>
          <a:p>
            <a:pPr algn="just">
              <a:lnSpc>
                <a:spcPct val="120000"/>
              </a:lnSpc>
            </a:pPr>
            <a:r>
              <a:rPr lang="en" sz="2400" dirty="0">
                <a:solidFill>
                  <a:schemeClr val="bg1"/>
                </a:solidFill>
                <a:latin typeface="Calibri Light"/>
                <a:ea typeface="Open Sans Light"/>
                <a:cs typeface="Open Sans Light"/>
              </a:rPr>
              <a:t>Over 30% have ever seen the value of the products or services provided reduced; mainly on the marine product collected.​</a:t>
            </a:r>
            <a:endParaRPr lang="es-ES" sz="2400">
              <a:solidFill>
                <a:schemeClr val="bg1"/>
              </a:solidFill>
              <a:latin typeface="Calibri Light"/>
              <a:cs typeface="Calibri Light"/>
            </a:endParaRPr>
          </a:p>
          <a:p>
            <a:pPr algn="just"/>
            <a:br>
              <a:rPr lang="en-US" dirty="0"/>
            </a:br>
            <a:endParaRPr lang="en-US" sz="2400">
              <a:solidFill>
                <a:schemeClr val="bg1"/>
              </a:solidFill>
              <a:latin typeface="Calibri Light"/>
              <a:cs typeface="Calibri Light"/>
            </a:endParaRPr>
          </a:p>
          <a:p>
            <a:pPr algn="just">
              <a:lnSpc>
                <a:spcPct val="120000"/>
              </a:lnSpc>
            </a:pPr>
            <a:r>
              <a:rPr lang="en" sz="2400" dirty="0">
                <a:solidFill>
                  <a:schemeClr val="bg1"/>
                </a:solidFill>
                <a:latin typeface="Calibri Light"/>
                <a:ea typeface="Open Sans Light"/>
                <a:cs typeface="Open Sans Light"/>
              </a:rPr>
              <a:t>An average of 6% have had compensation or benefits withheld to prevent them from leaving their jobs.​</a:t>
            </a:r>
            <a:endParaRPr lang="es-ES" sz="2400">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a:p>
            <a:pPr algn="just">
              <a:lnSpc>
                <a:spcPct val="120000"/>
              </a:lnSpc>
            </a:pPr>
            <a:endParaRPr lang="es-ES" sz="2000">
              <a:solidFill>
                <a:schemeClr val="bg1"/>
              </a:solidFill>
              <a:latin typeface="Gill Sans Nova Light"/>
              <a:ea typeface="Open Sans Light"/>
              <a:cs typeface="Open Sans Light"/>
            </a:endParaRPr>
          </a:p>
          <a:p>
            <a:pPr algn="just">
              <a:lnSpc>
                <a:spcPct val="120000"/>
              </a:lnSpc>
            </a:pPr>
            <a:endParaRPr lang="es-ES" sz="2000">
              <a:solidFill>
                <a:schemeClr val="bg1"/>
              </a:solidFill>
              <a:latin typeface="Gill Sans Nova Light"/>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908511" y="2527525"/>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Triángulo 12">
            <a:extLst>
              <a:ext uri="{FF2B5EF4-FFF2-40B4-BE49-F238E27FC236}">
                <a16:creationId xmlns:a16="http://schemas.microsoft.com/office/drawing/2014/main" id="{41EBA906-136E-9AD9-3EE0-C86D9F6B10C9}"/>
              </a:ext>
            </a:extLst>
          </p:cNvPr>
          <p:cNvSpPr/>
          <p:nvPr/>
        </p:nvSpPr>
        <p:spPr>
          <a:xfrm rot="5400000">
            <a:off x="908511" y="3452707"/>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Imagen 8">
            <a:extLst>
              <a:ext uri="{FF2B5EF4-FFF2-40B4-BE49-F238E27FC236}">
                <a16:creationId xmlns:a16="http://schemas.microsoft.com/office/drawing/2014/main" id="{D3A18991-449F-35A2-A02F-FCFE683F7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156" y="2026814"/>
            <a:ext cx="3618965" cy="2335877"/>
          </a:xfrm>
          <a:prstGeom prst="rect">
            <a:avLst/>
          </a:prstGeom>
        </p:spPr>
      </p:pic>
      <p:sp>
        <p:nvSpPr>
          <p:cNvPr id="8" name="Triángulo 12">
            <a:extLst>
              <a:ext uri="{FF2B5EF4-FFF2-40B4-BE49-F238E27FC236}">
                <a16:creationId xmlns:a16="http://schemas.microsoft.com/office/drawing/2014/main" id="{FCA9EBFF-91C2-6DC4-D977-DCB602C75C6B}"/>
              </a:ext>
            </a:extLst>
          </p:cNvPr>
          <p:cNvSpPr/>
          <p:nvPr/>
        </p:nvSpPr>
        <p:spPr>
          <a:xfrm rot="5400000">
            <a:off x="880289" y="4785909"/>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Picture 2" descr="International Organization for Migration - Wikipedia">
            <a:extLst>
              <a:ext uri="{FF2B5EF4-FFF2-40B4-BE49-F238E27FC236}">
                <a16:creationId xmlns:a16="http://schemas.microsoft.com/office/drawing/2014/main" id="{DD9A10F1-FD9E-46C7-7F57-308BAD29C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1091"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008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145290"/>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499766" y="420627"/>
            <a:ext cx="7192468" cy="13861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s-CR" sz="4400" b="1" dirty="0">
                <a:solidFill>
                  <a:srgbClr val="0033A0"/>
                </a:solidFill>
                <a:latin typeface="Gill Sans Nova SemiBold"/>
                <a:ea typeface="Open Sans Bold"/>
                <a:cs typeface="Open Sans Bold"/>
              </a:rPr>
              <a:t>Personal </a:t>
            </a:r>
            <a:r>
              <a:rPr lang="es-CR" sz="4400" b="1" dirty="0" err="1">
                <a:solidFill>
                  <a:srgbClr val="0033A0"/>
                </a:solidFill>
                <a:latin typeface="Gill Sans Nova SemiBold"/>
                <a:ea typeface="Open Sans Bold"/>
                <a:cs typeface="Open Sans Bold"/>
              </a:rPr>
              <a:t>life</a:t>
            </a:r>
            <a:r>
              <a:rPr lang="es-CR" sz="4400" b="1" dirty="0">
                <a:solidFill>
                  <a:srgbClr val="0033A0"/>
                </a:solidFill>
                <a:latin typeface="Gill Sans Nova SemiBold"/>
                <a:ea typeface="Open Sans Bold"/>
                <a:cs typeface="Open Sans Bold"/>
              </a:rPr>
              <a:t> and </a:t>
            </a:r>
            <a:r>
              <a:rPr lang="es-CR" sz="4400" b="1" dirty="0" err="1">
                <a:solidFill>
                  <a:srgbClr val="0033A0"/>
                </a:solidFill>
                <a:latin typeface="Gill Sans Nova SemiBold"/>
                <a:ea typeface="Open Sans Bold"/>
                <a:cs typeface="Open Sans Bold"/>
              </a:rPr>
              <a:t>property</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791472" y="2163437"/>
            <a:ext cx="6777821" cy="3598579"/>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95815" y="2461293"/>
            <a:ext cx="6124538" cy="2944035"/>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000">
                <a:solidFill>
                  <a:schemeClr val="bg1"/>
                </a:solidFill>
                <a:latin typeface="Calibri Light"/>
                <a:ea typeface="Open Sans Light"/>
                <a:cs typeface="Calibri Light"/>
              </a:rPr>
              <a:t>Between 1.3% and 1.4% of both samples reported that their current employer threatened to isolate them or isolated them from their family.​</a:t>
            </a:r>
            <a:endParaRPr lang="es-ES">
              <a:latin typeface="Calibri Light"/>
              <a:cs typeface="Calibri Light"/>
            </a:endParaRPr>
          </a:p>
          <a:p>
            <a:pPr algn="just"/>
            <a:br>
              <a:rPr lang="en-US" dirty="0">
                <a:latin typeface="Calibri Light"/>
                <a:cs typeface="Calibri Light"/>
              </a:rPr>
            </a:br>
            <a:endParaRPr lang="en-US" dirty="0">
              <a:latin typeface="Calibri Light"/>
              <a:cs typeface="Calibri Light"/>
            </a:endParaRPr>
          </a:p>
          <a:p>
            <a:pPr algn="just">
              <a:lnSpc>
                <a:spcPct val="120000"/>
              </a:lnSpc>
            </a:pPr>
            <a:r>
              <a:rPr lang="en" sz="2000" dirty="0">
                <a:solidFill>
                  <a:schemeClr val="bg1"/>
                </a:solidFill>
                <a:latin typeface="Calibri Light"/>
                <a:ea typeface="Open Sans Light"/>
                <a:cs typeface="Calibri Light"/>
              </a:rPr>
              <a:t>Threats to exclude them from future employment constituted the most reported abuse in terms of violations of personal life and property. More than 5% have ever experienced this type of abuse.​</a:t>
            </a:r>
            <a:endParaRPr lang="es-ES">
              <a:solidFill>
                <a:schemeClr val="bg1"/>
              </a:solidFill>
              <a:latin typeface="Calibri Light"/>
              <a:cs typeface="Calibri Light"/>
            </a:endParaRPr>
          </a:p>
          <a:p>
            <a:pPr algn="just"/>
            <a:br>
              <a:rPr lang="en-US" dirty="0">
                <a:latin typeface="Calibri Light"/>
                <a:cs typeface="Calibri Light"/>
              </a:rPr>
            </a:br>
            <a:endParaRPr lang="en-US" dirty="0">
              <a:latin typeface="Calibri Light"/>
              <a:cs typeface="Calibri Light"/>
            </a:endParaRPr>
          </a:p>
          <a:p>
            <a:pPr algn="just">
              <a:lnSpc>
                <a:spcPct val="120000"/>
              </a:lnSpc>
            </a:pPr>
            <a:endParaRPr lang="es-ES" sz="2000" dirty="0">
              <a:solidFill>
                <a:schemeClr val="bg1"/>
              </a:solidFill>
              <a:latin typeface="Calibri Light"/>
              <a:ea typeface="Open Sans Light"/>
              <a:cs typeface="Calibri Light"/>
            </a:endParaRPr>
          </a:p>
          <a:p>
            <a:pPr algn="just">
              <a:lnSpc>
                <a:spcPct val="120000"/>
              </a:lnSpc>
            </a:pPr>
            <a:endParaRPr lang="es-CR" sz="2000">
              <a:solidFill>
                <a:schemeClr val="bg1"/>
              </a:solidFill>
              <a:latin typeface="Calibri Light"/>
              <a:ea typeface="Open Sans Light"/>
              <a:cs typeface="Calibri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1017693" y="2637115"/>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Triángulo 12">
            <a:extLst>
              <a:ext uri="{FF2B5EF4-FFF2-40B4-BE49-F238E27FC236}">
                <a16:creationId xmlns:a16="http://schemas.microsoft.com/office/drawing/2014/main" id="{41EBA906-136E-9AD9-3EE0-C86D9F6B10C9}"/>
              </a:ext>
            </a:extLst>
          </p:cNvPr>
          <p:cNvSpPr/>
          <p:nvPr/>
        </p:nvSpPr>
        <p:spPr>
          <a:xfrm rot="5400000">
            <a:off x="1017693" y="3972992"/>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Imagen 7">
            <a:extLst>
              <a:ext uri="{FF2B5EF4-FFF2-40B4-BE49-F238E27FC236}">
                <a16:creationId xmlns:a16="http://schemas.microsoft.com/office/drawing/2014/main" id="{351FE7EB-FB2E-A03A-AAB0-15A3957F6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0500" y="3222702"/>
            <a:ext cx="4090078" cy="2305929"/>
          </a:xfrm>
          <a:prstGeom prst="rect">
            <a:avLst/>
          </a:prstGeom>
        </p:spPr>
      </p:pic>
      <p:pic>
        <p:nvPicPr>
          <p:cNvPr id="3" name="Picture 2" descr="International Organization for Migration - Wikipedia">
            <a:extLst>
              <a:ext uri="{FF2B5EF4-FFF2-40B4-BE49-F238E27FC236}">
                <a16:creationId xmlns:a16="http://schemas.microsoft.com/office/drawing/2014/main" id="{989F9425-7AD1-A556-1E17-721B295A0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1091"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32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117995"/>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499766" y="777315"/>
            <a:ext cx="7192468" cy="13861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400" b="1" dirty="0" err="1">
                <a:solidFill>
                  <a:srgbClr val="0033A0"/>
                </a:solidFill>
                <a:latin typeface="Gill Sans Nova Book"/>
                <a:ea typeface="Open Sans Bold"/>
                <a:cs typeface="Open Sans Bold"/>
              </a:rPr>
              <a:t>Degrading</a:t>
            </a:r>
            <a:r>
              <a:rPr lang="es-CR" sz="4400" b="1" dirty="0">
                <a:solidFill>
                  <a:srgbClr val="0033A0"/>
                </a:solidFill>
                <a:latin typeface="Gill Sans Nova Book"/>
                <a:ea typeface="Open Sans Bold"/>
                <a:cs typeface="Open Sans Bold"/>
              </a:rPr>
              <a:t> </a:t>
            </a:r>
            <a:r>
              <a:rPr lang="es-CR" sz="4400" b="1" dirty="0" err="1">
                <a:solidFill>
                  <a:srgbClr val="0033A0"/>
                </a:solidFill>
                <a:latin typeface="Gill Sans Nova Book"/>
                <a:ea typeface="Open Sans Bold"/>
                <a:cs typeface="Open Sans Bold"/>
              </a:rPr>
              <a:t>conditions</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764176" y="2670906"/>
            <a:ext cx="6777821" cy="2315211"/>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79251" y="3011691"/>
            <a:ext cx="6113806" cy="2901106"/>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400">
                <a:solidFill>
                  <a:schemeClr val="bg1"/>
                </a:solidFill>
                <a:latin typeface="Calibri Light"/>
                <a:ea typeface="Open Sans Light"/>
                <a:cs typeface="Open Sans Light"/>
              </a:rPr>
              <a:t>An average of 10% reported having ever experienced working overtime without adequate pay or salary and having to be available to their employer day and night.​</a:t>
            </a:r>
            <a:endParaRPr lang="es-ES" sz="2400">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a:p>
            <a:pPr algn="just">
              <a:lnSpc>
                <a:spcPct val="120000"/>
              </a:lnSpc>
            </a:pPr>
            <a:endParaRPr lang="es-ES" sz="2000">
              <a:solidFill>
                <a:schemeClr val="bg1"/>
              </a:solidFill>
              <a:latin typeface="Gill Sans Nova UltraLight" panose="020B0202020204020203" pitchFamily="34" charset="0"/>
              <a:ea typeface="Open Sans Light"/>
              <a:cs typeface="Open Sans Light"/>
            </a:endParaRPr>
          </a:p>
          <a:p>
            <a:pPr algn="just">
              <a:lnSpc>
                <a:spcPct val="120000"/>
              </a:lnSpc>
            </a:pPr>
            <a:endParaRPr lang="es-CR" sz="2000">
              <a:solidFill>
                <a:schemeClr val="bg1"/>
              </a:solidFill>
              <a:latin typeface="Gill Sans Nova UltraLight" panose="020B0202020204020203" pitchFamily="34" charset="0"/>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990397" y="3187514"/>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Imagen 7">
            <a:extLst>
              <a:ext uri="{FF2B5EF4-FFF2-40B4-BE49-F238E27FC236}">
                <a16:creationId xmlns:a16="http://schemas.microsoft.com/office/drawing/2014/main" id="{25735D29-FC06-3A5A-C1B6-20F13DCFF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876" y="2788516"/>
            <a:ext cx="1375828" cy="1946293"/>
          </a:xfrm>
          <a:prstGeom prst="rect">
            <a:avLst/>
          </a:prstGeom>
        </p:spPr>
      </p:pic>
      <p:pic>
        <p:nvPicPr>
          <p:cNvPr id="11" name="Graphic 4" descr="Monthly calendar">
            <a:extLst>
              <a:ext uri="{FF2B5EF4-FFF2-40B4-BE49-F238E27FC236}">
                <a16:creationId xmlns:a16="http://schemas.microsoft.com/office/drawing/2014/main" id="{F52C59A0-B775-F12A-D549-C138E75A4C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8291" y="2621225"/>
            <a:ext cx="2469533" cy="2469533"/>
          </a:xfrm>
          <a:prstGeom prst="rect">
            <a:avLst/>
          </a:prstGeom>
        </p:spPr>
      </p:pic>
      <p:pic>
        <p:nvPicPr>
          <p:cNvPr id="3" name="Picture 2" descr="International Organization for Migration - Wikipedia">
            <a:extLst>
              <a:ext uri="{FF2B5EF4-FFF2-40B4-BE49-F238E27FC236}">
                <a16:creationId xmlns:a16="http://schemas.microsoft.com/office/drawing/2014/main" id="{50B21439-FCF9-7692-95A6-25E3B5BEFE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68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79133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499766" y="1233315"/>
            <a:ext cx="7192468" cy="13861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400" b="1" dirty="0" err="1">
                <a:solidFill>
                  <a:srgbClr val="0033A0"/>
                </a:solidFill>
                <a:latin typeface="Gill Sans Nova Book"/>
                <a:ea typeface="Open Sans Bold"/>
                <a:cs typeface="Open Sans Bold"/>
              </a:rPr>
              <a:t>Freedom</a:t>
            </a:r>
            <a:r>
              <a:rPr lang="es-CR" sz="4400" b="1" dirty="0">
                <a:solidFill>
                  <a:srgbClr val="0033A0"/>
                </a:solidFill>
                <a:latin typeface="Gill Sans Nova Book"/>
                <a:ea typeface="Open Sans Bold"/>
                <a:cs typeface="Open Sans Bold"/>
              </a:rPr>
              <a:t> </a:t>
            </a:r>
            <a:r>
              <a:rPr lang="es-CR" sz="4400" b="1" dirty="0" err="1">
                <a:solidFill>
                  <a:srgbClr val="0033A0"/>
                </a:solidFill>
                <a:latin typeface="Gill Sans Nova Book"/>
                <a:ea typeface="Open Sans Bold"/>
                <a:cs typeface="Open Sans Bold"/>
              </a:rPr>
              <a:t>of</a:t>
            </a:r>
            <a:r>
              <a:rPr lang="es-CR" sz="4400" b="1" dirty="0">
                <a:solidFill>
                  <a:srgbClr val="0033A0"/>
                </a:solidFill>
                <a:latin typeface="Gill Sans Nova Book"/>
                <a:ea typeface="Open Sans Bold"/>
                <a:cs typeface="Open Sans Bold"/>
              </a:rPr>
              <a:t> </a:t>
            </a:r>
            <a:r>
              <a:rPr lang="es-CR" sz="4400" b="1" dirty="0" err="1">
                <a:solidFill>
                  <a:srgbClr val="0033A0"/>
                </a:solidFill>
                <a:latin typeface="Gill Sans Nova Book"/>
                <a:ea typeface="Open Sans Bold"/>
                <a:cs typeface="Open Sans Bold"/>
              </a:rPr>
              <a:t>movement</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791471" y="3019217"/>
            <a:ext cx="6777821" cy="1881113"/>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123110" y="3317074"/>
            <a:ext cx="6124538" cy="1419214"/>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100" dirty="0">
                <a:solidFill>
                  <a:schemeClr val="bg1"/>
                </a:solidFill>
                <a:latin typeface="Calibri Light"/>
                <a:ea typeface="Open Sans Light"/>
                <a:cs typeface="Open Sans Light"/>
              </a:rPr>
              <a:t>5% had their freedom of movement restricted at some point, being kept under surveillance or their communication with friends or family restricted.​</a:t>
            </a:r>
            <a:endParaRPr lang="es-ES">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Calibri Light"/>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990397" y="3501414"/>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Imagen 7">
            <a:extLst>
              <a:ext uri="{FF2B5EF4-FFF2-40B4-BE49-F238E27FC236}">
                <a16:creationId xmlns:a16="http://schemas.microsoft.com/office/drawing/2014/main" id="{A6E0EE4F-437E-B54E-D8F7-3E0E6CFC0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292" y="2797913"/>
            <a:ext cx="4179468" cy="2430915"/>
          </a:xfrm>
          <a:prstGeom prst="rect">
            <a:avLst/>
          </a:prstGeom>
        </p:spPr>
      </p:pic>
      <p:pic>
        <p:nvPicPr>
          <p:cNvPr id="3" name="Picture 2" descr="International Organization for Migration - Wikipedia">
            <a:extLst>
              <a:ext uri="{FF2B5EF4-FFF2-40B4-BE49-F238E27FC236}">
                <a16:creationId xmlns:a16="http://schemas.microsoft.com/office/drawing/2014/main" id="{404FB99F-E7C2-6967-46DF-29BCD84A3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98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104347"/>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248444" y="1841513"/>
            <a:ext cx="7695112" cy="7906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b="1" dirty="0" err="1">
                <a:solidFill>
                  <a:srgbClr val="0033A0"/>
                </a:solidFill>
                <a:latin typeface="Gill Sans Nova Book"/>
                <a:ea typeface="Open Sans Bold"/>
                <a:cs typeface="Open Sans Bold"/>
              </a:rPr>
              <a:t>Debt</a:t>
            </a:r>
            <a:r>
              <a:rPr lang="es-CR" sz="4800" b="1" dirty="0">
                <a:solidFill>
                  <a:srgbClr val="0033A0"/>
                </a:solidFill>
                <a:latin typeface="Gill Sans Nova Book"/>
                <a:ea typeface="Open Sans Bold"/>
                <a:cs typeface="Open Sans Bold"/>
              </a:rPr>
              <a:t> </a:t>
            </a:r>
            <a:r>
              <a:rPr lang="es-CR" sz="4800" b="1" dirty="0" err="1">
                <a:solidFill>
                  <a:srgbClr val="0033A0"/>
                </a:solidFill>
                <a:latin typeface="Gill Sans Nova Book"/>
                <a:ea typeface="Open Sans Bold"/>
                <a:cs typeface="Open Sans Bold"/>
              </a:rPr>
              <a:t>or</a:t>
            </a:r>
            <a:r>
              <a:rPr lang="es-CR" sz="4800" b="1" dirty="0">
                <a:solidFill>
                  <a:srgbClr val="0033A0"/>
                </a:solidFill>
                <a:latin typeface="Gill Sans Nova Book"/>
                <a:ea typeface="Open Sans Bold"/>
                <a:cs typeface="Open Sans Bold"/>
              </a:rPr>
              <a:t> </a:t>
            </a:r>
            <a:r>
              <a:rPr lang="es-CR" sz="4800" b="1" dirty="0" err="1">
                <a:solidFill>
                  <a:srgbClr val="0033A0"/>
                </a:solidFill>
                <a:latin typeface="Gill Sans Nova Book"/>
                <a:ea typeface="Open Sans Bold"/>
                <a:cs typeface="Open Sans Bold"/>
              </a:rPr>
              <a:t>dependency</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791471" y="3019217"/>
            <a:ext cx="6777821" cy="1881113"/>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123110" y="3317074"/>
            <a:ext cx="6124538" cy="1419214"/>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100">
                <a:solidFill>
                  <a:schemeClr val="bg1"/>
                </a:solidFill>
                <a:latin typeface="Calibri Light"/>
                <a:ea typeface="Open Sans Light"/>
                <a:cs typeface="Open Sans Light"/>
              </a:rPr>
              <a:t>An average of 10% reported having a debt imposed on them by their current employer, with amounts up to 1,576,578 CRC.​</a:t>
            </a:r>
            <a:endParaRPr lang="es-ES">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990397" y="3501414"/>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Imagen 8">
            <a:extLst>
              <a:ext uri="{FF2B5EF4-FFF2-40B4-BE49-F238E27FC236}">
                <a16:creationId xmlns:a16="http://schemas.microsoft.com/office/drawing/2014/main" id="{AF1F0114-3D36-85A4-A8AE-575D600D9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292" y="2758057"/>
            <a:ext cx="4285604" cy="2537248"/>
          </a:xfrm>
          <a:prstGeom prst="rect">
            <a:avLst/>
          </a:prstGeom>
        </p:spPr>
      </p:pic>
      <p:pic>
        <p:nvPicPr>
          <p:cNvPr id="3" name="Picture 2" descr="International Organization for Migration - Wikipedia">
            <a:extLst>
              <a:ext uri="{FF2B5EF4-FFF2-40B4-BE49-F238E27FC236}">
                <a16:creationId xmlns:a16="http://schemas.microsoft.com/office/drawing/2014/main" id="{71C6831C-702C-309E-116A-07294BA41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222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169736"/>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1451429" y="595203"/>
            <a:ext cx="8564699" cy="179616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R" sz="4400" b="1" dirty="0" err="1">
                <a:solidFill>
                  <a:srgbClr val="0033A0"/>
                </a:solidFill>
                <a:latin typeface="Gill Sans Nova Book"/>
                <a:ea typeface="Open Sans Bold"/>
                <a:cs typeface="Open Sans Bold"/>
              </a:rPr>
              <a:t>Violence</a:t>
            </a:r>
            <a:r>
              <a:rPr lang="es-CR" sz="4400" b="1" dirty="0">
                <a:solidFill>
                  <a:srgbClr val="0033A0"/>
                </a:solidFill>
                <a:latin typeface="Gill Sans Nova Book"/>
                <a:ea typeface="Open Sans Bold"/>
                <a:cs typeface="Open Sans Bold"/>
              </a:rPr>
              <a:t> and </a:t>
            </a:r>
            <a:r>
              <a:rPr lang="es-CR" sz="4400" b="1" dirty="0" err="1">
                <a:solidFill>
                  <a:srgbClr val="0033A0"/>
                </a:solidFill>
                <a:latin typeface="Gill Sans Nova Book"/>
                <a:ea typeface="Open Sans Bold"/>
                <a:cs typeface="Open Sans Bold"/>
              </a:rPr>
              <a:t>threats</a:t>
            </a:r>
            <a:r>
              <a:rPr lang="es-CR" sz="4400" b="1" dirty="0">
                <a:solidFill>
                  <a:srgbClr val="0033A0"/>
                </a:solidFill>
                <a:latin typeface="Gill Sans Nova Book"/>
                <a:ea typeface="Open Sans Bold"/>
                <a:cs typeface="Open Sans Bold"/>
              </a:rPr>
              <a:t> </a:t>
            </a:r>
            <a:r>
              <a:rPr lang="es-CR" sz="4400" b="1" dirty="0" err="1">
                <a:solidFill>
                  <a:srgbClr val="0033A0"/>
                </a:solidFill>
                <a:latin typeface="Gill Sans Nova Book"/>
                <a:ea typeface="Open Sans Bold"/>
                <a:cs typeface="Open Sans Bold"/>
              </a:rPr>
              <a:t>of</a:t>
            </a:r>
            <a:r>
              <a:rPr lang="es-CR" sz="4400" b="1" dirty="0">
                <a:solidFill>
                  <a:srgbClr val="0033A0"/>
                </a:solidFill>
                <a:latin typeface="Gill Sans Nova Book"/>
                <a:ea typeface="Open Sans Bold"/>
                <a:cs typeface="Open Sans Bold"/>
              </a:rPr>
              <a:t> </a:t>
            </a:r>
            <a:r>
              <a:rPr lang="es-CR" sz="4400" b="1" dirty="0" err="1">
                <a:solidFill>
                  <a:srgbClr val="0033A0"/>
                </a:solidFill>
                <a:latin typeface="Gill Sans Nova Book"/>
                <a:ea typeface="Open Sans Bold"/>
                <a:cs typeface="Open Sans Bold"/>
              </a:rPr>
              <a:t>violence</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660842" y="3003735"/>
            <a:ext cx="6777821" cy="1706776"/>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992481" y="3167506"/>
            <a:ext cx="6124538" cy="1314405"/>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100">
                <a:solidFill>
                  <a:schemeClr val="bg1"/>
                </a:solidFill>
                <a:latin typeface="Calibri Light"/>
                <a:ea typeface="Open Sans Light"/>
                <a:cs typeface="Open Sans Light"/>
              </a:rPr>
              <a:t>An average of 7% reported the use of physical violence towards them by their employer, such as pushing, shaking or throwing objects at them.​</a:t>
            </a:r>
            <a:endParaRPr lang="es-ES">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855685" y="3366156"/>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Imagen 7">
            <a:extLst>
              <a:ext uri="{FF2B5EF4-FFF2-40B4-BE49-F238E27FC236}">
                <a16:creationId xmlns:a16="http://schemas.microsoft.com/office/drawing/2014/main" id="{FD0463AF-A9C4-6BCF-9855-11BBE12A2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663" y="2664254"/>
            <a:ext cx="3832659" cy="2400455"/>
          </a:xfrm>
          <a:prstGeom prst="rect">
            <a:avLst/>
          </a:prstGeom>
        </p:spPr>
      </p:pic>
      <p:pic>
        <p:nvPicPr>
          <p:cNvPr id="3" name="Picture 2" descr="International Organization for Migration - Wikipedia">
            <a:extLst>
              <a:ext uri="{FF2B5EF4-FFF2-40B4-BE49-F238E27FC236}">
                <a16:creationId xmlns:a16="http://schemas.microsoft.com/office/drawing/2014/main" id="{E3F57C2A-18E5-61A5-7C2F-CB4036CD1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786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857580"/>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248444" y="595203"/>
            <a:ext cx="7695112" cy="7906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b="1" dirty="0" err="1">
                <a:solidFill>
                  <a:srgbClr val="0033A0"/>
                </a:solidFill>
                <a:latin typeface="Gill Sans Nova Book"/>
                <a:ea typeface="Open Sans Bold"/>
                <a:cs typeface="Open Sans Bold"/>
              </a:rPr>
              <a:t>Help-seeking</a:t>
            </a:r>
            <a:r>
              <a:rPr lang="es-CR" sz="4800" b="1" dirty="0">
                <a:solidFill>
                  <a:srgbClr val="0033A0"/>
                </a:solidFill>
                <a:latin typeface="Gill Sans Nova Book"/>
                <a:ea typeface="Open Sans Bold"/>
                <a:cs typeface="Open Sans Bold"/>
              </a:rPr>
              <a:t> </a:t>
            </a:r>
            <a:r>
              <a:rPr lang="es-CR" sz="4800" b="1" dirty="0" err="1">
                <a:solidFill>
                  <a:srgbClr val="0033A0"/>
                </a:solidFill>
                <a:latin typeface="Gill Sans Nova Book"/>
                <a:ea typeface="Open Sans Bold"/>
                <a:cs typeface="Open Sans Bold"/>
              </a:rPr>
              <a:t>behavior</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Rectangle: Rounded Corners 7">
            <a:extLst>
              <a:ext uri="{FF2B5EF4-FFF2-40B4-BE49-F238E27FC236}">
                <a16:creationId xmlns:a16="http://schemas.microsoft.com/office/drawing/2014/main" id="{54045BF1-C29D-5930-5CAD-489BD49A786B}"/>
              </a:ext>
            </a:extLst>
          </p:cNvPr>
          <p:cNvSpPr/>
          <p:nvPr/>
        </p:nvSpPr>
        <p:spPr>
          <a:xfrm>
            <a:off x="457642" y="1950824"/>
            <a:ext cx="6777821" cy="3473442"/>
          </a:xfrm>
          <a:prstGeom prst="roundRect">
            <a:avLst>
              <a:gd name="adj" fmla="val 8990"/>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789281" y="2114595"/>
            <a:ext cx="6124538" cy="2675476"/>
          </a:xfrm>
          <a:prstGeom prst="rect">
            <a:avLst/>
          </a:prstGeom>
        </p:spPr>
        <p:txBody>
          <a:bodyPr vert="horz" lIns="91440" tIns="45720" rIns="91440" bIns="45720" rtlCol="0" anchor="t">
            <a:no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100">
                <a:solidFill>
                  <a:schemeClr val="bg1"/>
                </a:solidFill>
                <a:latin typeface="Calibri Light"/>
                <a:ea typeface="Open Sans Light"/>
                <a:cs typeface="Open Sans Light"/>
              </a:rPr>
              <a:t>An average of 84% declared that they had not left their jobs despite experiencing abuse, due to not having better job options.​</a:t>
            </a:r>
            <a:endParaRPr lang="es-ES">
              <a:solidFill>
                <a:schemeClr val="bg1"/>
              </a:solidFill>
              <a:latin typeface="Calibri Light"/>
              <a:cs typeface="Calibri Light"/>
            </a:endParaRPr>
          </a:p>
          <a:p>
            <a:pPr algn="just"/>
            <a:endParaRPr lang="en-US" dirty="0">
              <a:solidFill>
                <a:schemeClr val="bg1"/>
              </a:solidFill>
              <a:latin typeface="Calibri Light"/>
              <a:cs typeface="Calibri Light"/>
            </a:endParaRPr>
          </a:p>
          <a:p>
            <a:r>
              <a:rPr lang="en" sz="2100">
                <a:solidFill>
                  <a:schemeClr val="bg1"/>
                </a:solidFill>
                <a:latin typeface="Calibri Light"/>
                <a:ea typeface="Open Sans Light"/>
                <a:cs typeface="Open Sans Light"/>
              </a:rPr>
              <a:t>Only 23% on average sought help after experiencing an abusive situation in their workplace. Mainly through their work colleagues, friends or family.​</a:t>
            </a:r>
            <a:endParaRPr lang="es-ES">
              <a:solidFill>
                <a:schemeClr val="bg1"/>
              </a:solidFill>
              <a:latin typeface="Calibri Light"/>
              <a:cs typeface="Calibri Light"/>
            </a:endParaRPr>
          </a:p>
          <a:p>
            <a:pPr algn="just"/>
            <a:br>
              <a:rPr lang="en-US" dirty="0"/>
            </a:br>
            <a:endParaRPr lang="en-US" dirty="0"/>
          </a:p>
          <a:p>
            <a:pPr algn="just">
              <a:lnSpc>
                <a:spcPct val="120000"/>
              </a:lnSpc>
            </a:pPr>
            <a:endParaRPr lang="es-ES" sz="2000" dirty="0">
              <a:solidFill>
                <a:schemeClr val="bg1"/>
              </a:solidFill>
              <a:latin typeface="Gill Sans Nova Light"/>
              <a:ea typeface="Open Sans Light"/>
              <a:cs typeface="Open Sans Light"/>
            </a:endParaRPr>
          </a:p>
        </p:txBody>
      </p:sp>
      <p:sp>
        <p:nvSpPr>
          <p:cNvPr id="12" name="Triángulo 11">
            <a:extLst>
              <a:ext uri="{FF2B5EF4-FFF2-40B4-BE49-F238E27FC236}">
                <a16:creationId xmlns:a16="http://schemas.microsoft.com/office/drawing/2014/main" id="{6CB7F7A0-ED0C-D116-3D41-AD3AC4E0FC35}"/>
              </a:ext>
            </a:extLst>
          </p:cNvPr>
          <p:cNvSpPr/>
          <p:nvPr/>
        </p:nvSpPr>
        <p:spPr>
          <a:xfrm rot="5400000">
            <a:off x="652485" y="2313245"/>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Triángulo 2">
            <a:extLst>
              <a:ext uri="{FF2B5EF4-FFF2-40B4-BE49-F238E27FC236}">
                <a16:creationId xmlns:a16="http://schemas.microsoft.com/office/drawing/2014/main" id="{C161B30B-DE0C-9D0A-7D73-94B872574213}"/>
              </a:ext>
            </a:extLst>
          </p:cNvPr>
          <p:cNvSpPr/>
          <p:nvPr/>
        </p:nvSpPr>
        <p:spPr>
          <a:xfrm rot="5400000">
            <a:off x="652485" y="3447545"/>
            <a:ext cx="88490" cy="677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Imagen 8">
            <a:extLst>
              <a:ext uri="{FF2B5EF4-FFF2-40B4-BE49-F238E27FC236}">
                <a16:creationId xmlns:a16="http://schemas.microsoft.com/office/drawing/2014/main" id="{A769CA1E-E43F-26E7-EB49-987884833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37" y="2509781"/>
            <a:ext cx="4319976" cy="2438006"/>
          </a:xfrm>
          <a:prstGeom prst="rect">
            <a:avLst/>
          </a:prstGeom>
        </p:spPr>
      </p:pic>
      <p:pic>
        <p:nvPicPr>
          <p:cNvPr id="8" name="Picture 2" descr="International Organization for Migration - Wikipedia">
            <a:extLst>
              <a:ext uri="{FF2B5EF4-FFF2-40B4-BE49-F238E27FC236}">
                <a16:creationId xmlns:a16="http://schemas.microsoft.com/office/drawing/2014/main" id="{0C02466B-741F-99CF-D603-912436C9D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75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145048" y="-1891451"/>
            <a:ext cx="12714416" cy="9636024"/>
          </a:xfrm>
          <a:prstGeom prst="rect">
            <a:avLst/>
          </a:prstGeom>
        </p:spPr>
      </p:pic>
      <p:pic>
        <p:nvPicPr>
          <p:cNvPr id="3" name="Picture 2" descr="A picture containing person, outdoor&#10;&#10;Description automatically generated">
            <a:extLst>
              <a:ext uri="{FF2B5EF4-FFF2-40B4-BE49-F238E27FC236}">
                <a16:creationId xmlns:a16="http://schemas.microsoft.com/office/drawing/2014/main" id="{FE550DD1-014F-B84F-66AC-8BD712118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687140" cy="6858000"/>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4068894" y="50089"/>
            <a:ext cx="7356440" cy="1583766"/>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9600">
                <a:solidFill>
                  <a:srgbClr val="0033A0"/>
                </a:solidFill>
                <a:latin typeface="Open Sans Bold" pitchFamily="2" charset="0"/>
                <a:ea typeface="Open Sans Bold" pitchFamily="2" charset="0"/>
                <a:cs typeface="Open Sans Bold" pitchFamily="2" charset="0"/>
              </a:rPr>
              <a:t>International Organization for Migration (IOM)</a:t>
            </a:r>
            <a:endParaRPr lang="en-US" sz="88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Text Placeholder 18">
            <a:extLst>
              <a:ext uri="{FF2B5EF4-FFF2-40B4-BE49-F238E27FC236}">
                <a16:creationId xmlns:a16="http://schemas.microsoft.com/office/drawing/2014/main" id="{274E2C48-26F8-32DD-30BC-A9ABA96FE5DB}"/>
              </a:ext>
            </a:extLst>
          </p:cNvPr>
          <p:cNvSpPr txBox="1">
            <a:spLocks/>
          </p:cNvSpPr>
          <p:nvPr/>
        </p:nvSpPr>
        <p:spPr>
          <a:xfrm>
            <a:off x="4068893" y="2048802"/>
            <a:ext cx="7356441" cy="39320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100">
                <a:effectLst/>
                <a:latin typeface="Open Sans" panose="020B0606030504020204" pitchFamily="34" charset="0"/>
                <a:ea typeface="Open Sans" panose="020B0606030504020204" pitchFamily="34" charset="0"/>
                <a:cs typeface="Open Sans" panose="020B0606030504020204" pitchFamily="34" charset="0"/>
              </a:rPr>
              <a:t>Established in 1951, IOM is the UN </a:t>
            </a:r>
            <a:r>
              <a:rPr lang="en-US" sz="2100">
                <a:latin typeface="Open Sans" panose="020B0606030504020204" pitchFamily="34" charset="0"/>
                <a:ea typeface="Open Sans" panose="020B0606030504020204" pitchFamily="34" charset="0"/>
                <a:cs typeface="Open Sans" panose="020B0606030504020204" pitchFamily="34" charset="0"/>
              </a:rPr>
              <a:t>agency for Migration. </a:t>
            </a:r>
          </a:p>
          <a:p>
            <a:pPr marL="342900" indent="-342900" algn="just">
              <a:buFont typeface="Arial" panose="020B0604020202020204" pitchFamily="34" charset="0"/>
              <a:buChar char="•"/>
            </a:pPr>
            <a:r>
              <a:rPr lang="en-US" sz="2100">
                <a:effectLst/>
                <a:latin typeface="Open Sans" panose="020B0606030504020204" pitchFamily="34" charset="0"/>
                <a:ea typeface="Open Sans" panose="020B0606030504020204" pitchFamily="34" charset="0"/>
                <a:cs typeface="Open Sans" panose="020B0606030504020204" pitchFamily="34" charset="0"/>
              </a:rPr>
              <a:t>IOM works closely with governmental, intergovernmental and non-governmental partners</a:t>
            </a:r>
            <a:r>
              <a:rPr lang="en-US" sz="2100">
                <a:latin typeface="Open Sans" panose="020B0606030504020204" pitchFamily="34" charset="0"/>
                <a:ea typeface="Open Sans" panose="020B0606030504020204" pitchFamily="34" charset="0"/>
                <a:cs typeface="Open Sans" panose="020B0606030504020204" pitchFamily="34" charset="0"/>
              </a:rPr>
              <a:t> </a:t>
            </a:r>
            <a:r>
              <a:rPr lang="en-US" sz="2100">
                <a:effectLst/>
                <a:latin typeface="Open Sans" panose="020B0606030504020204" pitchFamily="34" charset="0"/>
                <a:ea typeface="Open Sans" panose="020B0606030504020204" pitchFamily="34" charset="0"/>
                <a:cs typeface="Open Sans" panose="020B0606030504020204" pitchFamily="34" charset="0"/>
              </a:rPr>
              <a:t>to promote regular, safe and orderly migration for the benefit of all. </a:t>
            </a:r>
            <a:endParaRPr lang="en-US" sz="210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sz="2100">
                <a:effectLst/>
                <a:latin typeface="Open Sans" panose="020B0606030504020204" pitchFamily="34" charset="0"/>
                <a:ea typeface="Open Sans" panose="020B0606030504020204" pitchFamily="34" charset="0"/>
                <a:cs typeface="Open Sans" panose="020B0606030504020204" pitchFamily="34" charset="0"/>
              </a:rPr>
              <a:t>IOM has over 25 years of experience in counter-trafficking.</a:t>
            </a:r>
          </a:p>
          <a:p>
            <a:pPr marL="342900" indent="-342900" algn="just">
              <a:buFont typeface="Arial" panose="020B0604020202020204" pitchFamily="34" charset="0"/>
              <a:buChar char="•"/>
            </a:pPr>
            <a:r>
              <a:rPr lang="en-US" sz="2100">
                <a:effectLst/>
                <a:latin typeface="Open Sans" panose="020B0606030504020204" pitchFamily="34" charset="0"/>
                <a:ea typeface="Open Sans" panose="020B0606030504020204" pitchFamily="34" charset="0"/>
                <a:cs typeface="Open Sans" panose="020B0606030504020204" pitchFamily="34" charset="0"/>
              </a:rPr>
              <a:t>IOM works on all aspects of counter-trafficking responses (prevention, protection, prosecution and partnership) across humanitarian and development settings. </a:t>
            </a:r>
          </a:p>
        </p:txBody>
      </p:sp>
      <p:pic>
        <p:nvPicPr>
          <p:cNvPr id="8" name="Picture 2" descr="International Organization for Migration - Wikipedia">
            <a:extLst>
              <a:ext uri="{FF2B5EF4-FFF2-40B4-BE49-F238E27FC236}">
                <a16:creationId xmlns:a16="http://schemas.microsoft.com/office/drawing/2014/main" id="{43641798-3766-4F47-BDBA-488D13FDE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32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261208" y="-887557"/>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546365" y="190589"/>
            <a:ext cx="7654538" cy="67273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3600" b="1" dirty="0" err="1">
                <a:solidFill>
                  <a:srgbClr val="0033A0"/>
                </a:solidFill>
                <a:latin typeface="Gill Sans Nova Book"/>
                <a:ea typeface="Open Sans Bold"/>
                <a:cs typeface="Open Sans Bold"/>
              </a:rPr>
              <a:t>Risk</a:t>
            </a:r>
            <a:r>
              <a:rPr lang="es-CR" sz="3600" b="1" dirty="0">
                <a:solidFill>
                  <a:srgbClr val="0033A0"/>
                </a:solidFill>
                <a:latin typeface="Gill Sans Nova Book"/>
                <a:ea typeface="Open Sans Bold"/>
                <a:cs typeface="Open Sans Bold"/>
              </a:rPr>
              <a:t>/</a:t>
            </a:r>
            <a:r>
              <a:rPr lang="es-CR" sz="3600" b="1" dirty="0" err="1">
                <a:solidFill>
                  <a:srgbClr val="0033A0"/>
                </a:solidFill>
                <a:latin typeface="Gill Sans Nova Book"/>
                <a:ea typeface="Open Sans Bold"/>
                <a:cs typeface="Open Sans Bold"/>
              </a:rPr>
              <a:t>Protective</a:t>
            </a:r>
            <a:r>
              <a:rPr lang="es-CR" sz="3600" b="1" dirty="0">
                <a:solidFill>
                  <a:srgbClr val="0033A0"/>
                </a:solidFill>
                <a:latin typeface="Gill Sans Nova Book"/>
                <a:ea typeface="Open Sans Bold"/>
                <a:cs typeface="Open Sans Bold"/>
              </a:rPr>
              <a:t> </a:t>
            </a:r>
            <a:r>
              <a:rPr lang="es-CR" sz="3600" b="1" dirty="0" err="1">
                <a:solidFill>
                  <a:srgbClr val="0033A0"/>
                </a:solidFill>
                <a:latin typeface="Gill Sans Nova Book"/>
                <a:ea typeface="Open Sans Bold"/>
                <a:cs typeface="Open Sans Bold"/>
              </a:rPr>
              <a:t>factors</a:t>
            </a:r>
            <a:endParaRPr lang="es-ES" dirty="0" err="1"/>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8" name="Grupo 7">
            <a:extLst>
              <a:ext uri="{FF2B5EF4-FFF2-40B4-BE49-F238E27FC236}">
                <a16:creationId xmlns:a16="http://schemas.microsoft.com/office/drawing/2014/main" id="{86ED4064-09F8-A4F8-37D1-AE42C33D178E}"/>
              </a:ext>
            </a:extLst>
          </p:cNvPr>
          <p:cNvGrpSpPr/>
          <p:nvPr/>
        </p:nvGrpSpPr>
        <p:grpSpPr>
          <a:xfrm>
            <a:off x="913086" y="914030"/>
            <a:ext cx="10365143" cy="5320698"/>
            <a:chOff x="973026" y="914030"/>
            <a:chExt cx="10365143" cy="5320698"/>
          </a:xfrm>
        </p:grpSpPr>
        <p:sp>
          <p:nvSpPr>
            <p:cNvPr id="2" name="Rectángulo redondeado 1">
              <a:extLst>
                <a:ext uri="{FF2B5EF4-FFF2-40B4-BE49-F238E27FC236}">
                  <a16:creationId xmlns:a16="http://schemas.microsoft.com/office/drawing/2014/main" id="{91D4A4FE-5B19-916D-99B8-A05F33176739}"/>
                </a:ext>
              </a:extLst>
            </p:cNvPr>
            <p:cNvSpPr/>
            <p:nvPr/>
          </p:nvSpPr>
          <p:spPr>
            <a:xfrm>
              <a:off x="973027" y="920036"/>
              <a:ext cx="5155818" cy="617920"/>
            </a:xfrm>
            <a:prstGeom prst="roundRect">
              <a:avLst>
                <a:gd name="adj" fmla="val 11980"/>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uadroTexto 4">
              <a:extLst>
                <a:ext uri="{FF2B5EF4-FFF2-40B4-BE49-F238E27FC236}">
                  <a16:creationId xmlns:a16="http://schemas.microsoft.com/office/drawing/2014/main" id="{463C9C85-5108-D6FF-6E60-8D6937E08479}"/>
                </a:ext>
              </a:extLst>
            </p:cNvPr>
            <p:cNvSpPr txBox="1"/>
            <p:nvPr/>
          </p:nvSpPr>
          <p:spPr>
            <a:xfrm>
              <a:off x="2283607" y="996876"/>
              <a:ext cx="2652522" cy="400110"/>
            </a:xfrm>
            <a:prstGeom prst="rect">
              <a:avLst/>
            </a:prstGeom>
            <a:noFill/>
          </p:spPr>
          <p:txBody>
            <a:bodyPr wrap="square" lIns="91440" tIns="45720" rIns="91440" bIns="45720" rtlCol="0" anchor="t">
              <a:spAutoFit/>
            </a:bodyPr>
            <a:lstStyle/>
            <a:p>
              <a:pPr algn="ctr"/>
              <a:r>
                <a:rPr lang="es-CR" sz="2000" b="1" dirty="0">
                  <a:solidFill>
                    <a:schemeClr val="bg1"/>
                  </a:solidFill>
                  <a:latin typeface="Gill Sans Nova Book"/>
                </a:rPr>
                <a:t>Factor</a:t>
              </a:r>
              <a:endParaRPr lang="es-ES" dirty="0">
                <a:solidFill>
                  <a:schemeClr val="bg1"/>
                </a:solidFill>
              </a:endParaRPr>
            </a:p>
          </p:txBody>
        </p:sp>
        <p:sp>
          <p:nvSpPr>
            <p:cNvPr id="11" name="Rectángulo redondeado 10">
              <a:extLst>
                <a:ext uri="{FF2B5EF4-FFF2-40B4-BE49-F238E27FC236}">
                  <a16:creationId xmlns:a16="http://schemas.microsoft.com/office/drawing/2014/main" id="{44BD70AC-4AD9-DB35-54EC-DCCE5F8DC7F6}"/>
                </a:ext>
              </a:extLst>
            </p:cNvPr>
            <p:cNvSpPr/>
            <p:nvPr/>
          </p:nvSpPr>
          <p:spPr>
            <a:xfrm>
              <a:off x="973026" y="1601971"/>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CuadroTexto 11">
              <a:extLst>
                <a:ext uri="{FF2B5EF4-FFF2-40B4-BE49-F238E27FC236}">
                  <a16:creationId xmlns:a16="http://schemas.microsoft.com/office/drawing/2014/main" id="{FE6D6FB0-790F-11A4-1694-23AA59243ACA}"/>
                </a:ext>
              </a:extLst>
            </p:cNvPr>
            <p:cNvSpPr txBox="1"/>
            <p:nvPr/>
          </p:nvSpPr>
          <p:spPr>
            <a:xfrm>
              <a:off x="1098400" y="1637896"/>
              <a:ext cx="4935505" cy="646331"/>
            </a:xfrm>
            <a:prstGeom prst="rect">
              <a:avLst/>
            </a:prstGeom>
            <a:noFill/>
          </p:spPr>
          <p:txBody>
            <a:bodyPr wrap="square" lIns="91440" tIns="45720" rIns="91440" bIns="45720" rtlCol="0" anchor="t">
              <a:spAutoFit/>
            </a:bodyPr>
            <a:lstStyle/>
            <a:p>
              <a:r>
                <a:rPr lang="es-CR" b="1" dirty="0">
                  <a:latin typeface="Gill Sans Nova Book"/>
                </a:rPr>
                <a:t>Finanzas familiares: </a:t>
              </a:r>
              <a:r>
                <a:rPr lang="es-CR" dirty="0" err="1">
                  <a:latin typeface="Gill Sans Nova Light"/>
                </a:rPr>
                <a:t>Were</a:t>
              </a:r>
              <a:r>
                <a:rPr lang="es-CR" dirty="0">
                  <a:latin typeface="Gill Sans Nova Light"/>
                </a:rPr>
                <a:t> </a:t>
              </a:r>
              <a:r>
                <a:rPr lang="es-CR" dirty="0" err="1">
                  <a:latin typeface="Gill Sans Nova Light"/>
                </a:rPr>
                <a:t>not</a:t>
              </a:r>
              <a:r>
                <a:rPr lang="es-CR" dirty="0">
                  <a:latin typeface="Gill Sans Nova Light"/>
                </a:rPr>
                <a:t> </a:t>
              </a:r>
              <a:r>
                <a:rPr lang="es-CR" dirty="0" err="1">
                  <a:latin typeface="Gill Sans Nova Light"/>
                </a:rPr>
                <a:t>able</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cover</a:t>
              </a:r>
              <a:r>
                <a:rPr lang="es-CR" dirty="0">
                  <a:latin typeface="Gill Sans Nova Light"/>
                </a:rPr>
                <a:t> </a:t>
              </a:r>
              <a:r>
                <a:rPr lang="es-CR" dirty="0" err="1">
                  <a:latin typeface="Gill Sans Nova Light"/>
                </a:rPr>
                <a:t>houshold</a:t>
              </a:r>
              <a:r>
                <a:rPr lang="es-CR" dirty="0">
                  <a:latin typeface="Gill Sans Nova Light"/>
                </a:rPr>
                <a:t> expenses in </a:t>
              </a:r>
              <a:r>
                <a:rPr lang="es-CR" dirty="0" err="1">
                  <a:latin typeface="Gill Sans Nova Light"/>
                </a:rPr>
                <a:t>the</a:t>
              </a:r>
              <a:r>
                <a:rPr lang="es-CR" dirty="0">
                  <a:latin typeface="Gill Sans Nova Light"/>
                </a:rPr>
                <a:t> </a:t>
              </a:r>
              <a:r>
                <a:rPr lang="es-CR" dirty="0" err="1">
                  <a:latin typeface="Gill Sans Nova Light"/>
                </a:rPr>
                <a:t>last</a:t>
              </a:r>
              <a:r>
                <a:rPr lang="es-CR" dirty="0">
                  <a:latin typeface="Gill Sans Nova Light"/>
                </a:rPr>
                <a:t> 6 </a:t>
              </a:r>
              <a:r>
                <a:rPr lang="es-CR" dirty="0" err="1">
                  <a:latin typeface="Gill Sans Nova Light"/>
                </a:rPr>
                <a:t>months</a:t>
              </a:r>
              <a:r>
                <a:rPr lang="es-CR" dirty="0">
                  <a:latin typeface="Gill Sans Nova Light"/>
                </a:rPr>
                <a:t>.</a:t>
              </a:r>
            </a:p>
          </p:txBody>
        </p:sp>
        <p:sp>
          <p:nvSpPr>
            <p:cNvPr id="13" name="Rectángulo redondeado 12">
              <a:extLst>
                <a:ext uri="{FF2B5EF4-FFF2-40B4-BE49-F238E27FC236}">
                  <a16:creationId xmlns:a16="http://schemas.microsoft.com/office/drawing/2014/main" id="{E6AD5802-7AF8-A04D-3C95-75A698A3EA10}"/>
                </a:ext>
              </a:extLst>
            </p:cNvPr>
            <p:cNvSpPr/>
            <p:nvPr/>
          </p:nvSpPr>
          <p:spPr>
            <a:xfrm>
              <a:off x="973026" y="2385743"/>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3D820A31-C33C-EE88-81DB-AFF763FCF1B2}"/>
                </a:ext>
              </a:extLst>
            </p:cNvPr>
            <p:cNvSpPr txBox="1"/>
            <p:nvPr/>
          </p:nvSpPr>
          <p:spPr>
            <a:xfrm>
              <a:off x="1098400" y="2409909"/>
              <a:ext cx="4740472" cy="646331"/>
            </a:xfrm>
            <a:prstGeom prst="rect">
              <a:avLst/>
            </a:prstGeom>
            <a:noFill/>
          </p:spPr>
          <p:txBody>
            <a:bodyPr wrap="square" lIns="91440" tIns="45720" rIns="91440" bIns="45720" rtlCol="0" anchor="t">
              <a:spAutoFit/>
            </a:bodyPr>
            <a:lstStyle/>
            <a:p>
              <a:r>
                <a:rPr lang="es-CR" b="1" dirty="0" err="1">
                  <a:latin typeface="Gill Sans Nova Book"/>
                </a:rPr>
                <a:t>Government</a:t>
              </a:r>
              <a:r>
                <a:rPr lang="es-CR" b="1" dirty="0">
                  <a:latin typeface="Gill Sans Nova Book"/>
                </a:rPr>
                <a:t> </a:t>
              </a:r>
              <a:r>
                <a:rPr lang="es-CR" b="1" dirty="0" err="1">
                  <a:latin typeface="Gill Sans Nova Book"/>
                </a:rPr>
                <a:t>subsidy</a:t>
              </a:r>
              <a:r>
                <a:rPr lang="es-CR" b="1" dirty="0">
                  <a:latin typeface="Gill Sans Nova Book"/>
                </a:rPr>
                <a:t>:</a:t>
              </a:r>
              <a:r>
                <a:rPr lang="es-CR" b="1" dirty="0">
                  <a:latin typeface="Gill Sans Nova SemiBold"/>
                </a:rPr>
                <a:t> </a:t>
              </a:r>
              <a:r>
                <a:rPr lang="es-CR" dirty="0">
                  <a:latin typeface="Gill Sans Nova Light"/>
                </a:rPr>
                <a:t>Do </a:t>
              </a:r>
              <a:r>
                <a:rPr lang="es-CR" dirty="0" err="1">
                  <a:latin typeface="Gill Sans Nova Light"/>
                </a:rPr>
                <a:t>not</a:t>
              </a:r>
              <a:r>
                <a:rPr lang="es-CR" dirty="0">
                  <a:latin typeface="Gill Sans Nova Light"/>
                </a:rPr>
                <a:t> </a:t>
              </a:r>
              <a:r>
                <a:rPr lang="es-CR" dirty="0" err="1">
                  <a:latin typeface="Gill Sans Nova Light"/>
                </a:rPr>
                <a:t>receive</a:t>
              </a:r>
              <a:r>
                <a:rPr lang="es-CR" dirty="0">
                  <a:latin typeface="Gill Sans Nova Light"/>
                </a:rPr>
                <a:t> </a:t>
              </a:r>
              <a:r>
                <a:rPr lang="es-CR" dirty="0" err="1">
                  <a:latin typeface="Gill Sans Nova Light"/>
                </a:rPr>
                <a:t>the</a:t>
              </a:r>
              <a:r>
                <a:rPr lang="es-CR" dirty="0">
                  <a:latin typeface="Gill Sans Nova Light"/>
                </a:rPr>
                <a:t> IMAS </a:t>
              </a:r>
              <a:r>
                <a:rPr lang="es-CR" dirty="0" err="1">
                  <a:latin typeface="Gill Sans Nova Light"/>
                </a:rPr>
                <a:t>benefit</a:t>
              </a:r>
              <a:r>
                <a:rPr lang="es-CR" dirty="0">
                  <a:latin typeface="Gill Sans Nova Light"/>
                </a:rPr>
                <a:t> (veda).</a:t>
              </a:r>
              <a:endParaRPr lang="en-US" dirty="0">
                <a:latin typeface="Gill Sans Nova Light"/>
              </a:endParaRPr>
            </a:p>
          </p:txBody>
        </p:sp>
        <p:sp>
          <p:nvSpPr>
            <p:cNvPr id="15" name="Rectángulo redondeado 14">
              <a:extLst>
                <a:ext uri="{FF2B5EF4-FFF2-40B4-BE49-F238E27FC236}">
                  <a16:creationId xmlns:a16="http://schemas.microsoft.com/office/drawing/2014/main" id="{832C1C97-2690-8DD1-4E72-2B5EEA8F2374}"/>
                </a:ext>
              </a:extLst>
            </p:cNvPr>
            <p:cNvSpPr/>
            <p:nvPr/>
          </p:nvSpPr>
          <p:spPr>
            <a:xfrm>
              <a:off x="973026" y="3164735"/>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73AF9F22-3F15-E425-BE53-09C022FDF89C}"/>
                </a:ext>
              </a:extLst>
            </p:cNvPr>
            <p:cNvSpPr txBox="1"/>
            <p:nvPr/>
          </p:nvSpPr>
          <p:spPr>
            <a:xfrm>
              <a:off x="1098400" y="3374828"/>
              <a:ext cx="5023219" cy="369332"/>
            </a:xfrm>
            <a:prstGeom prst="rect">
              <a:avLst/>
            </a:prstGeom>
            <a:noFill/>
          </p:spPr>
          <p:txBody>
            <a:bodyPr wrap="square" lIns="91440" tIns="45720" rIns="91440" bIns="45720" rtlCol="0" anchor="t">
              <a:spAutoFit/>
            </a:bodyPr>
            <a:lstStyle/>
            <a:p>
              <a:r>
                <a:rPr lang="es-CR" b="1" dirty="0" err="1">
                  <a:latin typeface="Gill Sans Nova Book"/>
                </a:rPr>
                <a:t>Children</a:t>
              </a:r>
              <a:r>
                <a:rPr lang="es-CR" b="1" dirty="0">
                  <a:latin typeface="Gill Sans Nova SemiBold"/>
                </a:rPr>
                <a:t>:</a:t>
              </a:r>
              <a:r>
                <a:rPr lang="es-CR" b="1" dirty="0"/>
                <a:t> </a:t>
              </a:r>
              <a:r>
                <a:rPr lang="es-CR" dirty="0">
                  <a:latin typeface="Gill Sans Nova Light"/>
                </a:rPr>
                <a:t>3 </a:t>
              </a:r>
              <a:r>
                <a:rPr lang="es-CR" dirty="0" err="1">
                  <a:latin typeface="Gill Sans Nova Light"/>
                </a:rPr>
                <a:t>or</a:t>
              </a:r>
              <a:r>
                <a:rPr lang="es-CR" dirty="0">
                  <a:latin typeface="Gill Sans Nova Light"/>
                </a:rPr>
                <a:t> more </a:t>
              </a:r>
              <a:r>
                <a:rPr lang="es-CR" dirty="0" err="1">
                  <a:latin typeface="Gill Sans Nova Light"/>
                </a:rPr>
                <a:t>children</a:t>
              </a:r>
              <a:r>
                <a:rPr lang="es-CR" dirty="0">
                  <a:latin typeface="Gill Sans Nova Light"/>
                </a:rPr>
                <a:t>.</a:t>
              </a:r>
              <a:endParaRPr lang="en-US" dirty="0">
                <a:latin typeface="Gill Sans Nova Light"/>
              </a:endParaRPr>
            </a:p>
          </p:txBody>
        </p:sp>
        <p:sp>
          <p:nvSpPr>
            <p:cNvPr id="17" name="Rectángulo redondeado 16">
              <a:extLst>
                <a:ext uri="{FF2B5EF4-FFF2-40B4-BE49-F238E27FC236}">
                  <a16:creationId xmlns:a16="http://schemas.microsoft.com/office/drawing/2014/main" id="{3AC78E31-2027-1CF4-9CA4-E30DE61A132F}"/>
                </a:ext>
              </a:extLst>
            </p:cNvPr>
            <p:cNvSpPr/>
            <p:nvPr/>
          </p:nvSpPr>
          <p:spPr>
            <a:xfrm>
              <a:off x="973026" y="3947239"/>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CuadroTexto 17">
              <a:extLst>
                <a:ext uri="{FF2B5EF4-FFF2-40B4-BE49-F238E27FC236}">
                  <a16:creationId xmlns:a16="http://schemas.microsoft.com/office/drawing/2014/main" id="{AD805122-F627-7159-D246-7AA98AA2BFFB}"/>
                </a:ext>
              </a:extLst>
            </p:cNvPr>
            <p:cNvSpPr txBox="1"/>
            <p:nvPr/>
          </p:nvSpPr>
          <p:spPr>
            <a:xfrm>
              <a:off x="1098400" y="3971405"/>
              <a:ext cx="4543402" cy="646331"/>
            </a:xfrm>
            <a:prstGeom prst="rect">
              <a:avLst/>
            </a:prstGeom>
            <a:noFill/>
          </p:spPr>
          <p:txBody>
            <a:bodyPr wrap="square" lIns="91440" tIns="45720" rIns="91440" bIns="45720" rtlCol="0" anchor="t">
              <a:spAutoFit/>
            </a:bodyPr>
            <a:lstStyle/>
            <a:p>
              <a:r>
                <a:rPr lang="es-CR" b="1" dirty="0" err="1">
                  <a:latin typeface="Gill Sans Nova Book"/>
                </a:rPr>
                <a:t>Fishing</a:t>
              </a:r>
              <a:r>
                <a:rPr lang="es-CR" b="1" dirty="0">
                  <a:latin typeface="Gill Sans Nova Book"/>
                </a:rPr>
                <a:t> </a:t>
              </a:r>
              <a:r>
                <a:rPr lang="es-CR" b="1" dirty="0" err="1">
                  <a:latin typeface="Gill Sans Nova Book"/>
                </a:rPr>
                <a:t>license</a:t>
              </a:r>
              <a:r>
                <a:rPr lang="es-CR" b="1" dirty="0">
                  <a:latin typeface="Gill Sans Nova Book"/>
                </a:rPr>
                <a:t>: </a:t>
              </a:r>
              <a:r>
                <a:rPr lang="es-CR" dirty="0">
                  <a:latin typeface="Gill Sans Nova Light"/>
                </a:rPr>
                <a:t>Do </a:t>
              </a:r>
              <a:r>
                <a:rPr lang="es-CR" dirty="0" err="1">
                  <a:latin typeface="Gill Sans Nova Light"/>
                </a:rPr>
                <a:t>not</a:t>
              </a:r>
              <a:r>
                <a:rPr lang="es-CR" dirty="0">
                  <a:latin typeface="Gill Sans Nova Light"/>
                </a:rPr>
                <a:t> </a:t>
              </a:r>
              <a:r>
                <a:rPr lang="es-CR" dirty="0" err="1">
                  <a:latin typeface="Gill Sans Nova Light"/>
                </a:rPr>
                <a:t>know</a:t>
              </a:r>
              <a:r>
                <a:rPr lang="es-CR" dirty="0">
                  <a:latin typeface="Gill Sans Nova Light"/>
                </a:rPr>
                <a:t> </a:t>
              </a:r>
              <a:r>
                <a:rPr lang="es-CR" dirty="0" err="1">
                  <a:latin typeface="Gill Sans Nova Light"/>
                </a:rPr>
                <a:t>or</a:t>
              </a:r>
              <a:r>
                <a:rPr lang="es-CR" dirty="0">
                  <a:latin typeface="Gill Sans Nova Light"/>
                </a:rPr>
                <a:t> decide </a:t>
              </a:r>
              <a:r>
                <a:rPr lang="es-CR" dirty="0" err="1">
                  <a:latin typeface="Gill Sans Nova Light"/>
                </a:rPr>
                <a:t>not</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say</a:t>
              </a:r>
              <a:r>
                <a:rPr lang="es-CR" dirty="0">
                  <a:latin typeface="Gill Sans Nova Light"/>
                </a:rPr>
                <a:t>.</a:t>
              </a:r>
            </a:p>
          </p:txBody>
        </p:sp>
        <p:sp>
          <p:nvSpPr>
            <p:cNvPr id="19" name="Rectángulo redondeado 18">
              <a:extLst>
                <a:ext uri="{FF2B5EF4-FFF2-40B4-BE49-F238E27FC236}">
                  <a16:creationId xmlns:a16="http://schemas.microsoft.com/office/drawing/2014/main" id="{64AB7E5F-B3C0-B662-C148-57BBB62FCC8C}"/>
                </a:ext>
              </a:extLst>
            </p:cNvPr>
            <p:cNvSpPr/>
            <p:nvPr/>
          </p:nvSpPr>
          <p:spPr>
            <a:xfrm>
              <a:off x="973026" y="4729743"/>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0" name="CuadroTexto 19">
              <a:extLst>
                <a:ext uri="{FF2B5EF4-FFF2-40B4-BE49-F238E27FC236}">
                  <a16:creationId xmlns:a16="http://schemas.microsoft.com/office/drawing/2014/main" id="{B3B4D89F-C0B6-1C28-D631-10D7667AA899}"/>
                </a:ext>
              </a:extLst>
            </p:cNvPr>
            <p:cNvSpPr txBox="1"/>
            <p:nvPr/>
          </p:nvSpPr>
          <p:spPr>
            <a:xfrm>
              <a:off x="1098400" y="4753909"/>
              <a:ext cx="5091206" cy="646331"/>
            </a:xfrm>
            <a:prstGeom prst="rect">
              <a:avLst/>
            </a:prstGeom>
            <a:noFill/>
          </p:spPr>
          <p:txBody>
            <a:bodyPr wrap="square" lIns="91440" tIns="45720" rIns="91440" bIns="45720" rtlCol="0" anchor="t">
              <a:spAutoFit/>
            </a:bodyPr>
            <a:lstStyle/>
            <a:p>
              <a:r>
                <a:rPr lang="es-CR" b="1" dirty="0" err="1">
                  <a:latin typeface="Gill Sans Nova Book"/>
                </a:rPr>
                <a:t>Intermediary</a:t>
              </a:r>
              <a:r>
                <a:rPr lang="es-CR" b="1" dirty="0">
                  <a:latin typeface="Gill Sans Nova Book"/>
                </a:rPr>
                <a:t> </a:t>
              </a:r>
              <a:r>
                <a:rPr lang="es-CR" b="1" dirty="0" err="1">
                  <a:latin typeface="Gill Sans Nova Book"/>
                </a:rPr>
                <a:t>or</a:t>
              </a:r>
              <a:r>
                <a:rPr lang="es-CR" b="1" dirty="0">
                  <a:latin typeface="Gill Sans Nova Book"/>
                </a:rPr>
                <a:t> </a:t>
              </a:r>
              <a:r>
                <a:rPr lang="es-CR" b="1" dirty="0" err="1">
                  <a:latin typeface="Gill Sans Nova Book"/>
                </a:rPr>
                <a:t>subcontractor</a:t>
              </a:r>
              <a:r>
                <a:rPr lang="es-CR" b="1" dirty="0">
                  <a:latin typeface="Gill Sans Nova Book"/>
                </a:rPr>
                <a:t>:</a:t>
              </a:r>
              <a:r>
                <a:rPr lang="es-CR" b="1" dirty="0">
                  <a:latin typeface="Gill Sans Nova Light"/>
                </a:rPr>
                <a:t> </a:t>
              </a:r>
              <a:r>
                <a:rPr lang="es-CR" dirty="0" err="1">
                  <a:latin typeface="Gill Sans Nova Light"/>
                </a:rPr>
                <a:t>Work</a:t>
              </a:r>
              <a:r>
                <a:rPr lang="es-CR" dirty="0">
                  <a:latin typeface="Gill Sans Nova Light"/>
                </a:rPr>
                <a:t> </a:t>
              </a:r>
              <a:r>
                <a:rPr lang="es-CR" dirty="0" err="1">
                  <a:latin typeface="Gill Sans Nova Light"/>
                </a:rPr>
                <a:t>for</a:t>
              </a:r>
              <a:r>
                <a:rPr lang="es-CR" dirty="0">
                  <a:latin typeface="Gill Sans Nova Light"/>
                </a:rPr>
                <a:t> </a:t>
              </a:r>
              <a:r>
                <a:rPr lang="es-CR" dirty="0" err="1">
                  <a:latin typeface="Gill Sans Nova Light"/>
                </a:rPr>
                <a:t>an</a:t>
              </a:r>
              <a:r>
                <a:rPr lang="es-CR" dirty="0">
                  <a:latin typeface="Gill Sans Nova Light"/>
                </a:rPr>
                <a:t> </a:t>
              </a:r>
              <a:r>
                <a:rPr lang="es-CR" dirty="0" err="1">
                  <a:latin typeface="Gill Sans Nova Light"/>
                </a:rPr>
                <a:t>intermediary</a:t>
              </a:r>
              <a:r>
                <a:rPr lang="es-CR" dirty="0">
                  <a:latin typeface="Gill Sans Nova Light"/>
                </a:rPr>
                <a:t> </a:t>
              </a:r>
              <a:r>
                <a:rPr lang="es-CR" dirty="0" err="1">
                  <a:latin typeface="Gill Sans Nova Light"/>
                </a:rPr>
                <a:t>or</a:t>
              </a:r>
              <a:r>
                <a:rPr lang="es-CR" dirty="0">
                  <a:latin typeface="Gill Sans Nova Light"/>
                </a:rPr>
                <a:t> </a:t>
              </a:r>
              <a:r>
                <a:rPr lang="es-CR" dirty="0" err="1">
                  <a:latin typeface="Gill Sans Nova Light"/>
                </a:rPr>
                <a:t>subcontractor</a:t>
              </a:r>
              <a:r>
                <a:rPr lang="es-CR" dirty="0">
                  <a:latin typeface="Gill Sans Nova Light"/>
                </a:rPr>
                <a:t>.</a:t>
              </a:r>
            </a:p>
          </p:txBody>
        </p:sp>
        <p:sp>
          <p:nvSpPr>
            <p:cNvPr id="21" name="Rectángulo redondeado 20">
              <a:extLst>
                <a:ext uri="{FF2B5EF4-FFF2-40B4-BE49-F238E27FC236}">
                  <a16:creationId xmlns:a16="http://schemas.microsoft.com/office/drawing/2014/main" id="{49EAE630-D743-40C3-1916-36C47B028332}"/>
                </a:ext>
              </a:extLst>
            </p:cNvPr>
            <p:cNvSpPr/>
            <p:nvPr/>
          </p:nvSpPr>
          <p:spPr>
            <a:xfrm>
              <a:off x="973026" y="5514935"/>
              <a:ext cx="5149250"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2" name="CuadroTexto 21">
              <a:extLst>
                <a:ext uri="{FF2B5EF4-FFF2-40B4-BE49-F238E27FC236}">
                  <a16:creationId xmlns:a16="http://schemas.microsoft.com/office/drawing/2014/main" id="{0566132C-D73B-5B2D-401C-538DBDF8BC84}"/>
                </a:ext>
              </a:extLst>
            </p:cNvPr>
            <p:cNvSpPr txBox="1"/>
            <p:nvPr/>
          </p:nvSpPr>
          <p:spPr>
            <a:xfrm>
              <a:off x="1098400" y="5683616"/>
              <a:ext cx="3833955" cy="369332"/>
            </a:xfrm>
            <a:prstGeom prst="rect">
              <a:avLst/>
            </a:prstGeom>
            <a:noFill/>
          </p:spPr>
          <p:txBody>
            <a:bodyPr wrap="square" lIns="91440" tIns="45720" rIns="91440" bIns="45720" rtlCol="0" anchor="t">
              <a:spAutoFit/>
            </a:bodyPr>
            <a:lstStyle/>
            <a:p>
              <a:r>
                <a:rPr lang="es-CR" b="1" dirty="0" err="1">
                  <a:latin typeface="Gill Sans Nova Book"/>
                </a:rPr>
                <a:t>Gender</a:t>
              </a:r>
              <a:r>
                <a:rPr lang="es-CR" b="1" dirty="0">
                  <a:latin typeface="Gill Sans Nova Book"/>
                </a:rPr>
                <a:t>: </a:t>
              </a:r>
              <a:r>
                <a:rPr lang="es-CR" dirty="0" err="1">
                  <a:latin typeface="Gill Sans Nova Light"/>
                </a:rPr>
                <a:t>Identify</a:t>
              </a:r>
              <a:r>
                <a:rPr lang="es-CR" dirty="0">
                  <a:latin typeface="Gill Sans Nova Light"/>
                </a:rPr>
                <a:t> </a:t>
              </a:r>
              <a:r>
                <a:rPr lang="es-CR" dirty="0" err="1">
                  <a:latin typeface="Gill Sans Nova Light"/>
                </a:rPr>
                <a:t>themselves</a:t>
              </a:r>
              <a:r>
                <a:rPr lang="es-CR" dirty="0">
                  <a:latin typeface="Gill Sans Nova Light"/>
                </a:rPr>
                <a:t> as </a:t>
              </a:r>
              <a:r>
                <a:rPr lang="es-CR" dirty="0" err="1">
                  <a:latin typeface="Gill Sans Nova Light"/>
                </a:rPr>
                <a:t>men</a:t>
              </a:r>
              <a:r>
                <a:rPr lang="es-CR" dirty="0">
                  <a:latin typeface="Gill Sans Nova Light"/>
                </a:rPr>
                <a:t>.</a:t>
              </a:r>
              <a:endParaRPr lang="en-US" dirty="0">
                <a:latin typeface="Gill Sans Nova Light"/>
              </a:endParaRPr>
            </a:p>
          </p:txBody>
        </p:sp>
        <p:sp>
          <p:nvSpPr>
            <p:cNvPr id="23" name="Rectángulo redondeado 22">
              <a:extLst>
                <a:ext uri="{FF2B5EF4-FFF2-40B4-BE49-F238E27FC236}">
                  <a16:creationId xmlns:a16="http://schemas.microsoft.com/office/drawing/2014/main" id="{1C1B655E-C14F-4D48-BA46-0D67089D2A91}"/>
                </a:ext>
              </a:extLst>
            </p:cNvPr>
            <p:cNvSpPr/>
            <p:nvPr/>
          </p:nvSpPr>
          <p:spPr>
            <a:xfrm>
              <a:off x="6190263" y="914030"/>
              <a:ext cx="5147905" cy="617920"/>
            </a:xfrm>
            <a:prstGeom prst="roundRect">
              <a:avLst>
                <a:gd name="adj" fmla="val 11980"/>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CuadroTexto 23">
              <a:extLst>
                <a:ext uri="{FF2B5EF4-FFF2-40B4-BE49-F238E27FC236}">
                  <a16:creationId xmlns:a16="http://schemas.microsoft.com/office/drawing/2014/main" id="{71FDC59B-0BBD-5B83-6D4C-076C8828F6F5}"/>
                </a:ext>
              </a:extLst>
            </p:cNvPr>
            <p:cNvSpPr txBox="1"/>
            <p:nvPr/>
          </p:nvSpPr>
          <p:spPr>
            <a:xfrm>
              <a:off x="6808538" y="999960"/>
              <a:ext cx="4035866" cy="400110"/>
            </a:xfrm>
            <a:prstGeom prst="rect">
              <a:avLst/>
            </a:prstGeom>
            <a:noFill/>
          </p:spPr>
          <p:txBody>
            <a:bodyPr wrap="square" lIns="91440" tIns="45720" rIns="91440" bIns="45720" rtlCol="0" anchor="t">
              <a:spAutoFit/>
            </a:bodyPr>
            <a:lstStyle/>
            <a:p>
              <a:pPr algn="ctr"/>
              <a:r>
                <a:rPr lang="es-CR" sz="2000" b="1" dirty="0" err="1">
                  <a:solidFill>
                    <a:schemeClr val="bg1"/>
                  </a:solidFill>
                  <a:latin typeface="Gill Sans Nova Book"/>
                </a:rPr>
                <a:t>Likelihood</a:t>
              </a:r>
              <a:r>
                <a:rPr lang="es-CR" sz="2000" b="1" dirty="0">
                  <a:solidFill>
                    <a:schemeClr val="bg1"/>
                  </a:solidFill>
                  <a:latin typeface="Gill Sans Nova Book"/>
                </a:rPr>
                <a:t> </a:t>
              </a:r>
              <a:r>
                <a:rPr lang="es-CR" sz="2000" b="1" dirty="0" err="1">
                  <a:solidFill>
                    <a:schemeClr val="bg1"/>
                  </a:solidFill>
                  <a:latin typeface="Gill Sans Nova Book"/>
                </a:rPr>
                <a:t>of</a:t>
              </a:r>
              <a:r>
                <a:rPr lang="es-CR" sz="2000" b="1" dirty="0">
                  <a:solidFill>
                    <a:schemeClr val="bg1"/>
                  </a:solidFill>
                  <a:latin typeface="Gill Sans Nova Book"/>
                </a:rPr>
                <a:t> </a:t>
              </a:r>
              <a:r>
                <a:rPr lang="es-CR" sz="2000" b="1" dirty="0" err="1">
                  <a:solidFill>
                    <a:schemeClr val="bg1"/>
                  </a:solidFill>
                  <a:latin typeface="Gill Sans Nova Book"/>
                </a:rPr>
                <a:t>being</a:t>
              </a:r>
              <a:r>
                <a:rPr lang="es-CR" sz="2000" b="1" dirty="0">
                  <a:solidFill>
                    <a:schemeClr val="bg1"/>
                  </a:solidFill>
                  <a:latin typeface="Gill Sans Nova Book"/>
                </a:rPr>
                <a:t> </a:t>
              </a:r>
              <a:r>
                <a:rPr lang="es-CR" sz="2000" b="1" dirty="0" err="1">
                  <a:solidFill>
                    <a:schemeClr val="bg1"/>
                  </a:solidFill>
                  <a:latin typeface="Gill Sans Nova Book"/>
                </a:rPr>
                <a:t>victimized</a:t>
              </a:r>
            </a:p>
          </p:txBody>
        </p:sp>
        <p:sp>
          <p:nvSpPr>
            <p:cNvPr id="25" name="Rectángulo redondeado 24">
              <a:extLst>
                <a:ext uri="{FF2B5EF4-FFF2-40B4-BE49-F238E27FC236}">
                  <a16:creationId xmlns:a16="http://schemas.microsoft.com/office/drawing/2014/main" id="{B20305BC-EB7B-C1E6-907B-52B3E2F5F68B}"/>
                </a:ext>
              </a:extLst>
            </p:cNvPr>
            <p:cNvSpPr/>
            <p:nvPr/>
          </p:nvSpPr>
          <p:spPr>
            <a:xfrm>
              <a:off x="6190262" y="1609102"/>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6" name="CuadroTexto 25">
              <a:extLst>
                <a:ext uri="{FF2B5EF4-FFF2-40B4-BE49-F238E27FC236}">
                  <a16:creationId xmlns:a16="http://schemas.microsoft.com/office/drawing/2014/main" id="{89266C53-DF38-9DC1-A8BB-9B76A875F07A}"/>
                </a:ext>
              </a:extLst>
            </p:cNvPr>
            <p:cNvSpPr txBox="1"/>
            <p:nvPr/>
          </p:nvSpPr>
          <p:spPr>
            <a:xfrm>
              <a:off x="6473291" y="1631890"/>
              <a:ext cx="4581848" cy="646331"/>
            </a:xfrm>
            <a:prstGeom prst="rect">
              <a:avLst/>
            </a:prstGeom>
            <a:noFill/>
          </p:spPr>
          <p:txBody>
            <a:bodyPr wrap="square" lIns="91440" tIns="45720" rIns="91440" bIns="45720" rtlCol="0" anchor="t">
              <a:spAutoFit/>
            </a:bodyPr>
            <a:lstStyle/>
            <a:p>
              <a:pPr algn="just"/>
              <a:r>
                <a:rPr lang="es-CR" b="1" dirty="0">
                  <a:latin typeface="Gill Sans Nova Book"/>
                </a:rPr>
                <a:t>1,9 </a:t>
              </a:r>
              <a:r>
                <a:rPr lang="es-CR" dirty="0">
                  <a:latin typeface="Gill Sans Nova Light"/>
                </a:rPr>
                <a:t>times more </a:t>
              </a:r>
              <a:r>
                <a:rPr lang="es-CR" dirty="0" err="1">
                  <a:latin typeface="Gill Sans Nova Light"/>
                </a:rPr>
                <a:t>likely</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experience</a:t>
              </a:r>
              <a:r>
                <a:rPr lang="es-CR" dirty="0">
                  <a:latin typeface="Gill Sans Nova Light"/>
                </a:rPr>
                <a:t> abuse in </a:t>
              </a:r>
              <a:r>
                <a:rPr lang="es-CR" dirty="0" err="1">
                  <a:latin typeface="Gill Sans Nova Light"/>
                </a:rPr>
                <a:t>their</a:t>
              </a:r>
              <a:r>
                <a:rPr lang="es-CR" dirty="0">
                  <a:latin typeface="Gill Sans Nova Light"/>
                </a:rPr>
                <a:t> </a:t>
              </a:r>
              <a:r>
                <a:rPr lang="es-CR" dirty="0" err="1">
                  <a:latin typeface="Gill Sans Nova Light"/>
                </a:rPr>
                <a:t>workplace</a:t>
              </a:r>
              <a:r>
                <a:rPr lang="es-CR" dirty="0">
                  <a:latin typeface="Gill Sans Nova Light"/>
                </a:rPr>
                <a:t>.</a:t>
              </a:r>
            </a:p>
          </p:txBody>
        </p:sp>
        <p:sp>
          <p:nvSpPr>
            <p:cNvPr id="27" name="Rectángulo redondeado 26">
              <a:extLst>
                <a:ext uri="{FF2B5EF4-FFF2-40B4-BE49-F238E27FC236}">
                  <a16:creationId xmlns:a16="http://schemas.microsoft.com/office/drawing/2014/main" id="{7B68FDDC-2D54-D932-D04F-4157F7D8CD34}"/>
                </a:ext>
              </a:extLst>
            </p:cNvPr>
            <p:cNvSpPr/>
            <p:nvPr/>
          </p:nvSpPr>
          <p:spPr>
            <a:xfrm>
              <a:off x="6190262" y="2392874"/>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8" name="CuadroTexto 27">
              <a:extLst>
                <a:ext uri="{FF2B5EF4-FFF2-40B4-BE49-F238E27FC236}">
                  <a16:creationId xmlns:a16="http://schemas.microsoft.com/office/drawing/2014/main" id="{A3FF46AB-EBEF-F2B8-8866-A62896F5510A}"/>
                </a:ext>
              </a:extLst>
            </p:cNvPr>
            <p:cNvSpPr txBox="1"/>
            <p:nvPr/>
          </p:nvSpPr>
          <p:spPr>
            <a:xfrm>
              <a:off x="6473291" y="2430176"/>
              <a:ext cx="4581848" cy="646331"/>
            </a:xfrm>
            <a:prstGeom prst="rect">
              <a:avLst/>
            </a:prstGeom>
            <a:noFill/>
          </p:spPr>
          <p:txBody>
            <a:bodyPr wrap="square" lIns="91440" tIns="45720" rIns="91440" bIns="45720" rtlCol="0" anchor="t">
              <a:spAutoFit/>
            </a:bodyPr>
            <a:lstStyle/>
            <a:p>
              <a:pPr algn="just"/>
              <a:r>
                <a:rPr lang="es-CR" b="1" dirty="0">
                  <a:latin typeface="Gill Sans Nova Book"/>
                </a:rPr>
                <a:t>1,9 </a:t>
              </a:r>
              <a:r>
                <a:rPr lang="es-CR" dirty="0">
                  <a:latin typeface="Gill Sans Nova Light"/>
                </a:rPr>
                <a:t>times more </a:t>
              </a:r>
              <a:r>
                <a:rPr lang="es-CR" dirty="0" err="1">
                  <a:latin typeface="Gill Sans Nova Light"/>
                </a:rPr>
                <a:t>likely</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experience</a:t>
              </a:r>
              <a:r>
                <a:rPr lang="es-CR" dirty="0">
                  <a:latin typeface="Gill Sans Nova Light"/>
                </a:rPr>
                <a:t> abuse in </a:t>
              </a:r>
              <a:r>
                <a:rPr lang="es-CR" dirty="0" err="1">
                  <a:latin typeface="Gill Sans Nova Light"/>
                </a:rPr>
                <a:t>their</a:t>
              </a:r>
              <a:r>
                <a:rPr lang="es-CR" dirty="0">
                  <a:latin typeface="Gill Sans Nova Light"/>
                </a:rPr>
                <a:t> </a:t>
              </a:r>
              <a:r>
                <a:rPr lang="es-CR" dirty="0" err="1">
                  <a:latin typeface="Gill Sans Nova Light"/>
                </a:rPr>
                <a:t>workplace</a:t>
              </a:r>
              <a:r>
                <a:rPr lang="es-CR" dirty="0">
                  <a:latin typeface="Gill Sans Nova Light"/>
                </a:rPr>
                <a:t>.</a:t>
              </a:r>
              <a:endParaRPr lang="en-US" dirty="0">
                <a:latin typeface="Gill Sans Nova Light"/>
              </a:endParaRPr>
            </a:p>
          </p:txBody>
        </p:sp>
        <p:sp>
          <p:nvSpPr>
            <p:cNvPr id="29" name="Rectángulo redondeado 28">
              <a:extLst>
                <a:ext uri="{FF2B5EF4-FFF2-40B4-BE49-F238E27FC236}">
                  <a16:creationId xmlns:a16="http://schemas.microsoft.com/office/drawing/2014/main" id="{100F330A-62B2-AC7C-1B59-959570ED2FEB}"/>
                </a:ext>
              </a:extLst>
            </p:cNvPr>
            <p:cNvSpPr/>
            <p:nvPr/>
          </p:nvSpPr>
          <p:spPr>
            <a:xfrm>
              <a:off x="6190262" y="3171866"/>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0" name="CuadroTexto 29">
              <a:extLst>
                <a:ext uri="{FF2B5EF4-FFF2-40B4-BE49-F238E27FC236}">
                  <a16:creationId xmlns:a16="http://schemas.microsoft.com/office/drawing/2014/main" id="{BCEAF5A1-8781-ABD2-E8E4-4A8179E8D1BD}"/>
                </a:ext>
              </a:extLst>
            </p:cNvPr>
            <p:cNvSpPr txBox="1"/>
            <p:nvPr/>
          </p:nvSpPr>
          <p:spPr>
            <a:xfrm>
              <a:off x="6473291" y="3223363"/>
              <a:ext cx="4581848" cy="646331"/>
            </a:xfrm>
            <a:prstGeom prst="rect">
              <a:avLst/>
            </a:prstGeom>
            <a:noFill/>
          </p:spPr>
          <p:txBody>
            <a:bodyPr wrap="square" lIns="91440" tIns="45720" rIns="91440" bIns="45720" rtlCol="0" anchor="t">
              <a:spAutoFit/>
            </a:bodyPr>
            <a:lstStyle/>
            <a:p>
              <a:pPr algn="just"/>
              <a:r>
                <a:rPr lang="es-CR" b="1" dirty="0">
                  <a:latin typeface="Gill Sans Nova Book"/>
                </a:rPr>
                <a:t>5,3 </a:t>
              </a:r>
              <a:r>
                <a:rPr lang="es-CR" dirty="0">
                  <a:latin typeface="Gill Sans Nova Light"/>
                </a:rPr>
                <a:t>times more </a:t>
              </a:r>
              <a:r>
                <a:rPr lang="es-CR" dirty="0" err="1">
                  <a:latin typeface="Gill Sans Nova Light"/>
                </a:rPr>
                <a:t>likely</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experience</a:t>
              </a:r>
              <a:r>
                <a:rPr lang="es-CR" dirty="0">
                  <a:latin typeface="Gill Sans Nova Light"/>
                </a:rPr>
                <a:t> abuse in </a:t>
              </a:r>
              <a:r>
                <a:rPr lang="es-CR" dirty="0" err="1">
                  <a:latin typeface="Gill Sans Nova Light"/>
                </a:rPr>
                <a:t>their</a:t>
              </a:r>
              <a:r>
                <a:rPr lang="es-CR" dirty="0">
                  <a:latin typeface="Gill Sans Nova Light"/>
                </a:rPr>
                <a:t> </a:t>
              </a:r>
              <a:r>
                <a:rPr lang="es-CR" dirty="0" err="1">
                  <a:latin typeface="Gill Sans Nova Light"/>
                </a:rPr>
                <a:t>workplace</a:t>
              </a:r>
              <a:r>
                <a:rPr lang="es-CR" dirty="0">
                  <a:latin typeface="Gill Sans Nova Light"/>
                </a:rPr>
                <a:t>.</a:t>
              </a:r>
              <a:endParaRPr lang="en-US" dirty="0">
                <a:latin typeface="Gill Sans Nova Light"/>
              </a:endParaRPr>
            </a:p>
          </p:txBody>
        </p:sp>
        <p:sp>
          <p:nvSpPr>
            <p:cNvPr id="31" name="Rectángulo redondeado 30">
              <a:extLst>
                <a:ext uri="{FF2B5EF4-FFF2-40B4-BE49-F238E27FC236}">
                  <a16:creationId xmlns:a16="http://schemas.microsoft.com/office/drawing/2014/main" id="{FD2E7753-8951-D513-CA9A-8B1ED1675CD8}"/>
                </a:ext>
              </a:extLst>
            </p:cNvPr>
            <p:cNvSpPr/>
            <p:nvPr/>
          </p:nvSpPr>
          <p:spPr>
            <a:xfrm>
              <a:off x="6190262" y="3954370"/>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2" name="CuadroTexto 31">
              <a:extLst>
                <a:ext uri="{FF2B5EF4-FFF2-40B4-BE49-F238E27FC236}">
                  <a16:creationId xmlns:a16="http://schemas.microsoft.com/office/drawing/2014/main" id="{CBB52FF0-021F-2C47-9E8E-43E4A35A924D}"/>
                </a:ext>
              </a:extLst>
            </p:cNvPr>
            <p:cNvSpPr txBox="1"/>
            <p:nvPr/>
          </p:nvSpPr>
          <p:spPr>
            <a:xfrm>
              <a:off x="6473291" y="3991672"/>
              <a:ext cx="4581848" cy="646331"/>
            </a:xfrm>
            <a:prstGeom prst="rect">
              <a:avLst/>
            </a:prstGeom>
            <a:noFill/>
          </p:spPr>
          <p:txBody>
            <a:bodyPr wrap="square" lIns="91440" tIns="45720" rIns="91440" bIns="45720" rtlCol="0" anchor="t">
              <a:spAutoFit/>
            </a:bodyPr>
            <a:lstStyle/>
            <a:p>
              <a:pPr algn="just"/>
              <a:r>
                <a:rPr lang="es-CR" b="1" dirty="0">
                  <a:latin typeface="Gill Sans Nova Book"/>
                </a:rPr>
                <a:t>3,6</a:t>
              </a:r>
              <a:r>
                <a:rPr lang="es-CR" dirty="0">
                  <a:latin typeface="Gill Sans Nova Light"/>
                </a:rPr>
                <a:t> times more </a:t>
              </a:r>
              <a:r>
                <a:rPr lang="es-CR" dirty="0" err="1">
                  <a:latin typeface="Gill Sans Nova Light"/>
                </a:rPr>
                <a:t>likely</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experience</a:t>
              </a:r>
              <a:r>
                <a:rPr lang="es-CR" dirty="0">
                  <a:latin typeface="Gill Sans Nova Light"/>
                </a:rPr>
                <a:t> abuse in </a:t>
              </a:r>
              <a:r>
                <a:rPr lang="es-CR" dirty="0" err="1">
                  <a:latin typeface="Gill Sans Nova Light"/>
                </a:rPr>
                <a:t>their</a:t>
              </a:r>
              <a:r>
                <a:rPr lang="es-CR" dirty="0">
                  <a:latin typeface="Gill Sans Nova Light"/>
                </a:rPr>
                <a:t> </a:t>
              </a:r>
              <a:r>
                <a:rPr lang="es-CR" dirty="0" err="1">
                  <a:latin typeface="Gill Sans Nova Light"/>
                </a:rPr>
                <a:t>workplace</a:t>
              </a:r>
              <a:r>
                <a:rPr lang="es-CR" dirty="0">
                  <a:latin typeface="Gill Sans Nova Light"/>
                </a:rPr>
                <a:t>.</a:t>
              </a:r>
            </a:p>
          </p:txBody>
        </p:sp>
        <p:sp>
          <p:nvSpPr>
            <p:cNvPr id="33" name="Rectángulo redondeado 32">
              <a:extLst>
                <a:ext uri="{FF2B5EF4-FFF2-40B4-BE49-F238E27FC236}">
                  <a16:creationId xmlns:a16="http://schemas.microsoft.com/office/drawing/2014/main" id="{69B7CF44-F988-6CEC-9E18-5A76F7E8AF38}"/>
                </a:ext>
              </a:extLst>
            </p:cNvPr>
            <p:cNvSpPr/>
            <p:nvPr/>
          </p:nvSpPr>
          <p:spPr>
            <a:xfrm>
              <a:off x="6190262" y="4736874"/>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4" name="CuadroTexto 33">
              <a:extLst>
                <a:ext uri="{FF2B5EF4-FFF2-40B4-BE49-F238E27FC236}">
                  <a16:creationId xmlns:a16="http://schemas.microsoft.com/office/drawing/2014/main" id="{6E2A1814-AA3B-4B00-6A53-A047A3707BE2}"/>
                </a:ext>
              </a:extLst>
            </p:cNvPr>
            <p:cNvSpPr txBox="1"/>
            <p:nvPr/>
          </p:nvSpPr>
          <p:spPr>
            <a:xfrm>
              <a:off x="6473291" y="4774176"/>
              <a:ext cx="4581849" cy="646331"/>
            </a:xfrm>
            <a:prstGeom prst="rect">
              <a:avLst/>
            </a:prstGeom>
            <a:noFill/>
          </p:spPr>
          <p:txBody>
            <a:bodyPr wrap="square" lIns="91440" tIns="45720" rIns="91440" bIns="45720" rtlCol="0" anchor="t">
              <a:spAutoFit/>
            </a:bodyPr>
            <a:lstStyle/>
            <a:p>
              <a:pPr algn="just"/>
              <a:r>
                <a:rPr lang="es-CR" b="1" dirty="0">
                  <a:latin typeface="Gill Sans Nova Book"/>
                </a:rPr>
                <a:t>3,5 </a:t>
              </a:r>
              <a:r>
                <a:rPr lang="es-CR" dirty="0">
                  <a:latin typeface="Gill Sans Nova Light"/>
                </a:rPr>
                <a:t>times more </a:t>
              </a:r>
              <a:r>
                <a:rPr lang="es-CR" dirty="0" err="1">
                  <a:latin typeface="Gill Sans Nova Light"/>
                </a:rPr>
                <a:t>likely</a:t>
              </a:r>
              <a:r>
                <a:rPr lang="es-CR" dirty="0">
                  <a:latin typeface="Gill Sans Nova Light"/>
                </a:rPr>
                <a:t> </a:t>
              </a:r>
              <a:r>
                <a:rPr lang="es-CR" dirty="0" err="1">
                  <a:latin typeface="Gill Sans Nova Light"/>
                </a:rPr>
                <a:t>to</a:t>
              </a:r>
              <a:r>
                <a:rPr lang="es-CR" dirty="0">
                  <a:latin typeface="Gill Sans Nova Light"/>
                </a:rPr>
                <a:t> </a:t>
              </a:r>
              <a:r>
                <a:rPr lang="es-CR" dirty="0" err="1">
                  <a:latin typeface="Gill Sans Nova Light"/>
                </a:rPr>
                <a:t>experience</a:t>
              </a:r>
              <a:r>
                <a:rPr lang="es-CR" dirty="0">
                  <a:latin typeface="Gill Sans Nova Light"/>
                </a:rPr>
                <a:t> abuse in </a:t>
              </a:r>
              <a:r>
                <a:rPr lang="es-CR" dirty="0" err="1">
                  <a:latin typeface="Gill Sans Nova Light"/>
                </a:rPr>
                <a:t>their</a:t>
              </a:r>
              <a:r>
                <a:rPr lang="es-CR" dirty="0">
                  <a:latin typeface="Gill Sans Nova Light"/>
                </a:rPr>
                <a:t> </a:t>
              </a:r>
              <a:r>
                <a:rPr lang="es-CR" dirty="0" err="1">
                  <a:latin typeface="Gill Sans Nova Light"/>
                </a:rPr>
                <a:t>workplace</a:t>
              </a:r>
              <a:r>
                <a:rPr lang="es-CR" dirty="0">
                  <a:latin typeface="Gill Sans Nova Light"/>
                </a:rPr>
                <a:t>.</a:t>
              </a:r>
            </a:p>
          </p:txBody>
        </p:sp>
        <p:sp>
          <p:nvSpPr>
            <p:cNvPr id="35" name="Rectángulo redondeado 34">
              <a:extLst>
                <a:ext uri="{FF2B5EF4-FFF2-40B4-BE49-F238E27FC236}">
                  <a16:creationId xmlns:a16="http://schemas.microsoft.com/office/drawing/2014/main" id="{58EEFC77-C0BF-E536-8548-E34F44D0D73C}"/>
                </a:ext>
              </a:extLst>
            </p:cNvPr>
            <p:cNvSpPr/>
            <p:nvPr/>
          </p:nvSpPr>
          <p:spPr>
            <a:xfrm>
              <a:off x="6190262" y="5522066"/>
              <a:ext cx="5147907" cy="712662"/>
            </a:xfrm>
            <a:prstGeom prst="roundRect">
              <a:avLst>
                <a:gd name="adj" fmla="val 9033"/>
              </a:avLst>
            </a:prstGeom>
            <a:solidFill>
              <a:srgbClr val="D9E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6" name="CuadroTexto 35">
              <a:extLst>
                <a:ext uri="{FF2B5EF4-FFF2-40B4-BE49-F238E27FC236}">
                  <a16:creationId xmlns:a16="http://schemas.microsoft.com/office/drawing/2014/main" id="{6006869D-A60D-6504-2EDC-60C78093FE72}"/>
                </a:ext>
              </a:extLst>
            </p:cNvPr>
            <p:cNvSpPr txBox="1"/>
            <p:nvPr/>
          </p:nvSpPr>
          <p:spPr>
            <a:xfrm>
              <a:off x="6419016" y="5559368"/>
              <a:ext cx="4690399" cy="646331"/>
            </a:xfrm>
            <a:prstGeom prst="rect">
              <a:avLst/>
            </a:prstGeom>
            <a:noFill/>
          </p:spPr>
          <p:txBody>
            <a:bodyPr wrap="square" lIns="91440" tIns="45720" rIns="91440" bIns="45720" rtlCol="0" anchor="t">
              <a:spAutoFit/>
            </a:bodyPr>
            <a:lstStyle/>
            <a:p>
              <a:r>
                <a:rPr lang="es-ES" b="1" dirty="0">
                  <a:latin typeface="Gill Sans Nova Book"/>
                </a:rPr>
                <a:t>2,4 </a:t>
              </a:r>
              <a:r>
                <a:rPr lang="es-ES" dirty="0">
                  <a:latin typeface="Gill Sans Nova Light"/>
                </a:rPr>
                <a:t>times more </a:t>
              </a:r>
              <a:r>
                <a:rPr lang="es-ES" dirty="0" err="1">
                  <a:latin typeface="Gill Sans Nova Light"/>
                </a:rPr>
                <a:t>likely</a:t>
              </a:r>
              <a:r>
                <a:rPr lang="es-ES" dirty="0">
                  <a:latin typeface="Gill Sans Nova Light"/>
                </a:rPr>
                <a:t> </a:t>
              </a:r>
              <a:r>
                <a:rPr lang="es-ES" dirty="0" err="1">
                  <a:latin typeface="Gill Sans Nova Light"/>
                </a:rPr>
                <a:t>to</a:t>
              </a:r>
              <a:r>
                <a:rPr lang="es-ES" dirty="0">
                  <a:latin typeface="Gill Sans Nova Light"/>
                </a:rPr>
                <a:t> </a:t>
              </a:r>
              <a:r>
                <a:rPr lang="es-ES" dirty="0" err="1">
                  <a:latin typeface="Gill Sans Nova Light"/>
                </a:rPr>
                <a:t>experience</a:t>
              </a:r>
              <a:r>
                <a:rPr lang="es-ES" dirty="0">
                  <a:latin typeface="Gill Sans Nova Light"/>
                </a:rPr>
                <a:t> abuse in </a:t>
              </a:r>
              <a:r>
                <a:rPr lang="es-ES" dirty="0" err="1">
                  <a:latin typeface="Gill Sans Nova Light"/>
                </a:rPr>
                <a:t>their</a:t>
              </a:r>
              <a:r>
                <a:rPr lang="es-ES" dirty="0">
                  <a:latin typeface="Gill Sans Nova Light"/>
                </a:rPr>
                <a:t> </a:t>
              </a:r>
              <a:r>
                <a:rPr lang="es-ES" dirty="0" err="1">
                  <a:latin typeface="Gill Sans Nova Light"/>
                </a:rPr>
                <a:t>workplace</a:t>
              </a:r>
              <a:r>
                <a:rPr lang="es-ES" dirty="0">
                  <a:latin typeface="Gill Sans Nova Light"/>
                </a:rPr>
                <a:t>.</a:t>
              </a:r>
            </a:p>
          </p:txBody>
        </p:sp>
      </p:grpSp>
      <p:pic>
        <p:nvPicPr>
          <p:cNvPr id="3" name="Picture 2" descr="International Organization for Migration - Wikipedia">
            <a:extLst>
              <a:ext uri="{FF2B5EF4-FFF2-40B4-BE49-F238E27FC236}">
                <a16:creationId xmlns:a16="http://schemas.microsoft.com/office/drawing/2014/main" id="{20E6AED2-BCE7-1142-072B-9210875DA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40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0" y="-1492904"/>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642435" y="1600695"/>
            <a:ext cx="7114771" cy="5207216"/>
          </a:xfrm>
          <a:prstGeom prst="rect">
            <a:avLst/>
          </a:prstGeom>
        </p:spPr>
        <p:txBody>
          <a:bodyPr vert="horz" lIns="91440" tIns="45720" rIns="91440" bIns="45720" rtlCol="0" anchor="t">
            <a:norm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100" dirty="0">
                <a:solidFill>
                  <a:srgbClr val="202124"/>
                </a:solidFill>
                <a:latin typeface="Calibri Light"/>
                <a:cs typeface="Calibri Light"/>
              </a:rPr>
              <a:t>For both thresholds of the type of trafficking studied, similar results were obtained; although for Threshold 1, which included more rigorous criteria, lower occurrence rates were recorded than for Threshold 2.​</a:t>
            </a:r>
            <a:endParaRPr lang="es-ES" dirty="0">
              <a:latin typeface="Calibri Light"/>
              <a:cs typeface="Calibri Light"/>
            </a:endParaRPr>
          </a:p>
          <a:p>
            <a:pPr algn="just"/>
            <a:br>
              <a:rPr lang="en-US" dirty="0"/>
            </a:br>
            <a:endParaRPr lang="en-US">
              <a:latin typeface="Calibri Light"/>
              <a:cs typeface="Calibri Light"/>
            </a:endParaRPr>
          </a:p>
          <a:p>
            <a:pPr algn="just">
              <a:lnSpc>
                <a:spcPct val="120000"/>
              </a:lnSpc>
              <a:spcBef>
                <a:spcPct val="0"/>
              </a:spcBef>
              <a:spcAft>
                <a:spcPct val="0"/>
              </a:spcAft>
            </a:pPr>
            <a:r>
              <a:rPr lang="en" sz="2100" dirty="0">
                <a:solidFill>
                  <a:srgbClr val="202124"/>
                </a:solidFill>
                <a:latin typeface="Calibri Light"/>
                <a:cs typeface="Calibri Light"/>
              </a:rPr>
              <a:t>Regarding the prevalence rate of forced labor victimization, both sampling strategies appear capable of detecting violations among the target population; yielding somewhat similar findings.​</a:t>
            </a:r>
            <a:endParaRPr lang="es-ES" dirty="0">
              <a:latin typeface="Calibri Light"/>
              <a:cs typeface="Calibri Light"/>
            </a:endParaRPr>
          </a:p>
          <a:p>
            <a:pPr algn="just"/>
            <a:br>
              <a:rPr lang="en-US" dirty="0"/>
            </a:br>
            <a:endParaRPr lang="en-US">
              <a:latin typeface="Calibri Light"/>
              <a:cs typeface="Calibri Light"/>
            </a:endParaRPr>
          </a:p>
          <a:p>
            <a:pPr algn="just">
              <a:lnSpc>
                <a:spcPct val="120000"/>
              </a:lnSpc>
              <a:spcBef>
                <a:spcPct val="0"/>
              </a:spcBef>
              <a:spcAft>
                <a:spcPct val="0"/>
              </a:spcAft>
            </a:pPr>
            <a:r>
              <a:rPr lang="en" sz="2100" dirty="0">
                <a:solidFill>
                  <a:srgbClr val="202124"/>
                </a:solidFill>
                <a:latin typeface="Calibri Light"/>
                <a:cs typeface="Calibri Light"/>
              </a:rPr>
              <a:t>The “Snowball” method successfully identified the most difficult-to-reach subpopulations, such as migrants and various fishing sectors.​</a:t>
            </a:r>
            <a:endParaRPr lang="es-ES" dirty="0">
              <a:latin typeface="Calibri Light"/>
              <a:cs typeface="Calibri Light"/>
            </a:endParaRPr>
          </a:p>
          <a:p>
            <a:pPr algn="just"/>
            <a:br>
              <a:rPr lang="en-US" dirty="0"/>
            </a:br>
            <a:endParaRPr lang="en-US" dirty="0"/>
          </a:p>
          <a:p>
            <a:pPr algn="just">
              <a:lnSpc>
                <a:spcPct val="120000"/>
              </a:lnSpc>
              <a:spcBef>
                <a:spcPct val="0"/>
              </a:spcBef>
              <a:spcAft>
                <a:spcPct val="0"/>
              </a:spcAft>
            </a:pPr>
            <a:endParaRPr lang="es-ES" altLang="en-US" sz="2000" dirty="0">
              <a:solidFill>
                <a:schemeClr val="tx1"/>
              </a:solidFill>
              <a:latin typeface="Gill Sans Nova Light"/>
              <a:ea typeface="Calibri"/>
              <a:cs typeface="Calibri"/>
            </a:endParaRPr>
          </a:p>
          <a:p>
            <a:pPr algn="just" eaLnBrk="0" fontAlgn="base" hangingPunct="0">
              <a:lnSpc>
                <a:spcPct val="120000"/>
              </a:lnSpc>
              <a:spcBef>
                <a:spcPct val="0"/>
              </a:spcBef>
              <a:spcAft>
                <a:spcPct val="0"/>
              </a:spcAft>
            </a:pPr>
            <a:endParaRPr lang="es-ES" altLang="en-US" sz="2000">
              <a:solidFill>
                <a:schemeClr val="tx1"/>
              </a:solidFill>
              <a:latin typeface="Gill Sans Nova Light"/>
            </a:endParaRPr>
          </a:p>
          <a:p>
            <a:pPr algn="just" eaLnBrk="0" fontAlgn="base" hangingPunct="0">
              <a:spcBef>
                <a:spcPct val="0"/>
              </a:spcBef>
              <a:spcAft>
                <a:spcPct val="0"/>
              </a:spcAft>
            </a:pPr>
            <a:endParaRPr lang="es-ES" altLang="en-US" sz="2000">
              <a:solidFill>
                <a:schemeClr val="tx1"/>
              </a:solidFill>
              <a:latin typeface="Gill Sans Nova UltraLight" panose="020B0202020204020203" pitchFamily="34" charset="0"/>
            </a:endParaRPr>
          </a:p>
        </p:txBody>
      </p:sp>
      <p:sp>
        <p:nvSpPr>
          <p:cNvPr id="3" name="Rectangle 1">
            <a:extLst>
              <a:ext uri="{FF2B5EF4-FFF2-40B4-BE49-F238E27FC236}">
                <a16:creationId xmlns:a16="http://schemas.microsoft.com/office/drawing/2014/main" id="{54EDBF7D-B46B-4228-AADC-901CB41602B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a:ln>
                <a:noFill/>
              </a:ln>
              <a:solidFill>
                <a:schemeClr val="tx1"/>
              </a:solidFill>
              <a:effectLst/>
              <a:latin typeface="Arial" panose="020B0604020202020204" pitchFamily="34" charset="0"/>
            </a:endParaRPr>
          </a:p>
        </p:txBody>
      </p:sp>
      <p:sp>
        <p:nvSpPr>
          <p:cNvPr id="5" name="Rectángulo redondeado 4">
            <a:extLst>
              <a:ext uri="{FF2B5EF4-FFF2-40B4-BE49-F238E27FC236}">
                <a16:creationId xmlns:a16="http://schemas.microsoft.com/office/drawing/2014/main" id="{C6DE273D-5CB5-6151-D87A-5FBE4B9892EB}"/>
              </a:ext>
            </a:extLst>
          </p:cNvPr>
          <p:cNvSpPr/>
          <p:nvPr/>
        </p:nvSpPr>
        <p:spPr>
          <a:xfrm>
            <a:off x="654341" y="510633"/>
            <a:ext cx="8300973"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906388" y="653294"/>
            <a:ext cx="7660399" cy="65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000" b="1" dirty="0" err="1">
                <a:solidFill>
                  <a:schemeClr val="bg1"/>
                </a:solidFill>
                <a:latin typeface="Gill Sans Nova Book"/>
                <a:ea typeface="Open Sans Bold"/>
                <a:cs typeface="Open Sans Bold"/>
              </a:rPr>
              <a:t>Methodological</a:t>
            </a:r>
            <a:r>
              <a:rPr lang="es-CR" sz="4000" b="1" dirty="0">
                <a:solidFill>
                  <a:schemeClr val="bg1"/>
                </a:solidFill>
                <a:latin typeface="Gill Sans Nova Book"/>
                <a:ea typeface="Open Sans Bold"/>
                <a:cs typeface="Open Sans Bold"/>
              </a:rPr>
              <a:t> </a:t>
            </a:r>
            <a:r>
              <a:rPr lang="es-CR" sz="4000" b="1" dirty="0" err="1">
                <a:solidFill>
                  <a:schemeClr val="bg1"/>
                </a:solidFill>
                <a:latin typeface="Gill Sans Nova Book"/>
                <a:ea typeface="Open Sans Bold"/>
                <a:cs typeface="Open Sans Bold"/>
              </a:rPr>
              <a:t>conclusions</a:t>
            </a:r>
            <a:endParaRPr lang="es-ES" dirty="0" err="1">
              <a:solidFill>
                <a:schemeClr val="bg1"/>
              </a:solidFill>
            </a:endParaRPr>
          </a:p>
        </p:txBody>
      </p:sp>
      <p:sp>
        <p:nvSpPr>
          <p:cNvPr id="9" name="Triángulo 8">
            <a:extLst>
              <a:ext uri="{FF2B5EF4-FFF2-40B4-BE49-F238E27FC236}">
                <a16:creationId xmlns:a16="http://schemas.microsoft.com/office/drawing/2014/main" id="{B91ADB5E-8E4D-B9FA-F244-4C74AEDB5797}"/>
              </a:ext>
            </a:extLst>
          </p:cNvPr>
          <p:cNvSpPr/>
          <p:nvPr/>
        </p:nvSpPr>
        <p:spPr>
          <a:xfrm rot="5400000">
            <a:off x="565752" y="1780749"/>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Triángulo 10">
            <a:extLst>
              <a:ext uri="{FF2B5EF4-FFF2-40B4-BE49-F238E27FC236}">
                <a16:creationId xmlns:a16="http://schemas.microsoft.com/office/drawing/2014/main" id="{F4B13F6B-0758-5C2C-5548-70BFA598B0E5}"/>
              </a:ext>
            </a:extLst>
          </p:cNvPr>
          <p:cNvSpPr/>
          <p:nvPr/>
        </p:nvSpPr>
        <p:spPr>
          <a:xfrm rot="5400000">
            <a:off x="565752" y="3488351"/>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Triángulo 10">
            <a:extLst>
              <a:ext uri="{FF2B5EF4-FFF2-40B4-BE49-F238E27FC236}">
                <a16:creationId xmlns:a16="http://schemas.microsoft.com/office/drawing/2014/main" id="{A222509F-3E2F-73B6-96A1-E4FD6DEF6413}"/>
              </a:ext>
            </a:extLst>
          </p:cNvPr>
          <p:cNvSpPr/>
          <p:nvPr/>
        </p:nvSpPr>
        <p:spPr>
          <a:xfrm rot="5400000">
            <a:off x="580129" y="5418236"/>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2" name="Imagen 11" descr="Imagen que contiene persona, cerca, exterior, niño&#10;&#10;Descripción generada automáticamente">
            <a:extLst>
              <a:ext uri="{FF2B5EF4-FFF2-40B4-BE49-F238E27FC236}">
                <a16:creationId xmlns:a16="http://schemas.microsoft.com/office/drawing/2014/main" id="{0A1997BE-3BB9-333D-98E3-E9121A3D1BA0}"/>
              </a:ext>
            </a:extLst>
          </p:cNvPr>
          <p:cNvPicPr>
            <a:picLocks noChangeAspect="1"/>
          </p:cNvPicPr>
          <p:nvPr/>
        </p:nvPicPr>
        <p:blipFill rotWithShape="1">
          <a:blip r:embed="rId4"/>
          <a:srcRect l="28238" r="11085" b="9231"/>
          <a:stretch/>
        </p:blipFill>
        <p:spPr>
          <a:xfrm>
            <a:off x="8034710" y="1714500"/>
            <a:ext cx="3656804" cy="4080888"/>
          </a:xfrm>
          <a:prstGeom prst="rect">
            <a:avLst/>
          </a:prstGeom>
        </p:spPr>
      </p:pic>
      <p:pic>
        <p:nvPicPr>
          <p:cNvPr id="13" name="Picture 2" descr="International Organization for Migration - Wikipedia">
            <a:extLst>
              <a:ext uri="{FF2B5EF4-FFF2-40B4-BE49-F238E27FC236}">
                <a16:creationId xmlns:a16="http://schemas.microsoft.com/office/drawing/2014/main" id="{C384A637-5473-2261-1F77-68B1BBB67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04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115466" y="-1608888"/>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654341" y="1600695"/>
            <a:ext cx="11174802" cy="5207216"/>
          </a:xfrm>
          <a:prstGeom prst="rect">
            <a:avLst/>
          </a:prstGeom>
        </p:spPr>
        <p:txBody>
          <a:bodyPr vert="horz" lIns="91440" tIns="45720" rIns="91440" bIns="45720" rtlCol="0" anchor="t">
            <a:normAutofit fontScale="92500" lnSpcReduction="20000"/>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400" dirty="0">
                <a:solidFill>
                  <a:srgbClr val="202124"/>
                </a:solidFill>
                <a:latin typeface="Calibri Light"/>
                <a:cs typeface="Calibri Light"/>
              </a:rPr>
              <a:t>Practices that put at risk the labor rights and human rights of workers in the fishing sector are perceived as "normal" within the sector.​</a:t>
            </a:r>
            <a:endParaRPr lang="es-ES" sz="2400" dirty="0">
              <a:latin typeface="Calibri Light"/>
              <a:cs typeface="Calibri Light"/>
            </a:endParaRPr>
          </a:p>
          <a:p>
            <a:pPr algn="just"/>
            <a:br>
              <a:rPr lang="en-US" dirty="0"/>
            </a:br>
            <a:endParaRPr lang="en-US" sz="2400" dirty="0">
              <a:latin typeface="Calibri Light"/>
              <a:cs typeface="Calibri Light"/>
            </a:endParaRPr>
          </a:p>
          <a:p>
            <a:pPr algn="just">
              <a:lnSpc>
                <a:spcPct val="120000"/>
              </a:lnSpc>
              <a:spcBef>
                <a:spcPct val="0"/>
              </a:spcBef>
              <a:spcAft>
                <a:spcPct val="0"/>
              </a:spcAft>
            </a:pPr>
            <a:r>
              <a:rPr lang="en" sz="2400" dirty="0">
                <a:solidFill>
                  <a:srgbClr val="202124"/>
                </a:solidFill>
                <a:latin typeface="Calibri Light"/>
                <a:cs typeface="Calibri Light"/>
              </a:rPr>
              <a:t>Being the first study of this nature and design (direct comparison of 2 sampling methodologies) in the field of TIP research, it places Costa Rica in a better position for studies of a similar nature in the future.​</a:t>
            </a:r>
            <a:endParaRPr lang="es-ES" sz="2400" dirty="0">
              <a:latin typeface="Calibri Light"/>
              <a:cs typeface="Calibri Light"/>
            </a:endParaRPr>
          </a:p>
          <a:p>
            <a:pPr algn="just"/>
            <a:br>
              <a:rPr lang="en-US" dirty="0"/>
            </a:br>
            <a:endParaRPr lang="en-US" sz="2400" dirty="0">
              <a:latin typeface="Calibri Light"/>
              <a:cs typeface="Calibri Light"/>
            </a:endParaRPr>
          </a:p>
          <a:p>
            <a:pPr algn="just">
              <a:lnSpc>
                <a:spcPct val="120000"/>
              </a:lnSpc>
              <a:spcBef>
                <a:spcPct val="0"/>
              </a:spcBef>
              <a:spcAft>
                <a:spcPct val="0"/>
              </a:spcAft>
            </a:pPr>
            <a:r>
              <a:rPr lang="en" sz="2400" dirty="0">
                <a:solidFill>
                  <a:srgbClr val="202124"/>
                </a:solidFill>
                <a:latin typeface="Calibri Light"/>
                <a:cs typeface="Calibri Light"/>
              </a:rPr>
              <a:t>The majority of individuals surveyed began working in the fishing industry as minors, which illustrates the need to work specifically with boys and girls, and their families and communities, in Puntarenas.​</a:t>
            </a:r>
            <a:endParaRPr lang="es-ES" sz="2400" dirty="0">
              <a:latin typeface="Calibri Light"/>
              <a:cs typeface="Calibri Light"/>
            </a:endParaRPr>
          </a:p>
          <a:p>
            <a:pPr algn="just"/>
            <a:br>
              <a:rPr lang="en-US" dirty="0"/>
            </a:br>
            <a:endParaRPr lang="en-US" sz="2400" dirty="0">
              <a:latin typeface="Calibri Light"/>
              <a:cs typeface="Calibri Light"/>
            </a:endParaRPr>
          </a:p>
          <a:p>
            <a:pPr algn="just">
              <a:lnSpc>
                <a:spcPct val="120000"/>
              </a:lnSpc>
              <a:spcBef>
                <a:spcPct val="0"/>
              </a:spcBef>
              <a:spcAft>
                <a:spcPct val="0"/>
              </a:spcAft>
            </a:pPr>
            <a:r>
              <a:rPr lang="en" sz="2400" dirty="0">
                <a:solidFill>
                  <a:srgbClr val="202124"/>
                </a:solidFill>
                <a:latin typeface="Calibri Light"/>
                <a:cs typeface="Calibri Light"/>
              </a:rPr>
              <a:t>People in the fishing sector often adopt risky survival mechanisms and even participate in illegal activities.​</a:t>
            </a:r>
            <a:endParaRPr lang="es-ES" sz="2400" dirty="0">
              <a:latin typeface="Calibri Light"/>
              <a:cs typeface="Calibri Light"/>
            </a:endParaRPr>
          </a:p>
          <a:p>
            <a:pPr algn="just"/>
            <a:br>
              <a:rPr lang="en-US" dirty="0"/>
            </a:br>
            <a:endParaRPr lang="es-ES" altLang="en-US" sz="2000" dirty="0">
              <a:solidFill>
                <a:srgbClr val="202124"/>
              </a:solidFill>
              <a:latin typeface="Gill Sans Nova Light"/>
            </a:endParaRPr>
          </a:p>
          <a:p>
            <a:pPr algn="just" eaLnBrk="0" fontAlgn="base" hangingPunct="0">
              <a:lnSpc>
                <a:spcPct val="120000"/>
              </a:lnSpc>
              <a:spcBef>
                <a:spcPct val="0"/>
              </a:spcBef>
              <a:spcAft>
                <a:spcPct val="0"/>
              </a:spcAft>
            </a:pPr>
            <a:endParaRPr lang="es-ES" altLang="en-US" sz="2000" dirty="0">
              <a:solidFill>
                <a:schemeClr val="tx1"/>
              </a:solidFill>
              <a:latin typeface="Gill Sans Nova Light"/>
            </a:endParaRPr>
          </a:p>
          <a:p>
            <a:pPr algn="just" eaLnBrk="0" fontAlgn="base" hangingPunct="0">
              <a:spcBef>
                <a:spcPct val="0"/>
              </a:spcBef>
              <a:spcAft>
                <a:spcPct val="0"/>
              </a:spcAft>
            </a:pPr>
            <a:endParaRPr lang="es-ES" altLang="en-US" sz="2000" dirty="0">
              <a:solidFill>
                <a:schemeClr val="tx1"/>
              </a:solidFill>
              <a:latin typeface="Gill Sans Nova UltraLight" panose="020B0202020204020203" pitchFamily="34" charset="0"/>
            </a:endParaRPr>
          </a:p>
          <a:p>
            <a:pPr algn="just" eaLnBrk="0" fontAlgn="base" hangingPunct="0">
              <a:spcBef>
                <a:spcPct val="0"/>
              </a:spcBef>
              <a:spcAft>
                <a:spcPct val="0"/>
              </a:spcAft>
            </a:pPr>
            <a:endParaRPr lang="es-ES" altLang="en-US" sz="2000" dirty="0">
              <a:solidFill>
                <a:schemeClr val="tx1"/>
              </a:solidFill>
              <a:latin typeface="Gill Sans Nova UltraLight" panose="020B0202020204020203" pitchFamily="34" charset="0"/>
            </a:endParaRPr>
          </a:p>
          <a:p>
            <a:pPr algn="just" eaLnBrk="0" fontAlgn="base" hangingPunct="0">
              <a:spcBef>
                <a:spcPct val="0"/>
              </a:spcBef>
              <a:spcAft>
                <a:spcPct val="0"/>
              </a:spcAft>
            </a:pPr>
            <a:endParaRPr lang="es-ES" altLang="en-US" sz="2000" dirty="0">
              <a:solidFill>
                <a:schemeClr val="tx1"/>
              </a:solidFill>
              <a:latin typeface="Gill Sans Nova UltraLight" panose="020B0202020204020203" pitchFamily="34" charset="0"/>
            </a:endParaRPr>
          </a:p>
          <a:p>
            <a:pPr lvl="0" algn="just" eaLnBrk="0" fontAlgn="base" hangingPunct="0">
              <a:spcBef>
                <a:spcPct val="0"/>
              </a:spcBef>
              <a:spcAft>
                <a:spcPct val="0"/>
              </a:spcAft>
            </a:pPr>
            <a:endParaRPr lang="es-ES" altLang="en-US" sz="2000" dirty="0">
              <a:solidFill>
                <a:srgbClr val="202124"/>
              </a:solidFill>
              <a:latin typeface="Gill Sans Nova UltraLight" panose="020B0202020204020203" pitchFamily="34" charset="0"/>
            </a:endParaRPr>
          </a:p>
          <a:p>
            <a:pPr lvl="0" algn="just" eaLnBrk="0" fontAlgn="base" hangingPunct="0">
              <a:spcBef>
                <a:spcPct val="0"/>
              </a:spcBef>
              <a:spcAft>
                <a:spcPct val="0"/>
              </a:spcAft>
            </a:pPr>
            <a:endParaRPr lang="es-ES" altLang="en-US" sz="2000" dirty="0">
              <a:solidFill>
                <a:srgbClr val="202124"/>
              </a:solidFill>
              <a:latin typeface="Gill Sans Nova UltraLight" panose="020B0202020204020203" pitchFamily="34" charset="0"/>
            </a:endParaRPr>
          </a:p>
          <a:p>
            <a:pPr algn="just" eaLnBrk="0" fontAlgn="base" hangingPunct="0">
              <a:spcBef>
                <a:spcPct val="0"/>
              </a:spcBef>
              <a:spcAft>
                <a:spcPct val="0"/>
              </a:spcAft>
            </a:pPr>
            <a:endParaRPr lang="es-ES" altLang="en-US" sz="2000" dirty="0">
              <a:solidFill>
                <a:schemeClr val="tx1"/>
              </a:solidFill>
              <a:latin typeface="Gill Sans Nova UltraLight" panose="020B0202020204020203" pitchFamily="34" charset="0"/>
            </a:endParaRPr>
          </a:p>
        </p:txBody>
      </p:sp>
      <p:sp>
        <p:nvSpPr>
          <p:cNvPr id="3" name="Rectangle 1">
            <a:extLst>
              <a:ext uri="{FF2B5EF4-FFF2-40B4-BE49-F238E27FC236}">
                <a16:creationId xmlns:a16="http://schemas.microsoft.com/office/drawing/2014/main" id="{54EDBF7D-B46B-4228-AADC-901CB41602B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a:ln>
                <a:noFill/>
              </a:ln>
              <a:solidFill>
                <a:schemeClr val="tx1"/>
              </a:solidFill>
              <a:effectLst/>
              <a:latin typeface="Arial" panose="020B0604020202020204" pitchFamily="34" charset="0"/>
            </a:endParaRPr>
          </a:p>
        </p:txBody>
      </p:sp>
      <p:sp>
        <p:nvSpPr>
          <p:cNvPr id="5" name="Rectángulo redondeado 4">
            <a:extLst>
              <a:ext uri="{FF2B5EF4-FFF2-40B4-BE49-F238E27FC236}">
                <a16:creationId xmlns:a16="http://schemas.microsoft.com/office/drawing/2014/main" id="{C6DE273D-5CB5-6151-D87A-5FBE4B9892EB}"/>
              </a:ext>
            </a:extLst>
          </p:cNvPr>
          <p:cNvSpPr/>
          <p:nvPr/>
        </p:nvSpPr>
        <p:spPr>
          <a:xfrm>
            <a:off x="654341" y="510633"/>
            <a:ext cx="8300973"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906388" y="653294"/>
            <a:ext cx="7660399" cy="65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000" b="1" dirty="0">
                <a:solidFill>
                  <a:schemeClr val="bg1"/>
                </a:solidFill>
                <a:latin typeface="Gill Sans Nova Book"/>
                <a:ea typeface="Open Sans Bold"/>
                <a:cs typeface="Open Sans Bold"/>
              </a:rPr>
              <a:t>General </a:t>
            </a:r>
            <a:r>
              <a:rPr lang="es-CR" sz="4000" b="1" dirty="0" err="1">
                <a:solidFill>
                  <a:schemeClr val="bg1"/>
                </a:solidFill>
                <a:latin typeface="Gill Sans Nova Book"/>
                <a:ea typeface="Open Sans Bold"/>
                <a:cs typeface="Open Sans Bold"/>
              </a:rPr>
              <a:t>conclusions</a:t>
            </a:r>
            <a:endParaRPr lang="es-ES" dirty="0" err="1">
              <a:solidFill>
                <a:schemeClr val="bg1"/>
              </a:solidFill>
            </a:endParaRPr>
          </a:p>
        </p:txBody>
      </p:sp>
      <p:sp>
        <p:nvSpPr>
          <p:cNvPr id="9" name="Triángulo 8">
            <a:extLst>
              <a:ext uri="{FF2B5EF4-FFF2-40B4-BE49-F238E27FC236}">
                <a16:creationId xmlns:a16="http://schemas.microsoft.com/office/drawing/2014/main" id="{B91ADB5E-8E4D-B9FA-F244-4C74AEDB5797}"/>
              </a:ext>
            </a:extLst>
          </p:cNvPr>
          <p:cNvSpPr/>
          <p:nvPr/>
        </p:nvSpPr>
        <p:spPr>
          <a:xfrm rot="5400000">
            <a:off x="565752" y="1750900"/>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Triángulo 10">
            <a:extLst>
              <a:ext uri="{FF2B5EF4-FFF2-40B4-BE49-F238E27FC236}">
                <a16:creationId xmlns:a16="http://schemas.microsoft.com/office/drawing/2014/main" id="{F4B13F6B-0758-5C2C-5548-70BFA598B0E5}"/>
              </a:ext>
            </a:extLst>
          </p:cNvPr>
          <p:cNvSpPr/>
          <p:nvPr/>
        </p:nvSpPr>
        <p:spPr>
          <a:xfrm rot="5400000">
            <a:off x="599628" y="2753039"/>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Triángulo 12">
            <a:extLst>
              <a:ext uri="{FF2B5EF4-FFF2-40B4-BE49-F238E27FC236}">
                <a16:creationId xmlns:a16="http://schemas.microsoft.com/office/drawing/2014/main" id="{043BC3DD-D258-8370-B345-36F9F4204617}"/>
              </a:ext>
            </a:extLst>
          </p:cNvPr>
          <p:cNvSpPr/>
          <p:nvPr/>
        </p:nvSpPr>
        <p:spPr>
          <a:xfrm rot="5400000">
            <a:off x="599628" y="4153909"/>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Triángulo 13">
            <a:extLst>
              <a:ext uri="{FF2B5EF4-FFF2-40B4-BE49-F238E27FC236}">
                <a16:creationId xmlns:a16="http://schemas.microsoft.com/office/drawing/2014/main" id="{6D14E04B-CCC9-03C2-2A08-E9149368BD5A}"/>
              </a:ext>
            </a:extLst>
          </p:cNvPr>
          <p:cNvSpPr/>
          <p:nvPr/>
        </p:nvSpPr>
        <p:spPr>
          <a:xfrm rot="5400000">
            <a:off x="599628" y="5577820"/>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Picture 2" descr="International Organization for Migration - Wikipedia">
            <a:extLst>
              <a:ext uri="{FF2B5EF4-FFF2-40B4-BE49-F238E27FC236}">
                <a16:creationId xmlns:a16="http://schemas.microsoft.com/office/drawing/2014/main" id="{49A1F633-65C3-553C-A7BE-F4718F1D1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9667"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8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522417" y="-1098544"/>
            <a:ext cx="12714416" cy="9636024"/>
          </a:xfrm>
          <a:prstGeom prst="rect">
            <a:avLst/>
          </a:prstGeom>
        </p:spPr>
      </p:pic>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654341" y="1600696"/>
            <a:ext cx="11174802" cy="4934328"/>
          </a:xfrm>
          <a:prstGeom prst="rect">
            <a:avLst/>
          </a:prstGeom>
        </p:spPr>
        <p:txBody>
          <a:bodyPr vert="horz" lIns="91440" tIns="45720" rIns="91440" bIns="45720" rtlCol="0" anchor="t">
            <a:normAutofit fontScale="85000" lnSpcReduction="10000"/>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2400" dirty="0">
                <a:solidFill>
                  <a:srgbClr val="202124"/>
                </a:solidFill>
                <a:latin typeface="Calibri Light"/>
                <a:cs typeface="Calibri Light"/>
              </a:rPr>
              <a:t>Use evidence-based information to develop strategies to prevent and address human trafficking at the local and national level.​</a:t>
            </a:r>
            <a:endParaRPr lang="es-ES" sz="2400" dirty="0">
              <a:latin typeface="Calibri Light"/>
              <a:cs typeface="Calibri Light"/>
            </a:endParaRPr>
          </a:p>
          <a:p>
            <a:pPr algn="just"/>
            <a:br>
              <a:rPr lang="en-US" dirty="0"/>
            </a:br>
            <a:endParaRPr lang="en-US" sz="2400" dirty="0">
              <a:latin typeface="Calibri Light"/>
              <a:cs typeface="Calibri Light"/>
            </a:endParaRPr>
          </a:p>
          <a:p>
            <a:pPr algn="just">
              <a:lnSpc>
                <a:spcPct val="120000"/>
              </a:lnSpc>
              <a:spcBef>
                <a:spcPct val="0"/>
              </a:spcBef>
              <a:spcAft>
                <a:spcPct val="0"/>
              </a:spcAft>
            </a:pPr>
            <a:r>
              <a:rPr lang="en" sz="2400" dirty="0">
                <a:solidFill>
                  <a:srgbClr val="202124"/>
                </a:solidFill>
                <a:latin typeface="Calibri Light"/>
                <a:cs typeface="Calibri Light"/>
              </a:rPr>
              <a:t>Carry out awareness and information campaigns to increase knowledge about the legal protections and rights of workers in the fishing sector and the routes for reporting and referring cases of rights violations.​</a:t>
            </a:r>
            <a:endParaRPr lang="es-ES" sz="2400" dirty="0">
              <a:latin typeface="Calibri Light"/>
              <a:cs typeface="Calibri Light"/>
            </a:endParaRPr>
          </a:p>
          <a:p>
            <a:pPr algn="just"/>
            <a:br>
              <a:rPr lang="en-US" dirty="0"/>
            </a:br>
            <a:endParaRPr lang="en-US" sz="2400" dirty="0">
              <a:latin typeface="Calibri Light"/>
              <a:cs typeface="Calibri Light"/>
            </a:endParaRPr>
          </a:p>
          <a:p>
            <a:pPr marL="170815" indent="-170815" algn="just"/>
            <a:r>
              <a:rPr lang="en" sz="2400" dirty="0">
                <a:solidFill>
                  <a:srgbClr val="202124"/>
                </a:solidFill>
                <a:latin typeface="Calibri Light"/>
                <a:cs typeface="Calibri Light"/>
              </a:rPr>
              <a:t>Strengthen communication, articulation and coordination mechanisms between people who work in the fishing sector and local institutions to address situations of abuse, exploitation and human trafficking, among other human rights violations.​</a:t>
            </a:r>
            <a:endParaRPr lang="es-ES" sz="2400" dirty="0">
              <a:latin typeface="Calibri Light"/>
              <a:cs typeface="Calibri Light"/>
            </a:endParaRPr>
          </a:p>
          <a:p>
            <a:pPr algn="just"/>
            <a:br>
              <a:rPr lang="en-US" dirty="0"/>
            </a:br>
            <a:endParaRPr lang="en-US" sz="2400" dirty="0">
              <a:latin typeface="Calibri Light"/>
              <a:cs typeface="Calibri Light"/>
            </a:endParaRPr>
          </a:p>
          <a:p>
            <a:pPr marL="170815" indent="-170815" algn="just"/>
            <a:r>
              <a:rPr lang="en" sz="2400" dirty="0">
                <a:solidFill>
                  <a:srgbClr val="202124"/>
                </a:solidFill>
                <a:latin typeface="Calibri Light"/>
                <a:cs typeface="Calibri Light"/>
              </a:rPr>
              <a:t>Implement referral systems for cases of abuse, exploitation and trafficking in persons that already exist at the national and local level, and create them when they do not exist.​</a:t>
            </a:r>
            <a:endParaRPr lang="es-ES" sz="2400" dirty="0">
              <a:latin typeface="Calibri Light"/>
              <a:cs typeface="Calibri Light"/>
            </a:endParaRPr>
          </a:p>
          <a:p>
            <a:pPr algn="just"/>
            <a:br>
              <a:rPr lang="en-US" dirty="0"/>
            </a:br>
            <a:endParaRPr lang="en-US" sz="2400" dirty="0">
              <a:latin typeface="Calibri Light"/>
              <a:cs typeface="Calibri Light"/>
            </a:endParaRPr>
          </a:p>
          <a:p>
            <a:pPr marL="170815" indent="-170815" algn="just"/>
            <a:r>
              <a:rPr lang="en" sz="2400" dirty="0">
                <a:solidFill>
                  <a:srgbClr val="202124"/>
                </a:solidFill>
                <a:latin typeface="Calibri Light"/>
                <a:cs typeface="Calibri Light"/>
              </a:rPr>
              <a:t>Strengthen central-local coordination between actors involved in the fight against human trafficking.​</a:t>
            </a:r>
            <a:endParaRPr lang="es-ES" sz="2400" dirty="0">
              <a:latin typeface="Calibri Light"/>
              <a:cs typeface="Calibri Light"/>
            </a:endParaRPr>
          </a:p>
          <a:p>
            <a:pPr algn="just"/>
            <a:br>
              <a:rPr lang="en-US" dirty="0"/>
            </a:br>
            <a:endParaRPr lang="en-US" dirty="0"/>
          </a:p>
          <a:p>
            <a:pPr marL="170815" indent="-170815" algn="just"/>
            <a:endParaRPr lang="es-ES" sz="2100" dirty="0">
              <a:solidFill>
                <a:srgbClr val="202124"/>
              </a:solidFill>
              <a:latin typeface="Gill Sans Nova Light"/>
            </a:endParaRPr>
          </a:p>
          <a:p>
            <a:pPr algn="just" eaLnBrk="0" fontAlgn="base" hangingPunct="0">
              <a:spcBef>
                <a:spcPct val="0"/>
              </a:spcBef>
              <a:spcAft>
                <a:spcPct val="0"/>
              </a:spcAft>
            </a:pPr>
            <a:endParaRPr lang="es-ES" altLang="en-US" sz="2100" dirty="0">
              <a:solidFill>
                <a:srgbClr val="202124"/>
              </a:solidFill>
              <a:latin typeface="Gill Sans Nova Light"/>
            </a:endParaRPr>
          </a:p>
          <a:p>
            <a:pPr lvl="0" algn="just" eaLnBrk="0" fontAlgn="base" hangingPunct="0">
              <a:spcBef>
                <a:spcPct val="0"/>
              </a:spcBef>
              <a:spcAft>
                <a:spcPct val="0"/>
              </a:spcAft>
            </a:pPr>
            <a:endParaRPr lang="es-ES" altLang="en-US" sz="2000" dirty="0">
              <a:solidFill>
                <a:srgbClr val="202124"/>
              </a:solidFill>
              <a:latin typeface="Gill Sans Nova UltraLight" panose="020B0202020204020203" pitchFamily="34" charset="0"/>
            </a:endParaRPr>
          </a:p>
          <a:p>
            <a:pPr lvl="0" algn="just" eaLnBrk="0" fontAlgn="base" hangingPunct="0">
              <a:spcBef>
                <a:spcPct val="0"/>
              </a:spcBef>
              <a:spcAft>
                <a:spcPct val="0"/>
              </a:spcAft>
            </a:pPr>
            <a:endParaRPr lang="es-ES" altLang="en-US" sz="2000" dirty="0">
              <a:solidFill>
                <a:srgbClr val="202124"/>
              </a:solidFill>
              <a:latin typeface="Gill Sans Nova UltraLight" panose="020B0202020204020203" pitchFamily="34" charset="0"/>
            </a:endParaRPr>
          </a:p>
          <a:p>
            <a:pPr algn="just" eaLnBrk="0" fontAlgn="base" hangingPunct="0">
              <a:spcBef>
                <a:spcPct val="0"/>
              </a:spcBef>
              <a:spcAft>
                <a:spcPct val="0"/>
              </a:spcAft>
            </a:pPr>
            <a:endParaRPr lang="es-ES" altLang="en-US" sz="2000" dirty="0">
              <a:solidFill>
                <a:schemeClr val="tx1"/>
              </a:solidFill>
              <a:latin typeface="Gill Sans Nova UltraLight" panose="020B0202020204020203" pitchFamily="34" charset="0"/>
            </a:endParaRPr>
          </a:p>
        </p:txBody>
      </p:sp>
      <p:sp>
        <p:nvSpPr>
          <p:cNvPr id="3" name="Rectangle 1">
            <a:extLst>
              <a:ext uri="{FF2B5EF4-FFF2-40B4-BE49-F238E27FC236}">
                <a16:creationId xmlns:a16="http://schemas.microsoft.com/office/drawing/2014/main" id="{54EDBF7D-B46B-4228-AADC-901CB41602B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a:ln>
                <a:noFill/>
              </a:ln>
              <a:solidFill>
                <a:schemeClr val="tx1"/>
              </a:solidFill>
              <a:effectLst/>
              <a:latin typeface="Arial" panose="020B0604020202020204" pitchFamily="34" charset="0"/>
            </a:endParaRPr>
          </a:p>
        </p:txBody>
      </p:sp>
      <p:sp>
        <p:nvSpPr>
          <p:cNvPr id="5" name="Rectángulo redondeado 4">
            <a:extLst>
              <a:ext uri="{FF2B5EF4-FFF2-40B4-BE49-F238E27FC236}">
                <a16:creationId xmlns:a16="http://schemas.microsoft.com/office/drawing/2014/main" id="{C6DE273D-5CB5-6151-D87A-5FBE4B9892EB}"/>
              </a:ext>
            </a:extLst>
          </p:cNvPr>
          <p:cNvSpPr/>
          <p:nvPr/>
        </p:nvSpPr>
        <p:spPr>
          <a:xfrm>
            <a:off x="654341" y="510633"/>
            <a:ext cx="8300973" cy="948389"/>
          </a:xfrm>
          <a:prstGeom prst="roundRect">
            <a:avLst>
              <a:gd name="adj" fmla="val 16678"/>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Title 17">
            <a:extLst>
              <a:ext uri="{FF2B5EF4-FFF2-40B4-BE49-F238E27FC236}">
                <a16:creationId xmlns:a16="http://schemas.microsoft.com/office/drawing/2014/main" id="{A7B3152B-7D1E-9DE6-054F-EB2412F7022B}"/>
              </a:ext>
            </a:extLst>
          </p:cNvPr>
          <p:cNvSpPr txBox="1">
            <a:spLocks/>
          </p:cNvSpPr>
          <p:nvPr/>
        </p:nvSpPr>
        <p:spPr>
          <a:xfrm>
            <a:off x="906388" y="653294"/>
            <a:ext cx="7660399" cy="65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000" b="1" dirty="0" err="1">
                <a:solidFill>
                  <a:schemeClr val="bg1"/>
                </a:solidFill>
                <a:latin typeface="Gill Sans Nova Book"/>
                <a:ea typeface="Open Sans Bold"/>
                <a:cs typeface="Open Sans Bold"/>
              </a:rPr>
              <a:t>Recommendations</a:t>
            </a:r>
            <a:endParaRPr lang="es-ES" dirty="0" err="1">
              <a:solidFill>
                <a:schemeClr val="bg1"/>
              </a:solidFill>
            </a:endParaRPr>
          </a:p>
        </p:txBody>
      </p:sp>
      <p:sp>
        <p:nvSpPr>
          <p:cNvPr id="9" name="Triángulo 8">
            <a:extLst>
              <a:ext uri="{FF2B5EF4-FFF2-40B4-BE49-F238E27FC236}">
                <a16:creationId xmlns:a16="http://schemas.microsoft.com/office/drawing/2014/main" id="{B91ADB5E-8E4D-B9FA-F244-4C74AEDB5797}"/>
              </a:ext>
            </a:extLst>
          </p:cNvPr>
          <p:cNvSpPr/>
          <p:nvPr/>
        </p:nvSpPr>
        <p:spPr>
          <a:xfrm rot="5400000">
            <a:off x="565752" y="1789094"/>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Triángulo 10">
            <a:extLst>
              <a:ext uri="{FF2B5EF4-FFF2-40B4-BE49-F238E27FC236}">
                <a16:creationId xmlns:a16="http://schemas.microsoft.com/office/drawing/2014/main" id="{F4B13F6B-0758-5C2C-5548-70BFA598B0E5}"/>
              </a:ext>
            </a:extLst>
          </p:cNvPr>
          <p:cNvSpPr/>
          <p:nvPr/>
        </p:nvSpPr>
        <p:spPr>
          <a:xfrm rot="5400000">
            <a:off x="587298" y="2804753"/>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Triángulo 13">
            <a:extLst>
              <a:ext uri="{FF2B5EF4-FFF2-40B4-BE49-F238E27FC236}">
                <a16:creationId xmlns:a16="http://schemas.microsoft.com/office/drawing/2014/main" id="{6D14E04B-CCC9-03C2-2A08-E9149368BD5A}"/>
              </a:ext>
            </a:extLst>
          </p:cNvPr>
          <p:cNvSpPr/>
          <p:nvPr/>
        </p:nvSpPr>
        <p:spPr>
          <a:xfrm rot="5400000">
            <a:off x="565752" y="6098955"/>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Triángulo 13">
            <a:extLst>
              <a:ext uri="{FF2B5EF4-FFF2-40B4-BE49-F238E27FC236}">
                <a16:creationId xmlns:a16="http://schemas.microsoft.com/office/drawing/2014/main" id="{DE96C48C-FC32-294B-BAD8-1004EE97B9AF}"/>
              </a:ext>
            </a:extLst>
          </p:cNvPr>
          <p:cNvSpPr/>
          <p:nvPr/>
        </p:nvSpPr>
        <p:spPr>
          <a:xfrm rot="5400000">
            <a:off x="570985" y="5122898"/>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Triángulo 13">
            <a:extLst>
              <a:ext uri="{FF2B5EF4-FFF2-40B4-BE49-F238E27FC236}">
                <a16:creationId xmlns:a16="http://schemas.microsoft.com/office/drawing/2014/main" id="{415D3EB4-ED02-05F0-2FCF-BF0C5ABB86DC}"/>
              </a:ext>
            </a:extLst>
          </p:cNvPr>
          <p:cNvSpPr/>
          <p:nvPr/>
        </p:nvSpPr>
        <p:spPr>
          <a:xfrm rot="5400000">
            <a:off x="581758" y="3875922"/>
            <a:ext cx="88490" cy="67753"/>
          </a:xfrm>
          <a:prstGeom prst="triangle">
            <a:avLst/>
          </a:prstGeom>
          <a:solidFill>
            <a:srgbClr val="16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Picture 2" descr="International Organization for Migration - Wikipedia">
            <a:extLst>
              <a:ext uri="{FF2B5EF4-FFF2-40B4-BE49-F238E27FC236}">
                <a16:creationId xmlns:a16="http://schemas.microsoft.com/office/drawing/2014/main" id="{1286F839-CDDF-6C24-58C7-0FED33E72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091"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20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38018" y="-1479704"/>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3991892" y="1397288"/>
            <a:ext cx="4567649" cy="916600"/>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a:solidFill>
                  <a:srgbClr val="0033A0"/>
                </a:solidFill>
                <a:latin typeface="Open Sans Bold"/>
                <a:ea typeface="Open Sans Bold"/>
                <a:cs typeface="Open Sans Bold"/>
              </a:rPr>
              <a:t>Where we are now...</a:t>
            </a:r>
            <a:endParaRPr lang="es-ES" dirty="0"/>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20" name="Group 19">
            <a:extLst>
              <a:ext uri="{FF2B5EF4-FFF2-40B4-BE49-F238E27FC236}">
                <a16:creationId xmlns:a16="http://schemas.microsoft.com/office/drawing/2014/main" id="{61C7D5F6-688B-57F6-58C6-8A7E44367019}"/>
              </a:ext>
            </a:extLst>
          </p:cNvPr>
          <p:cNvGrpSpPr/>
          <p:nvPr/>
        </p:nvGrpSpPr>
        <p:grpSpPr>
          <a:xfrm>
            <a:off x="1098498" y="2775181"/>
            <a:ext cx="9995005" cy="1296620"/>
            <a:chOff x="652049" y="2806128"/>
            <a:chExt cx="9995005" cy="1296620"/>
          </a:xfrm>
        </p:grpSpPr>
        <p:sp>
          <p:nvSpPr>
            <p:cNvPr id="18" name="Rectangle: Rounded Corners 17">
              <a:extLst>
                <a:ext uri="{FF2B5EF4-FFF2-40B4-BE49-F238E27FC236}">
                  <a16:creationId xmlns:a16="http://schemas.microsoft.com/office/drawing/2014/main" id="{C3D4995A-A710-C3B5-13B5-5F4EA93BE4C7}"/>
                </a:ext>
              </a:extLst>
            </p:cNvPr>
            <p:cNvSpPr/>
            <p:nvPr/>
          </p:nvSpPr>
          <p:spPr>
            <a:xfrm>
              <a:off x="7681964" y="2985257"/>
              <a:ext cx="2561170" cy="916600"/>
            </a:xfrm>
            <a:prstGeom prst="roundRect">
              <a:avLst>
                <a:gd name="adj" fmla="val 45569"/>
              </a:avLst>
            </a:prstGeom>
            <a:solidFill>
              <a:srgbClr val="B3C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TextBox 18">
              <a:extLst>
                <a:ext uri="{FF2B5EF4-FFF2-40B4-BE49-F238E27FC236}">
                  <a16:creationId xmlns:a16="http://schemas.microsoft.com/office/drawing/2014/main" id="{1062E877-CBDD-8BD7-BF5C-0257A6092934}"/>
                </a:ext>
              </a:extLst>
            </p:cNvPr>
            <p:cNvSpPr txBox="1"/>
            <p:nvPr/>
          </p:nvSpPr>
          <p:spPr>
            <a:xfrm>
              <a:off x="8215260" y="2976087"/>
              <a:ext cx="1418598" cy="923330"/>
            </a:xfrm>
            <a:prstGeom prst="rect">
              <a:avLst/>
            </a:prstGeom>
            <a:noFill/>
          </p:spPr>
          <p:txBody>
            <a:bodyPr wrap="square" rtlCol="0">
              <a:spAutoFit/>
            </a:bodyPr>
            <a:lstStyle/>
            <a:p>
              <a:pPr lvl="0" algn="ctr"/>
              <a:r>
                <a:rPr lang="es-CR">
                  <a:solidFill>
                    <a:schemeClr val="bg1"/>
                  </a:solidFill>
                  <a:latin typeface="Open Sans Bold" pitchFamily="2" charset="0"/>
                  <a:ea typeface="Open Sans Bold" pitchFamily="2" charset="0"/>
                  <a:cs typeface="Open Sans Bold" pitchFamily="2" charset="0"/>
                </a:rPr>
                <a:t>PHASE 4: </a:t>
              </a:r>
              <a:endParaRPr lang="es-CR">
                <a:solidFill>
                  <a:schemeClr val="bg1"/>
                </a:solidFill>
                <a:latin typeface="Open Sans Light" pitchFamily="2" charset="0"/>
                <a:ea typeface="Open Sans Light" pitchFamily="2" charset="0"/>
                <a:cs typeface="Open Sans Light" pitchFamily="2" charset="0"/>
              </a:endParaRPr>
            </a:p>
            <a:p>
              <a:pPr lvl="0" algn="ctr"/>
              <a:r>
                <a:rPr lang="en-US">
                  <a:solidFill>
                    <a:schemeClr val="bg1"/>
                  </a:solidFill>
                  <a:latin typeface="Open Sans Light" pitchFamily="2" charset="0"/>
                  <a:ea typeface="Open Sans Light" pitchFamily="2" charset="0"/>
                  <a:cs typeface="Open Sans Light" pitchFamily="2" charset="0"/>
                </a:rPr>
                <a:t>Community actions</a:t>
              </a:r>
            </a:p>
          </p:txBody>
        </p:sp>
        <p:sp>
          <p:nvSpPr>
            <p:cNvPr id="16" name="Rectangle: Rounded Corners 15">
              <a:extLst>
                <a:ext uri="{FF2B5EF4-FFF2-40B4-BE49-F238E27FC236}">
                  <a16:creationId xmlns:a16="http://schemas.microsoft.com/office/drawing/2014/main" id="{92B315EB-A88D-CD6D-6401-F086D70E624B}"/>
                </a:ext>
              </a:extLst>
            </p:cNvPr>
            <p:cNvSpPr/>
            <p:nvPr/>
          </p:nvSpPr>
          <p:spPr>
            <a:xfrm>
              <a:off x="5265884" y="2970700"/>
              <a:ext cx="2561170" cy="916600"/>
            </a:xfrm>
            <a:prstGeom prst="roundRect">
              <a:avLst>
                <a:gd name="adj" fmla="val 45569"/>
              </a:avLst>
            </a:prstGeom>
            <a:solidFill>
              <a:srgbClr val="8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TextBox 16">
              <a:extLst>
                <a:ext uri="{FF2B5EF4-FFF2-40B4-BE49-F238E27FC236}">
                  <a16:creationId xmlns:a16="http://schemas.microsoft.com/office/drawing/2014/main" id="{67274F0B-AEF5-7593-7966-2A3FC844A101}"/>
                </a:ext>
              </a:extLst>
            </p:cNvPr>
            <p:cNvSpPr txBox="1"/>
            <p:nvPr/>
          </p:nvSpPr>
          <p:spPr>
            <a:xfrm>
              <a:off x="5537585" y="3010517"/>
              <a:ext cx="1738003" cy="923330"/>
            </a:xfrm>
            <a:prstGeom prst="rect">
              <a:avLst/>
            </a:prstGeom>
            <a:noFill/>
          </p:spPr>
          <p:txBody>
            <a:bodyPr wrap="square" rtlCol="0">
              <a:spAutoFit/>
            </a:bodyPr>
            <a:lstStyle/>
            <a:p>
              <a:pPr lvl="0" algn="ctr"/>
              <a:r>
                <a:rPr lang="es-CR">
                  <a:solidFill>
                    <a:schemeClr val="bg1"/>
                  </a:solidFill>
                  <a:latin typeface="Open Sans Bold" pitchFamily="2" charset="0"/>
                  <a:ea typeface="Open Sans Bold" pitchFamily="2" charset="0"/>
                  <a:cs typeface="Open Sans Bold" pitchFamily="2" charset="0"/>
                </a:rPr>
                <a:t>PHASE 3: </a:t>
              </a:r>
              <a:r>
                <a:rPr lang="en-US">
                  <a:solidFill>
                    <a:schemeClr val="bg1"/>
                  </a:solidFill>
                  <a:latin typeface="Open Sans Light" pitchFamily="2" charset="0"/>
                  <a:ea typeface="Open Sans Light" pitchFamily="2" charset="0"/>
                  <a:cs typeface="Open Sans Light" pitchFamily="2" charset="0"/>
                </a:rPr>
                <a:t>Results presentation</a:t>
              </a:r>
            </a:p>
          </p:txBody>
        </p:sp>
        <p:sp>
          <p:nvSpPr>
            <p:cNvPr id="14" name="Rectangle: Rounded Corners 13">
              <a:extLst>
                <a:ext uri="{FF2B5EF4-FFF2-40B4-BE49-F238E27FC236}">
                  <a16:creationId xmlns:a16="http://schemas.microsoft.com/office/drawing/2014/main" id="{8E2886E0-11F3-92FE-554F-59A49640FCC3}"/>
                </a:ext>
              </a:extLst>
            </p:cNvPr>
            <p:cNvSpPr/>
            <p:nvPr/>
          </p:nvSpPr>
          <p:spPr>
            <a:xfrm>
              <a:off x="2990178" y="3000351"/>
              <a:ext cx="2561170" cy="916600"/>
            </a:xfrm>
            <a:prstGeom prst="roundRect">
              <a:avLst>
                <a:gd name="adj" fmla="val 45569"/>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Picture 8" descr="Icon&#10;&#10;Description automatically generated with medium confidence">
              <a:extLst>
                <a:ext uri="{FF2B5EF4-FFF2-40B4-BE49-F238E27FC236}">
                  <a16:creationId xmlns:a16="http://schemas.microsoft.com/office/drawing/2014/main" id="{3EB30EF6-51BE-5535-C359-52BBDC260F16}"/>
                </a:ext>
              </a:extLst>
            </p:cNvPr>
            <p:cNvPicPr>
              <a:picLocks noChangeAspect="1"/>
            </p:cNvPicPr>
            <p:nvPr/>
          </p:nvPicPr>
          <p:blipFill rotWithShape="1">
            <a:blip r:embed="rId3">
              <a:extLst>
                <a:ext uri="{28A0092B-C50C-407E-A947-70E740481C1C}">
                  <a14:useLocalDpi xmlns:a14="http://schemas.microsoft.com/office/drawing/2010/main" val="0"/>
                </a:ext>
              </a:extLst>
            </a:blip>
            <a:srcRect l="29780" t="14775" r="50114" b="7203"/>
            <a:stretch/>
          </p:blipFill>
          <p:spPr>
            <a:xfrm>
              <a:off x="4614291" y="2857801"/>
              <a:ext cx="1205515" cy="1244947"/>
            </a:xfrm>
            <a:prstGeom prst="rect">
              <a:avLst/>
            </a:prstGeom>
          </p:spPr>
        </p:pic>
        <p:sp>
          <p:nvSpPr>
            <p:cNvPr id="15" name="TextBox 14">
              <a:extLst>
                <a:ext uri="{FF2B5EF4-FFF2-40B4-BE49-F238E27FC236}">
                  <a16:creationId xmlns:a16="http://schemas.microsoft.com/office/drawing/2014/main" id="{68E128DB-96C6-98F4-6F3A-C961B88B6153}"/>
                </a:ext>
              </a:extLst>
            </p:cNvPr>
            <p:cNvSpPr txBox="1"/>
            <p:nvPr/>
          </p:nvSpPr>
          <p:spPr>
            <a:xfrm>
              <a:off x="3261879" y="3072826"/>
              <a:ext cx="1615799" cy="646331"/>
            </a:xfrm>
            <a:prstGeom prst="rect">
              <a:avLst/>
            </a:prstGeom>
            <a:noFill/>
          </p:spPr>
          <p:txBody>
            <a:bodyPr wrap="square" rtlCol="0">
              <a:spAutoFit/>
            </a:bodyPr>
            <a:lstStyle/>
            <a:p>
              <a:pPr lvl="0" algn="ctr"/>
              <a:r>
                <a:rPr lang="es-CR">
                  <a:solidFill>
                    <a:schemeClr val="bg1"/>
                  </a:solidFill>
                  <a:latin typeface="Open Sans Bold" pitchFamily="2" charset="0"/>
                  <a:ea typeface="Open Sans Bold" pitchFamily="2" charset="0"/>
                  <a:cs typeface="Open Sans Bold" pitchFamily="2" charset="0"/>
                </a:rPr>
                <a:t>PHASE 2: </a:t>
              </a:r>
            </a:p>
            <a:p>
              <a:pPr lvl="0" algn="ctr"/>
              <a:r>
                <a:rPr lang="en-US">
                  <a:solidFill>
                    <a:schemeClr val="bg1"/>
                  </a:solidFill>
                  <a:latin typeface="Open Sans Light" pitchFamily="2" charset="0"/>
                  <a:ea typeface="Open Sans Light" pitchFamily="2" charset="0"/>
                  <a:cs typeface="Open Sans Light" pitchFamily="2" charset="0"/>
                </a:rPr>
                <a:t>Data Analysis</a:t>
              </a:r>
            </a:p>
          </p:txBody>
        </p:sp>
        <p:sp>
          <p:nvSpPr>
            <p:cNvPr id="3" name="Rectangle: Rounded Corners 2">
              <a:extLst>
                <a:ext uri="{FF2B5EF4-FFF2-40B4-BE49-F238E27FC236}">
                  <a16:creationId xmlns:a16="http://schemas.microsoft.com/office/drawing/2014/main" id="{3873257E-86DE-1A96-3945-6C6C780C498A}"/>
                </a:ext>
              </a:extLst>
            </p:cNvPr>
            <p:cNvSpPr/>
            <p:nvPr/>
          </p:nvSpPr>
          <p:spPr>
            <a:xfrm>
              <a:off x="652049" y="2991028"/>
              <a:ext cx="2561170" cy="916600"/>
            </a:xfrm>
            <a:prstGeom prst="roundRect">
              <a:avLst>
                <a:gd name="adj" fmla="val 45569"/>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Picture 7" descr="Icon&#10;&#10;Description automatically generated with medium confidence">
              <a:extLst>
                <a:ext uri="{FF2B5EF4-FFF2-40B4-BE49-F238E27FC236}">
                  <a16:creationId xmlns:a16="http://schemas.microsoft.com/office/drawing/2014/main" id="{5640969B-AEDC-8267-BD12-DDF88885BE4C}"/>
                </a:ext>
              </a:extLst>
            </p:cNvPr>
            <p:cNvPicPr>
              <a:picLocks noChangeAspect="1"/>
            </p:cNvPicPr>
            <p:nvPr/>
          </p:nvPicPr>
          <p:blipFill rotWithShape="1">
            <a:blip r:embed="rId3">
              <a:extLst>
                <a:ext uri="{28A0092B-C50C-407E-A947-70E740481C1C}">
                  <a14:useLocalDpi xmlns:a14="http://schemas.microsoft.com/office/drawing/2010/main" val="0"/>
                </a:ext>
              </a:extLst>
            </a:blip>
            <a:srcRect l="6362" t="12015" r="73532" b="9963"/>
            <a:stretch/>
          </p:blipFill>
          <p:spPr>
            <a:xfrm>
              <a:off x="2207382" y="2857801"/>
              <a:ext cx="1205515" cy="1244947"/>
            </a:xfrm>
            <a:prstGeom prst="rect">
              <a:avLst/>
            </a:prstGeom>
          </p:spPr>
        </p:pic>
        <p:sp>
          <p:nvSpPr>
            <p:cNvPr id="13" name="TextBox 12">
              <a:extLst>
                <a:ext uri="{FF2B5EF4-FFF2-40B4-BE49-F238E27FC236}">
                  <a16:creationId xmlns:a16="http://schemas.microsoft.com/office/drawing/2014/main" id="{31D6D34A-0270-63BA-80F8-9289911D75DC}"/>
                </a:ext>
              </a:extLst>
            </p:cNvPr>
            <p:cNvSpPr txBox="1"/>
            <p:nvPr/>
          </p:nvSpPr>
          <p:spPr>
            <a:xfrm>
              <a:off x="820670" y="3141451"/>
              <a:ext cx="1615799" cy="646331"/>
            </a:xfrm>
            <a:prstGeom prst="rect">
              <a:avLst/>
            </a:prstGeom>
            <a:noFill/>
          </p:spPr>
          <p:txBody>
            <a:bodyPr wrap="square" rtlCol="0">
              <a:spAutoFit/>
            </a:bodyPr>
            <a:lstStyle/>
            <a:p>
              <a:pPr lvl="0" algn="ctr"/>
              <a:r>
                <a:rPr lang="es-CR">
                  <a:solidFill>
                    <a:schemeClr val="bg1"/>
                  </a:solidFill>
                  <a:latin typeface="Open Sans Bold" pitchFamily="2" charset="0"/>
                  <a:ea typeface="Open Sans Bold" pitchFamily="2" charset="0"/>
                  <a:cs typeface="Open Sans Bold" pitchFamily="2" charset="0"/>
                </a:rPr>
                <a:t>PHASE 1: </a:t>
              </a:r>
              <a:r>
                <a:rPr lang="en-US">
                  <a:solidFill>
                    <a:schemeClr val="bg1"/>
                  </a:solidFill>
                  <a:latin typeface="Open Sans Light" pitchFamily="2" charset="0"/>
                  <a:ea typeface="Open Sans Light" pitchFamily="2" charset="0"/>
                  <a:cs typeface="Open Sans Light" pitchFamily="2" charset="0"/>
                </a:rPr>
                <a:t>Surveys</a:t>
              </a:r>
            </a:p>
          </p:txBody>
        </p:sp>
        <p:pic>
          <p:nvPicPr>
            <p:cNvPr id="11" name="Picture 10" descr="Icon&#10;&#10;Description automatically generated with medium confidence">
              <a:extLst>
                <a:ext uri="{FF2B5EF4-FFF2-40B4-BE49-F238E27FC236}">
                  <a16:creationId xmlns:a16="http://schemas.microsoft.com/office/drawing/2014/main" id="{208463F6-87DA-ECFB-333E-E029223E713B}"/>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1018" r="29894" b="10960"/>
            <a:stretch/>
          </p:blipFill>
          <p:spPr>
            <a:xfrm>
              <a:off x="7027915" y="2806526"/>
              <a:ext cx="1205515" cy="1244947"/>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BAF73886-6870-D533-B9FF-45BE0FDE745E}"/>
                </a:ext>
              </a:extLst>
            </p:cNvPr>
            <p:cNvPicPr>
              <a:picLocks noChangeAspect="1"/>
            </p:cNvPicPr>
            <p:nvPr/>
          </p:nvPicPr>
          <p:blipFill rotWithShape="1">
            <a:blip r:embed="rId3">
              <a:extLst>
                <a:ext uri="{28A0092B-C50C-407E-A947-70E740481C1C}">
                  <a14:useLocalDpi xmlns:a14="http://schemas.microsoft.com/office/drawing/2010/main" val="0"/>
                </a:ext>
              </a:extLst>
            </a:blip>
            <a:srcRect l="70401" t="11575" r="9493" b="10403"/>
            <a:stretch/>
          </p:blipFill>
          <p:spPr>
            <a:xfrm>
              <a:off x="9441539" y="2806128"/>
              <a:ext cx="1205515" cy="1244947"/>
            </a:xfrm>
            <a:prstGeom prst="rect">
              <a:avLst/>
            </a:prstGeom>
          </p:spPr>
        </p:pic>
      </p:grpSp>
      <p:sp>
        <p:nvSpPr>
          <p:cNvPr id="2" name="Arrow: Right 1">
            <a:extLst>
              <a:ext uri="{FF2B5EF4-FFF2-40B4-BE49-F238E27FC236}">
                <a16:creationId xmlns:a16="http://schemas.microsoft.com/office/drawing/2014/main" id="{D529B153-7DF7-4732-8A0A-6AA3BF3BF05D}"/>
              </a:ext>
            </a:extLst>
          </p:cNvPr>
          <p:cNvSpPr/>
          <p:nvPr/>
        </p:nvSpPr>
        <p:spPr>
          <a:xfrm>
            <a:off x="1695405" y="4232460"/>
            <a:ext cx="1367356" cy="6555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A20735C-D31F-4A6F-B1AF-F44643D92E5D}"/>
              </a:ext>
            </a:extLst>
          </p:cNvPr>
          <p:cNvSpPr/>
          <p:nvPr/>
        </p:nvSpPr>
        <p:spPr>
          <a:xfrm>
            <a:off x="4033534" y="4205028"/>
            <a:ext cx="1367356" cy="6555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rrow: Right 20">
            <a:extLst>
              <a:ext uri="{FF2B5EF4-FFF2-40B4-BE49-F238E27FC236}">
                <a16:creationId xmlns:a16="http://schemas.microsoft.com/office/drawing/2014/main" id="{AD825601-EF9E-588D-3AEB-BA0BD2D57D01}"/>
              </a:ext>
            </a:extLst>
          </p:cNvPr>
          <p:cNvSpPr/>
          <p:nvPr/>
        </p:nvSpPr>
        <p:spPr>
          <a:xfrm>
            <a:off x="6512717" y="4205028"/>
            <a:ext cx="1367356" cy="6555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Elipse 9">
            <a:extLst>
              <a:ext uri="{FF2B5EF4-FFF2-40B4-BE49-F238E27FC236}">
                <a16:creationId xmlns:a16="http://schemas.microsoft.com/office/drawing/2014/main" id="{C610664C-49CC-A6F1-E4D2-49A88DB05FC7}"/>
              </a:ext>
            </a:extLst>
          </p:cNvPr>
          <p:cNvSpPr/>
          <p:nvPr/>
        </p:nvSpPr>
        <p:spPr>
          <a:xfrm>
            <a:off x="8918619" y="4131972"/>
            <a:ext cx="933718" cy="8585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dirty="0">
                <a:cs typeface="Calibri"/>
              </a:rPr>
              <a:t>2023-2026</a:t>
            </a:r>
            <a:endParaRPr lang="es-ES" sz="1600" dirty="0" err="1"/>
          </a:p>
        </p:txBody>
      </p:sp>
      <p:pic>
        <p:nvPicPr>
          <p:cNvPr id="23" name="Picture 2" descr="International Organization for Migration - Wikipedia">
            <a:extLst>
              <a:ext uri="{FF2B5EF4-FFF2-40B4-BE49-F238E27FC236}">
                <a16:creationId xmlns:a16="http://schemas.microsoft.com/office/drawing/2014/main" id="{59041FB2-9211-D248-4B0D-5FA41CCB2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5379" y="6356698"/>
            <a:ext cx="953519" cy="3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35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pic>
        <p:nvPicPr>
          <p:cNvPr id="5" name="Picture 4" descr="A picture containing sky, outdoor, boat, water&#10;&#10;Description automatically generated">
            <a:extLst>
              <a:ext uri="{FF2B5EF4-FFF2-40B4-BE49-F238E27FC236}">
                <a16:creationId xmlns:a16="http://schemas.microsoft.com/office/drawing/2014/main" id="{15765BE0-F7C3-9EE2-3FD7-2DC1ADADE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7" y="0"/>
            <a:ext cx="5143500" cy="6858000"/>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5380382" y="1405719"/>
            <a:ext cx="6322882" cy="293988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ts val="8996"/>
              </a:lnSpc>
            </a:pPr>
            <a:r>
              <a:rPr lang="es-419" sz="2200" b="1" i="1">
                <a:solidFill>
                  <a:srgbClr val="0033A0"/>
                </a:solidFill>
                <a:latin typeface="Open Sans Bold"/>
                <a:ea typeface="Open Sans Bold"/>
                <a:cs typeface="Open Sans Bold"/>
              </a:rPr>
              <a:t>El ser humano no está a la venta.</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Picture 2" descr="International Organization for Migration - Wikipedia">
            <a:extLst>
              <a:ext uri="{FF2B5EF4-FFF2-40B4-BE49-F238E27FC236}">
                <a16:creationId xmlns:a16="http://schemas.microsoft.com/office/drawing/2014/main" id="{EC4B0A32-D19E-4E67-B837-DA048777E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17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9363AF2-EA17-D53D-0B1C-DDFD7949838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pic>
        <p:nvPicPr>
          <p:cNvPr id="7" name="Imagen 6">
            <a:extLst>
              <a:ext uri="{FF2B5EF4-FFF2-40B4-BE49-F238E27FC236}">
                <a16:creationId xmlns:a16="http://schemas.microsoft.com/office/drawing/2014/main" id="{6FC899AD-9094-F006-D2A5-1D40B3D77FA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66358" y="0"/>
            <a:ext cx="15218863" cy="6858000"/>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2802503" y="886921"/>
            <a:ext cx="6964996" cy="136233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8000">
                <a:solidFill>
                  <a:srgbClr val="84ADEC"/>
                </a:solidFill>
                <a:latin typeface="Open Sans Bold" pitchFamily="2" charset="0"/>
                <a:ea typeface="Open Sans Bold" pitchFamily="2" charset="0"/>
                <a:cs typeface="Open Sans Bold" pitchFamily="2" charset="0"/>
              </a:rPr>
              <a:t>Thank you</a:t>
            </a:r>
          </a:p>
        </p:txBody>
      </p:sp>
      <p:sp>
        <p:nvSpPr>
          <p:cNvPr id="3" name="Title 17">
            <a:extLst>
              <a:ext uri="{FF2B5EF4-FFF2-40B4-BE49-F238E27FC236}">
                <a16:creationId xmlns:a16="http://schemas.microsoft.com/office/drawing/2014/main" id="{29B57448-1BF2-128E-F9F4-12B862981B8C}"/>
              </a:ext>
            </a:extLst>
          </p:cNvPr>
          <p:cNvSpPr txBox="1">
            <a:spLocks/>
          </p:cNvSpPr>
          <p:nvPr/>
        </p:nvSpPr>
        <p:spPr>
          <a:xfrm>
            <a:off x="747227" y="2467485"/>
            <a:ext cx="10697544" cy="5569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600" b="1">
                <a:solidFill>
                  <a:srgbClr val="84ADEC"/>
                </a:solidFill>
                <a:latin typeface="Open Sans Light"/>
              </a:rPr>
              <a:t>Francesca </a:t>
            </a:r>
            <a:r>
              <a:rPr lang="en-US" sz="1600" b="1" err="1">
                <a:solidFill>
                  <a:srgbClr val="84ADEC"/>
                </a:solidFill>
                <a:latin typeface="Open Sans Light"/>
              </a:rPr>
              <a:t>Tabellini</a:t>
            </a:r>
            <a:r>
              <a:rPr lang="en-US" sz="1600" b="1">
                <a:solidFill>
                  <a:srgbClr val="84ADEC"/>
                </a:solidFill>
                <a:latin typeface="Open Sans Light"/>
              </a:rPr>
              <a:t> - Project Manager | Alina Cedeño – Project Assistant </a:t>
            </a:r>
          </a:p>
          <a:p>
            <a:pPr>
              <a:lnSpc>
                <a:spcPct val="120000"/>
              </a:lnSpc>
            </a:pPr>
            <a:r>
              <a:rPr lang="en-US" sz="1600" b="1">
                <a:solidFill>
                  <a:srgbClr val="84ADEC"/>
                </a:solidFill>
                <a:latin typeface="Open Sans Light"/>
              </a:rPr>
              <a:t>Jostin Hernandez - </a:t>
            </a:r>
            <a:r>
              <a:rPr lang="es-CR"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Administrative </a:t>
            </a:r>
            <a:r>
              <a:rPr lang="es-CR" sz="1600" b="1" err="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Assistant</a:t>
            </a:r>
            <a:r>
              <a:rPr lang="es-CR"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 | Jazmín Vega Valerín – Field Supervisor</a:t>
            </a:r>
            <a:endParaRPr lang="en-US"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6A4D01DE-DBAB-971C-13CB-E2992137DAA2}"/>
              </a:ext>
            </a:extLst>
          </p:cNvPr>
          <p:cNvSpPr/>
          <p:nvPr/>
        </p:nvSpPr>
        <p:spPr>
          <a:xfrm>
            <a:off x="1" y="6518246"/>
            <a:ext cx="12192000" cy="98916"/>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Picture 7" descr="Logo, company name&#10;&#10;Description automatically generated">
            <a:extLst>
              <a:ext uri="{FF2B5EF4-FFF2-40B4-BE49-F238E27FC236}">
                <a16:creationId xmlns:a16="http://schemas.microsoft.com/office/drawing/2014/main" id="{F7F01C21-EDA7-5DAA-D0C5-790D63700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179" y="5443610"/>
            <a:ext cx="2009642" cy="1005474"/>
          </a:xfrm>
          <a:prstGeom prst="rect">
            <a:avLst/>
          </a:prstGeom>
        </p:spPr>
      </p:pic>
      <p:sp>
        <p:nvSpPr>
          <p:cNvPr id="11" name="Title 17">
            <a:extLst>
              <a:ext uri="{FF2B5EF4-FFF2-40B4-BE49-F238E27FC236}">
                <a16:creationId xmlns:a16="http://schemas.microsoft.com/office/drawing/2014/main" id="{4C6E8A77-22DF-00BF-FF11-D8FE5DFB3A44}"/>
              </a:ext>
            </a:extLst>
          </p:cNvPr>
          <p:cNvSpPr txBox="1">
            <a:spLocks/>
          </p:cNvSpPr>
          <p:nvPr/>
        </p:nvSpPr>
        <p:spPr>
          <a:xfrm>
            <a:off x="473756" y="3024471"/>
            <a:ext cx="11244486" cy="2100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s-CR" sz="1600" b="1" i="0">
                <a:solidFill>
                  <a:srgbClr val="84ADEC"/>
                </a:solidFill>
                <a:effectLst/>
                <a:latin typeface="Open Sans Light" panose="020B0306030504020204" pitchFamily="34" charset="0"/>
                <a:ea typeface="Open Sans Light" panose="020B0306030504020204" pitchFamily="34" charset="0"/>
                <a:cs typeface="Open Sans Light" panose="020B0306030504020204" pitchFamily="34" charset="0"/>
              </a:rPr>
              <a:t>Celin Guevara </a:t>
            </a:r>
            <a:r>
              <a:rPr lang="es-CR" sz="1600" b="1" i="0" err="1">
                <a:solidFill>
                  <a:srgbClr val="84ADEC"/>
                </a:solidFill>
                <a:effectLst/>
                <a:latin typeface="Open Sans Light" panose="020B0306030504020204" pitchFamily="34" charset="0"/>
                <a:ea typeface="Open Sans Light" panose="020B0306030504020204" pitchFamily="34" charset="0"/>
                <a:cs typeface="Open Sans Light" panose="020B0306030504020204" pitchFamily="34" charset="0"/>
              </a:rPr>
              <a:t>Cortéz</a:t>
            </a:r>
            <a:r>
              <a:rPr lang="es-CR" sz="1600" b="1" i="0">
                <a:solidFill>
                  <a:srgbClr val="84ADEC"/>
                </a:solidFill>
                <a:effectLst/>
                <a:latin typeface="Open Sans Light" panose="020B0306030504020204" pitchFamily="34" charset="0"/>
                <a:ea typeface="Open Sans Light" panose="020B0306030504020204" pitchFamily="34" charset="0"/>
                <a:cs typeface="Open Sans Light" panose="020B0306030504020204" pitchFamily="34" charset="0"/>
              </a:rPr>
              <a:t> | Enyell Valerio Carranza | </a:t>
            </a:r>
            <a:r>
              <a:rPr lang="es-CR"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Felipe Duarte Villanueva | Freyser Rojas Castro | Grace Rodríguez Agüero | Graciela Barrantes Fuentes | Greylin Navarro Castro  | Ingrid Aguilar Zúñiga | Jarod López Gutiérrez| Kendy Corrales Rodríguez Kenneth Chaves Morales | Marcela Ledezma Araya  | Mariana Barboza Pérez | Mariana Barrios Martínez  | Mariang </a:t>
            </a:r>
            <a:r>
              <a:rPr lang="es-CR" sz="1600" b="1" err="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Camareno</a:t>
            </a:r>
            <a:r>
              <a:rPr lang="es-CR"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rPr>
              <a:t> Ramírez  | Maureen Porras Arias | Nathalie Valverde Araya  | Paulina Ramírez Solís | Priscilla Fernández Mora | Sharlin Marín Jiménez | Sugeidy Ponce Torres </a:t>
            </a:r>
          </a:p>
          <a:p>
            <a:endParaRPr lang="es-CR"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es-CR" sz="1600" b="1" i="0">
                <a:solidFill>
                  <a:srgbClr val="84ADEC"/>
                </a:solidFill>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600" b="1">
              <a:solidFill>
                <a:srgbClr val="84ADE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19599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pic>
        <p:nvPicPr>
          <p:cNvPr id="8" name="Imagen 7">
            <a:extLst>
              <a:ext uri="{FF2B5EF4-FFF2-40B4-BE49-F238E27FC236}">
                <a16:creationId xmlns:a16="http://schemas.microsoft.com/office/drawing/2014/main" id="{C78087F1-03AE-8376-CE1B-4CC7E55168CE}"/>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57508" t="3856" r="2047" b="2863"/>
          <a:stretch/>
        </p:blipFill>
        <p:spPr>
          <a:xfrm>
            <a:off x="8229601" y="1358"/>
            <a:ext cx="3962400" cy="6874799"/>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697431" y="463618"/>
            <a:ext cx="6224631" cy="1175518"/>
          </a:xfrm>
          <a:prstGeom prst="rect">
            <a:avLst/>
          </a:prstGeom>
        </p:spPr>
        <p:txBody>
          <a:bodyPr vert="horz" lIns="91440" tIns="45720" rIns="91440" bIns="45720" rtlCol="0" anchor="ctr">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8800">
                <a:solidFill>
                  <a:srgbClr val="0033A0"/>
                </a:solidFill>
                <a:latin typeface="Open Sans Bold" pitchFamily="2" charset="0"/>
                <a:ea typeface="Open Sans Bold" pitchFamily="2" charset="0"/>
                <a:cs typeface="Open Sans Bold" pitchFamily="2" charset="0"/>
              </a:rPr>
              <a:t>Problem Statement</a:t>
            </a:r>
          </a:p>
        </p:txBody>
      </p:sp>
      <p:sp>
        <p:nvSpPr>
          <p:cNvPr id="5" name="Text Placeholder 18">
            <a:extLst>
              <a:ext uri="{FF2B5EF4-FFF2-40B4-BE49-F238E27FC236}">
                <a16:creationId xmlns:a16="http://schemas.microsoft.com/office/drawing/2014/main" id="{274E2C48-26F8-32DD-30BC-A9ABA96FE5DB}"/>
              </a:ext>
            </a:extLst>
          </p:cNvPr>
          <p:cNvSpPr txBox="1">
            <a:spLocks/>
          </p:cNvSpPr>
          <p:nvPr/>
        </p:nvSpPr>
        <p:spPr>
          <a:xfrm>
            <a:off x="826114" y="1872922"/>
            <a:ext cx="7098686" cy="329243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rtl="0" fontAlgn="base">
              <a:buFont typeface="Wingdings" panose="05000000000000000000" pitchFamily="2" charset="2"/>
              <a:buChar char="ü"/>
            </a:pPr>
            <a:r>
              <a:rPr lang="en-US" sz="2100" b="0" i="0" u="none" strike="noStrike">
                <a:solidFill>
                  <a:srgbClr val="000000"/>
                </a:solidFill>
                <a:effectLst/>
                <a:latin typeface="Open Sans" panose="020B0606030504020204" pitchFamily="34" charset="0"/>
              </a:rPr>
              <a:t>Costa Rica is placed under Tier 2 according to the 2022 TIP Report </a:t>
            </a:r>
            <a:r>
              <a:rPr lang="en-US" sz="2100" b="0" i="0">
                <a:solidFill>
                  <a:srgbClr val="000000"/>
                </a:solidFill>
                <a:effectLst/>
                <a:latin typeface="Open Sans" panose="020B0606030504020204" pitchFamily="34" charset="0"/>
              </a:rPr>
              <a:t>​</a:t>
            </a:r>
            <a:endParaRPr lang="en-US" sz="2000">
              <a:solidFill>
                <a:srgbClr val="000000"/>
              </a:solidFill>
              <a:latin typeface="Arial" panose="020B0604020202020204" pitchFamily="34" charset="0"/>
            </a:endParaRPr>
          </a:p>
          <a:p>
            <a:pPr marL="342900" indent="-342900" algn="l" fontAlgn="base">
              <a:buFont typeface="Wingdings" panose="05000000000000000000" pitchFamily="2" charset="2"/>
              <a:buChar char="ü"/>
            </a:pPr>
            <a:r>
              <a:rPr lang="en-US" sz="2100" b="0" i="0" u="none" strike="noStrike">
                <a:solidFill>
                  <a:srgbClr val="000000"/>
                </a:solidFill>
                <a:effectLst/>
                <a:latin typeface="Open Sans"/>
                <a:ea typeface="Open Sans"/>
                <a:cs typeface="Open Sans"/>
              </a:rPr>
              <a:t>Previous studies have documented aspects of human trafficking and labor </a:t>
            </a:r>
            <a:r>
              <a:rPr lang="en-US" sz="2100">
                <a:solidFill>
                  <a:srgbClr val="000000"/>
                </a:solidFill>
                <a:latin typeface="Open Sans"/>
                <a:ea typeface="Open Sans"/>
                <a:cs typeface="Open Sans"/>
              </a:rPr>
              <a:t>trafficking in</a:t>
            </a:r>
            <a:r>
              <a:rPr lang="en-US" sz="2100" b="0" i="0" u="none" strike="noStrike">
                <a:solidFill>
                  <a:srgbClr val="000000"/>
                </a:solidFill>
                <a:effectLst/>
                <a:latin typeface="Open Sans"/>
                <a:ea typeface="Open Sans"/>
                <a:cs typeface="Open Sans"/>
              </a:rPr>
              <a:t> Costa Rica, however: </a:t>
            </a:r>
            <a:r>
              <a:rPr lang="en-US" sz="2000" b="0" i="0">
                <a:solidFill>
                  <a:srgbClr val="000000"/>
                </a:solidFill>
                <a:effectLst/>
                <a:latin typeface="Open Sans"/>
                <a:ea typeface="Open Sans"/>
                <a:cs typeface="Open Sans"/>
              </a:rPr>
              <a:t>​</a:t>
            </a:r>
          </a:p>
          <a:p>
            <a:pPr marL="800100" lvl="1" indent="-342900" algn="l" fontAlgn="base">
              <a:buFont typeface="Courier New" panose="02070309020205020404" pitchFamily="49" charset="0"/>
              <a:buChar char="o"/>
            </a:pPr>
            <a:r>
              <a:rPr lang="en-US"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No systematic empirical study has addressed the dynamics of labor trafficking within the fishing sector in the country</a:t>
            </a:r>
            <a:r>
              <a:rPr lang="en-US" b="0" i="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800100" lvl="1" indent="-342900" algn="l" fontAlgn="base">
              <a:buFont typeface="Courier New" panose="02070309020205020404" pitchFamily="49" charset="0"/>
              <a:buChar char="o"/>
            </a:pPr>
            <a:r>
              <a:rPr lang="en-US"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No intervention has ever been conducted within this sector in Puntarenas</a:t>
            </a:r>
            <a:r>
              <a:rPr lang="en-US" b="0" i="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1" name="Rectangle 6">
            <a:extLst>
              <a:ext uri="{FF2B5EF4-FFF2-40B4-BE49-F238E27FC236}">
                <a16:creationId xmlns:a16="http://schemas.microsoft.com/office/drawing/2014/main" id="{AA146C84-C117-75A1-AD31-0D057EB72D60}"/>
              </a:ext>
            </a:extLst>
          </p:cNvPr>
          <p:cNvSpPr/>
          <p:nvPr/>
        </p:nvSpPr>
        <p:spPr>
          <a:xfrm>
            <a:off x="1291904" y="6493955"/>
            <a:ext cx="10972799" cy="821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 name="Picture 2" descr="International Organization for Migration - Wikipedia">
            <a:extLst>
              <a:ext uri="{FF2B5EF4-FFF2-40B4-BE49-F238E27FC236}">
                <a16:creationId xmlns:a16="http://schemas.microsoft.com/office/drawing/2014/main" id="{A3B12A9C-513C-49E3-9617-7AA330A5F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54" y="6368095"/>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7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2">
            <a:lum bright="70000" contrast="-70000"/>
            <a:alphaModFix amt="50000"/>
            <a:extLst>
              <a:ext uri="{28A0092B-C50C-407E-A947-70E740481C1C}">
                <a14:useLocalDpi xmlns:a14="http://schemas.microsoft.com/office/drawing/2010/main" val="0"/>
              </a:ext>
            </a:extLst>
          </a:blip>
          <a:stretch>
            <a:fillRect/>
          </a:stretch>
        </p:blipFill>
        <p:spPr>
          <a:xfrm>
            <a:off x="0" y="-154685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654341" y="664719"/>
            <a:ext cx="5136859" cy="1191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8000">
                <a:solidFill>
                  <a:srgbClr val="0033A0"/>
                </a:solidFill>
                <a:latin typeface="Open Sans Bold" pitchFamily="2" charset="0"/>
                <a:ea typeface="Open Sans Bold" pitchFamily="2" charset="0"/>
                <a:cs typeface="Open Sans Bold" pitchFamily="2" charset="0"/>
              </a:rPr>
              <a:t>Objective</a:t>
            </a:r>
            <a:endParaRPr lang="es-CR" sz="72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987548" y="1908342"/>
            <a:ext cx="9901362" cy="1981896"/>
          </a:xfrm>
          <a:prstGeom prst="rect">
            <a:avLst/>
          </a:prstGeom>
        </p:spPr>
        <p:txBody>
          <a:bodyPr vert="horz" lIns="91440" tIns="45720" rIns="91440" bIns="45720" rtlCol="0" anchor="t">
            <a:norm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Document the robustness of two methodological approaches in human trafficking prevalence research and identify and build the capacity of human trafficking teams in the design and implementation of human trafficking prevalence data in Costa Rica.</a:t>
            </a:r>
            <a:endPar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a16="http://schemas.microsoft.com/office/drawing/2014/main" id="{98FDC9DE-7F03-37E9-5638-4C3E8783C60D}"/>
              </a:ext>
            </a:extLst>
          </p:cNvPr>
          <p:cNvSpPr/>
          <p:nvPr/>
        </p:nvSpPr>
        <p:spPr>
          <a:xfrm>
            <a:off x="3483354" y="4163125"/>
            <a:ext cx="4431453" cy="914879"/>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t>This project is the first of its kind in Costa Rica. </a:t>
            </a:r>
            <a:endParaRPr lang="en-US" sz="2800" b="1">
              <a:latin typeface="Open Sans Light" pitchFamily="2" charset="0"/>
              <a:ea typeface="Open Sans Light" pitchFamily="2" charset="0"/>
              <a:cs typeface="Open Sans Light" pitchFamily="2" charset="0"/>
            </a:endParaRPr>
          </a:p>
        </p:txBody>
      </p:sp>
      <p:sp>
        <p:nvSpPr>
          <p:cNvPr id="9" name="Rectangle: Rounded Corners 8">
            <a:extLst>
              <a:ext uri="{FF2B5EF4-FFF2-40B4-BE49-F238E27FC236}">
                <a16:creationId xmlns:a16="http://schemas.microsoft.com/office/drawing/2014/main" id="{1E608909-2D08-7974-017C-8E6FD87D940D}"/>
              </a:ext>
            </a:extLst>
          </p:cNvPr>
          <p:cNvSpPr/>
          <p:nvPr/>
        </p:nvSpPr>
        <p:spPr>
          <a:xfrm>
            <a:off x="3573710" y="4215748"/>
            <a:ext cx="4431453" cy="9148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pic>
        <p:nvPicPr>
          <p:cNvPr id="11" name="Picture 2" descr="International Organization for Migration - Wikipedia">
            <a:extLst>
              <a:ext uri="{FF2B5EF4-FFF2-40B4-BE49-F238E27FC236}">
                <a16:creationId xmlns:a16="http://schemas.microsoft.com/office/drawing/2014/main" id="{AC11992A-E1E5-44E0-BA91-4D07CBDFB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53891"/>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3128491" y="120891"/>
            <a:ext cx="5897540" cy="8169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3400">
                <a:solidFill>
                  <a:srgbClr val="0033A0"/>
                </a:solidFill>
                <a:latin typeface="Open Sans Bold" pitchFamily="2" charset="0"/>
                <a:ea typeface="Open Sans Bold" pitchFamily="2" charset="0"/>
                <a:cs typeface="Open Sans Bold" pitchFamily="2" charset="0"/>
              </a:rPr>
              <a:t>General </a:t>
            </a:r>
            <a:r>
              <a:rPr lang="en-US" sz="3400">
                <a:solidFill>
                  <a:srgbClr val="0033A0"/>
                </a:solidFill>
                <a:latin typeface="Open Sans Bold" pitchFamily="2" charset="0"/>
                <a:ea typeface="Open Sans Bold" pitchFamily="2" charset="0"/>
                <a:cs typeface="Open Sans Bold" pitchFamily="2" charset="0"/>
              </a:rPr>
              <a:t>description</a:t>
            </a:r>
            <a:r>
              <a:rPr lang="es-CR" sz="3400">
                <a:solidFill>
                  <a:srgbClr val="0033A0"/>
                </a:solidFill>
                <a:latin typeface="Open Sans Bold" pitchFamily="2" charset="0"/>
                <a:ea typeface="Open Sans Bold" pitchFamily="2" charset="0"/>
                <a:cs typeface="Open Sans Bold" pitchFamily="2" charset="0"/>
              </a:rPr>
              <a:t> </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Oval 10">
            <a:extLst>
              <a:ext uri="{FF2B5EF4-FFF2-40B4-BE49-F238E27FC236}">
                <a16:creationId xmlns:a16="http://schemas.microsoft.com/office/drawing/2014/main" id="{3BC1B075-6C12-DC35-1B31-0B392153E11D}"/>
              </a:ext>
            </a:extLst>
          </p:cNvPr>
          <p:cNvSpPr/>
          <p:nvPr/>
        </p:nvSpPr>
        <p:spPr>
          <a:xfrm flipV="1">
            <a:off x="353634" y="216745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Oval 11">
            <a:extLst>
              <a:ext uri="{FF2B5EF4-FFF2-40B4-BE49-F238E27FC236}">
                <a16:creationId xmlns:a16="http://schemas.microsoft.com/office/drawing/2014/main" id="{0BE4A308-4D48-6E26-F3CD-6F02A64C6A95}"/>
              </a:ext>
            </a:extLst>
          </p:cNvPr>
          <p:cNvSpPr/>
          <p:nvPr/>
        </p:nvSpPr>
        <p:spPr>
          <a:xfrm flipV="1">
            <a:off x="353634" y="273744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Oval 12">
            <a:extLst>
              <a:ext uri="{FF2B5EF4-FFF2-40B4-BE49-F238E27FC236}">
                <a16:creationId xmlns:a16="http://schemas.microsoft.com/office/drawing/2014/main" id="{B795C885-43AE-268C-7BD2-B463ED051F72}"/>
              </a:ext>
            </a:extLst>
          </p:cNvPr>
          <p:cNvSpPr/>
          <p:nvPr/>
        </p:nvSpPr>
        <p:spPr>
          <a:xfrm flipV="1">
            <a:off x="353634" y="246611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Oval 13">
            <a:extLst>
              <a:ext uri="{FF2B5EF4-FFF2-40B4-BE49-F238E27FC236}">
                <a16:creationId xmlns:a16="http://schemas.microsoft.com/office/drawing/2014/main" id="{77493B92-12CF-E083-CD71-929C0989DF37}"/>
              </a:ext>
            </a:extLst>
          </p:cNvPr>
          <p:cNvSpPr/>
          <p:nvPr/>
        </p:nvSpPr>
        <p:spPr>
          <a:xfrm flipV="1">
            <a:off x="355941" y="34267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Oval 14">
            <a:extLst>
              <a:ext uri="{FF2B5EF4-FFF2-40B4-BE49-F238E27FC236}">
                <a16:creationId xmlns:a16="http://schemas.microsoft.com/office/drawing/2014/main" id="{6D8C2B5C-8C6F-D991-EE8D-7011F470E2E4}"/>
              </a:ext>
            </a:extLst>
          </p:cNvPr>
          <p:cNvSpPr/>
          <p:nvPr/>
        </p:nvSpPr>
        <p:spPr>
          <a:xfrm flipV="1">
            <a:off x="355941" y="311217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Oval 15">
            <a:extLst>
              <a:ext uri="{FF2B5EF4-FFF2-40B4-BE49-F238E27FC236}">
                <a16:creationId xmlns:a16="http://schemas.microsoft.com/office/drawing/2014/main" id="{0823B0DD-EB79-F779-AD7A-D26054D43E36}"/>
              </a:ext>
            </a:extLst>
          </p:cNvPr>
          <p:cNvSpPr/>
          <p:nvPr/>
        </p:nvSpPr>
        <p:spPr>
          <a:xfrm flipV="1">
            <a:off x="353634" y="37844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Oval 16">
            <a:extLst>
              <a:ext uri="{FF2B5EF4-FFF2-40B4-BE49-F238E27FC236}">
                <a16:creationId xmlns:a16="http://schemas.microsoft.com/office/drawing/2014/main" id="{ADBC3060-EFCF-6A3A-28E9-6DC36E08680D}"/>
              </a:ext>
            </a:extLst>
          </p:cNvPr>
          <p:cNvSpPr/>
          <p:nvPr/>
        </p:nvSpPr>
        <p:spPr>
          <a:xfrm flipV="1">
            <a:off x="353634" y="40648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Oval 17">
            <a:extLst>
              <a:ext uri="{FF2B5EF4-FFF2-40B4-BE49-F238E27FC236}">
                <a16:creationId xmlns:a16="http://schemas.microsoft.com/office/drawing/2014/main" id="{3792C44F-E03F-1C35-FA06-827A91CFCA5C}"/>
              </a:ext>
            </a:extLst>
          </p:cNvPr>
          <p:cNvSpPr/>
          <p:nvPr/>
        </p:nvSpPr>
        <p:spPr>
          <a:xfrm flipV="1">
            <a:off x="353634" y="43422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Oval 18">
            <a:extLst>
              <a:ext uri="{FF2B5EF4-FFF2-40B4-BE49-F238E27FC236}">
                <a16:creationId xmlns:a16="http://schemas.microsoft.com/office/drawing/2014/main" id="{07C6E593-1C0A-3721-76F4-9E7E5322CAF0}"/>
              </a:ext>
            </a:extLst>
          </p:cNvPr>
          <p:cNvSpPr/>
          <p:nvPr/>
        </p:nvSpPr>
        <p:spPr>
          <a:xfrm flipV="1">
            <a:off x="353634" y="46226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3" name="Oval 22">
            <a:extLst>
              <a:ext uri="{FF2B5EF4-FFF2-40B4-BE49-F238E27FC236}">
                <a16:creationId xmlns:a16="http://schemas.microsoft.com/office/drawing/2014/main" id="{45428335-732D-D1DC-D0ED-D17A7DDCA4B3}"/>
              </a:ext>
            </a:extLst>
          </p:cNvPr>
          <p:cNvSpPr/>
          <p:nvPr/>
        </p:nvSpPr>
        <p:spPr>
          <a:xfrm flipV="1">
            <a:off x="353634" y="57152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8" name="Rectangle: Rounded Corners 27">
            <a:extLst>
              <a:ext uri="{FF2B5EF4-FFF2-40B4-BE49-F238E27FC236}">
                <a16:creationId xmlns:a16="http://schemas.microsoft.com/office/drawing/2014/main" id="{4895CDBA-9010-41B4-55C4-3DA9EB53C536}"/>
              </a:ext>
            </a:extLst>
          </p:cNvPr>
          <p:cNvSpPr/>
          <p:nvPr/>
        </p:nvSpPr>
        <p:spPr>
          <a:xfrm>
            <a:off x="163265" y="1205885"/>
            <a:ext cx="2155971" cy="599097"/>
          </a:xfrm>
          <a:prstGeom prst="roundRect">
            <a:avLst>
              <a:gd name="adj" fmla="val 40899"/>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5" name="TextBox 24">
            <a:extLst>
              <a:ext uri="{FF2B5EF4-FFF2-40B4-BE49-F238E27FC236}">
                <a16:creationId xmlns:a16="http://schemas.microsoft.com/office/drawing/2014/main" id="{11937A9C-0E08-9768-31A8-6B64642ADF20}"/>
              </a:ext>
            </a:extLst>
          </p:cNvPr>
          <p:cNvSpPr txBox="1"/>
          <p:nvPr/>
        </p:nvSpPr>
        <p:spPr>
          <a:xfrm>
            <a:off x="588468" y="1366934"/>
            <a:ext cx="1615799" cy="523220"/>
          </a:xfrm>
          <a:prstGeom prst="rect">
            <a:avLst/>
          </a:prstGeom>
          <a:noFill/>
        </p:spPr>
        <p:txBody>
          <a:bodyPr wrap="square" rtlCol="0">
            <a:spAutoFit/>
          </a:bodyPr>
          <a:lstStyle/>
          <a:p>
            <a:pPr lvl="0"/>
            <a:r>
              <a:rPr lang="en-US" sz="1400">
                <a:solidFill>
                  <a:schemeClr val="bg1"/>
                </a:solidFill>
                <a:latin typeface="Open Sans Bold" pitchFamily="2" charset="0"/>
                <a:ea typeface="Open Sans Bold" pitchFamily="2" charset="0"/>
                <a:cs typeface="Open Sans Bold" pitchFamily="2" charset="0"/>
              </a:rPr>
              <a:t>Geographic area</a:t>
            </a:r>
          </a:p>
        </p:txBody>
      </p:sp>
      <p:pic>
        <p:nvPicPr>
          <p:cNvPr id="27" name="Graphic 26" descr="Marker with solid fill">
            <a:extLst>
              <a:ext uri="{FF2B5EF4-FFF2-40B4-BE49-F238E27FC236}">
                <a16:creationId xmlns:a16="http://schemas.microsoft.com/office/drawing/2014/main" id="{59D298EC-8AF6-1212-42D8-01A3720BA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583" y="1272433"/>
            <a:ext cx="466001" cy="466001"/>
          </a:xfrm>
          <a:prstGeom prst="rect">
            <a:avLst/>
          </a:prstGeom>
        </p:spPr>
      </p:pic>
      <p:sp>
        <p:nvSpPr>
          <p:cNvPr id="47" name="Rectangle: Rounded Corners 46">
            <a:extLst>
              <a:ext uri="{FF2B5EF4-FFF2-40B4-BE49-F238E27FC236}">
                <a16:creationId xmlns:a16="http://schemas.microsoft.com/office/drawing/2014/main" id="{19C8E7A3-613D-1113-35B5-AA867742F661}"/>
              </a:ext>
            </a:extLst>
          </p:cNvPr>
          <p:cNvSpPr/>
          <p:nvPr/>
        </p:nvSpPr>
        <p:spPr>
          <a:xfrm>
            <a:off x="2576846" y="1212618"/>
            <a:ext cx="2301014" cy="585630"/>
          </a:xfrm>
          <a:prstGeom prst="roundRect">
            <a:avLst>
              <a:gd name="adj" fmla="val 40899"/>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8" name="TextBox 47">
            <a:extLst>
              <a:ext uri="{FF2B5EF4-FFF2-40B4-BE49-F238E27FC236}">
                <a16:creationId xmlns:a16="http://schemas.microsoft.com/office/drawing/2014/main" id="{A8D86043-78C3-59AC-18A0-C1603468AF71}"/>
              </a:ext>
            </a:extLst>
          </p:cNvPr>
          <p:cNvSpPr txBox="1"/>
          <p:nvPr/>
        </p:nvSpPr>
        <p:spPr>
          <a:xfrm>
            <a:off x="2982183" y="1366934"/>
            <a:ext cx="1952899" cy="307777"/>
          </a:xfrm>
          <a:prstGeom prst="rect">
            <a:avLst/>
          </a:prstGeom>
          <a:noFill/>
        </p:spPr>
        <p:txBody>
          <a:bodyPr wrap="square" rtlCol="0">
            <a:spAutoFit/>
          </a:bodyPr>
          <a:lstStyle/>
          <a:p>
            <a:pPr lvl="0"/>
            <a:r>
              <a:rPr lang="en-US" sz="1400">
                <a:solidFill>
                  <a:schemeClr val="bg1"/>
                </a:solidFill>
                <a:latin typeface="Open Sans Bold" pitchFamily="2" charset="0"/>
                <a:ea typeface="Open Sans Bold" pitchFamily="2" charset="0"/>
                <a:cs typeface="Open Sans Bold" pitchFamily="2" charset="0"/>
              </a:rPr>
              <a:t>Beneficiaries</a:t>
            </a:r>
            <a:endParaRPr lang="en-US" sz="1200">
              <a:solidFill>
                <a:schemeClr val="bg1"/>
              </a:solidFill>
              <a:latin typeface="Open Sans Bold" pitchFamily="2" charset="0"/>
              <a:ea typeface="Open Sans Bold" pitchFamily="2" charset="0"/>
              <a:cs typeface="Open Sans Bold" pitchFamily="2" charset="0"/>
            </a:endParaRPr>
          </a:p>
        </p:txBody>
      </p:sp>
      <p:pic>
        <p:nvPicPr>
          <p:cNvPr id="52" name="Graphic 51" descr="User with solid fill">
            <a:extLst>
              <a:ext uri="{FF2B5EF4-FFF2-40B4-BE49-F238E27FC236}">
                <a16:creationId xmlns:a16="http://schemas.microsoft.com/office/drawing/2014/main" id="{5A849D20-333D-2EE8-2DC9-E21DE87BDD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7984" y="1325221"/>
            <a:ext cx="360425" cy="360425"/>
          </a:xfrm>
          <a:prstGeom prst="rect">
            <a:avLst/>
          </a:prstGeom>
        </p:spPr>
      </p:pic>
      <p:sp>
        <p:nvSpPr>
          <p:cNvPr id="55" name="Rectangle: Rounded Corners 54">
            <a:extLst>
              <a:ext uri="{FF2B5EF4-FFF2-40B4-BE49-F238E27FC236}">
                <a16:creationId xmlns:a16="http://schemas.microsoft.com/office/drawing/2014/main" id="{5E1B67D7-4FC5-CF54-7BBE-13F728B5E503}"/>
              </a:ext>
            </a:extLst>
          </p:cNvPr>
          <p:cNvSpPr/>
          <p:nvPr/>
        </p:nvSpPr>
        <p:spPr>
          <a:xfrm>
            <a:off x="4976572" y="1212618"/>
            <a:ext cx="2201379" cy="585630"/>
          </a:xfrm>
          <a:prstGeom prst="roundRect">
            <a:avLst>
              <a:gd name="adj" fmla="val 40899"/>
            </a:avLst>
          </a:prstGeom>
          <a:solidFill>
            <a:srgbClr val="8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6" name="TextBox 55">
            <a:extLst>
              <a:ext uri="{FF2B5EF4-FFF2-40B4-BE49-F238E27FC236}">
                <a16:creationId xmlns:a16="http://schemas.microsoft.com/office/drawing/2014/main" id="{75FFB74B-6AF9-4644-D534-78A3C867A52C}"/>
              </a:ext>
            </a:extLst>
          </p:cNvPr>
          <p:cNvSpPr txBox="1"/>
          <p:nvPr/>
        </p:nvSpPr>
        <p:spPr>
          <a:xfrm>
            <a:off x="5679473" y="1375014"/>
            <a:ext cx="1405185" cy="307777"/>
          </a:xfrm>
          <a:prstGeom prst="rect">
            <a:avLst/>
          </a:prstGeom>
          <a:noFill/>
        </p:spPr>
        <p:txBody>
          <a:bodyPr wrap="square" rtlCol="0">
            <a:spAutoFit/>
          </a:bodyPr>
          <a:lstStyle/>
          <a:p>
            <a:pPr lvl="0"/>
            <a:r>
              <a:rPr lang="en-US" sz="1400">
                <a:solidFill>
                  <a:schemeClr val="bg1"/>
                </a:solidFill>
                <a:latin typeface="Open Sans Bold" pitchFamily="2" charset="0"/>
                <a:ea typeface="Open Sans Bold" pitchFamily="2" charset="0"/>
                <a:cs typeface="Open Sans Bold" pitchFamily="2" charset="0"/>
              </a:rPr>
              <a:t>Counterparts</a:t>
            </a:r>
          </a:p>
        </p:txBody>
      </p:sp>
      <p:sp>
        <p:nvSpPr>
          <p:cNvPr id="71" name="Rectangle: Rounded Corners 70">
            <a:extLst>
              <a:ext uri="{FF2B5EF4-FFF2-40B4-BE49-F238E27FC236}">
                <a16:creationId xmlns:a16="http://schemas.microsoft.com/office/drawing/2014/main" id="{5E78CEE2-941D-12F6-A9EE-399EF0F68536}"/>
              </a:ext>
            </a:extLst>
          </p:cNvPr>
          <p:cNvSpPr/>
          <p:nvPr/>
        </p:nvSpPr>
        <p:spPr>
          <a:xfrm>
            <a:off x="7355887" y="1212618"/>
            <a:ext cx="2201379" cy="585630"/>
          </a:xfrm>
          <a:prstGeom prst="roundRect">
            <a:avLst>
              <a:gd name="adj" fmla="val 40899"/>
            </a:avLst>
          </a:prstGeom>
          <a:solidFill>
            <a:srgbClr val="B3C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72" name="TextBox 71">
            <a:extLst>
              <a:ext uri="{FF2B5EF4-FFF2-40B4-BE49-F238E27FC236}">
                <a16:creationId xmlns:a16="http://schemas.microsoft.com/office/drawing/2014/main" id="{AD710CF4-4081-1084-1FC0-630E405852B1}"/>
              </a:ext>
            </a:extLst>
          </p:cNvPr>
          <p:cNvSpPr txBox="1"/>
          <p:nvPr/>
        </p:nvSpPr>
        <p:spPr>
          <a:xfrm>
            <a:off x="7887296" y="1274601"/>
            <a:ext cx="1477316" cy="523220"/>
          </a:xfrm>
          <a:prstGeom prst="rect">
            <a:avLst/>
          </a:prstGeom>
          <a:noFill/>
        </p:spPr>
        <p:txBody>
          <a:bodyPr wrap="square" rtlCol="0">
            <a:spAutoFit/>
          </a:bodyPr>
          <a:lstStyle/>
          <a:p>
            <a:pPr lvl="0"/>
            <a:r>
              <a:rPr lang="es-CR" sz="1400">
                <a:solidFill>
                  <a:srgbClr val="0033A0"/>
                </a:solidFill>
                <a:latin typeface="Open Sans Bold" pitchFamily="2" charset="0"/>
                <a:ea typeface="Open Sans Bold" pitchFamily="2" charset="0"/>
                <a:cs typeface="Open Sans Bold" pitchFamily="2" charset="0"/>
              </a:rPr>
              <a:t>Project Management</a:t>
            </a:r>
            <a:endParaRPr lang="en-US" sz="1400">
              <a:solidFill>
                <a:srgbClr val="0033A0"/>
              </a:solidFill>
              <a:latin typeface="Open Sans Bold" pitchFamily="2" charset="0"/>
              <a:ea typeface="Open Sans Bold" pitchFamily="2" charset="0"/>
              <a:cs typeface="Open Sans Bold" pitchFamily="2" charset="0"/>
            </a:endParaRPr>
          </a:p>
        </p:txBody>
      </p:sp>
      <p:sp>
        <p:nvSpPr>
          <p:cNvPr id="75" name="Rectangle: Rounded Corners 74">
            <a:extLst>
              <a:ext uri="{FF2B5EF4-FFF2-40B4-BE49-F238E27FC236}">
                <a16:creationId xmlns:a16="http://schemas.microsoft.com/office/drawing/2014/main" id="{65159C4A-0347-0BDD-A586-849A3D692159}"/>
              </a:ext>
            </a:extLst>
          </p:cNvPr>
          <p:cNvSpPr/>
          <p:nvPr/>
        </p:nvSpPr>
        <p:spPr>
          <a:xfrm>
            <a:off x="9762625" y="1860136"/>
            <a:ext cx="2301014" cy="4356232"/>
          </a:xfrm>
          <a:prstGeom prst="round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76" name="Rectangle: Rounded Corners 75">
            <a:extLst>
              <a:ext uri="{FF2B5EF4-FFF2-40B4-BE49-F238E27FC236}">
                <a16:creationId xmlns:a16="http://schemas.microsoft.com/office/drawing/2014/main" id="{669C2063-3C3B-1345-99DA-8774B0F454EF}"/>
              </a:ext>
            </a:extLst>
          </p:cNvPr>
          <p:cNvSpPr/>
          <p:nvPr/>
        </p:nvSpPr>
        <p:spPr>
          <a:xfrm>
            <a:off x="9757287" y="1212618"/>
            <a:ext cx="2201379" cy="585630"/>
          </a:xfrm>
          <a:prstGeom prst="roundRect">
            <a:avLst>
              <a:gd name="adj" fmla="val 40899"/>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77" name="TextBox 76">
            <a:extLst>
              <a:ext uri="{FF2B5EF4-FFF2-40B4-BE49-F238E27FC236}">
                <a16:creationId xmlns:a16="http://schemas.microsoft.com/office/drawing/2014/main" id="{3EE91944-4C2B-1E4F-B779-43ABB5888444}"/>
              </a:ext>
            </a:extLst>
          </p:cNvPr>
          <p:cNvSpPr txBox="1"/>
          <p:nvPr/>
        </p:nvSpPr>
        <p:spPr>
          <a:xfrm>
            <a:off x="10182384" y="1236302"/>
            <a:ext cx="1805750" cy="523220"/>
          </a:xfrm>
          <a:prstGeom prst="rect">
            <a:avLst/>
          </a:prstGeom>
          <a:noFill/>
        </p:spPr>
        <p:txBody>
          <a:bodyPr wrap="square" rtlCol="0">
            <a:spAutoFit/>
          </a:bodyPr>
          <a:lstStyle/>
          <a:p>
            <a:pPr lvl="0"/>
            <a:r>
              <a:rPr lang="es-CR" sz="1400">
                <a:solidFill>
                  <a:srgbClr val="0033A0"/>
                </a:solidFill>
                <a:latin typeface="Open Sans Bold" pitchFamily="2" charset="0"/>
                <a:ea typeface="Open Sans Bold" pitchFamily="2" charset="0"/>
                <a:cs typeface="Open Sans Bold" pitchFamily="2" charset="0"/>
              </a:rPr>
              <a:t>Implementation period</a:t>
            </a:r>
            <a:endParaRPr lang="en-US" sz="1400">
              <a:solidFill>
                <a:srgbClr val="0033A0"/>
              </a:solidFill>
              <a:latin typeface="Open Sans Bold" pitchFamily="2" charset="0"/>
              <a:ea typeface="Open Sans Bold" pitchFamily="2" charset="0"/>
              <a:cs typeface="Open Sans Bold" pitchFamily="2" charset="0"/>
            </a:endParaRPr>
          </a:p>
        </p:txBody>
      </p:sp>
      <p:sp>
        <p:nvSpPr>
          <p:cNvPr id="79" name="TextBox 78">
            <a:extLst>
              <a:ext uri="{FF2B5EF4-FFF2-40B4-BE49-F238E27FC236}">
                <a16:creationId xmlns:a16="http://schemas.microsoft.com/office/drawing/2014/main" id="{790B9AC8-15F8-DFC1-6FBC-2E0B75F73256}"/>
              </a:ext>
            </a:extLst>
          </p:cNvPr>
          <p:cNvSpPr txBox="1"/>
          <p:nvPr/>
        </p:nvSpPr>
        <p:spPr>
          <a:xfrm>
            <a:off x="9892522" y="2160210"/>
            <a:ext cx="2066144"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a:solidFill>
                  <a:srgbClr val="0033A0"/>
                </a:solidFill>
                <a:latin typeface="Open Sans" panose="020B0606030504020204" pitchFamily="34" charset="0"/>
                <a:ea typeface="Open Sans" panose="020B0606030504020204" pitchFamily="34" charset="0"/>
                <a:cs typeface="Open Sans" panose="020B0606030504020204" pitchFamily="34" charset="0"/>
              </a:rPr>
              <a:t>From June 30th, 2022, to March 31st, 2023.</a:t>
            </a:r>
          </a:p>
        </p:txBody>
      </p:sp>
      <p:pic>
        <p:nvPicPr>
          <p:cNvPr id="82" name="Picture 81" descr="Logo, company name&#10;&#10;Description automatically generated">
            <a:extLst>
              <a:ext uri="{FF2B5EF4-FFF2-40B4-BE49-F238E27FC236}">
                <a16:creationId xmlns:a16="http://schemas.microsoft.com/office/drawing/2014/main" id="{4B596253-AE37-A85C-E76B-DE3F020A0D99}"/>
              </a:ext>
            </a:extLst>
          </p:cNvPr>
          <p:cNvPicPr>
            <a:picLocks noChangeAspect="1"/>
          </p:cNvPicPr>
          <p:nvPr/>
        </p:nvPicPr>
        <p:blipFill rotWithShape="1">
          <a:blip r:embed="rId8">
            <a:extLst>
              <a:ext uri="{28A0092B-C50C-407E-A947-70E740481C1C}">
                <a14:useLocalDpi xmlns:a14="http://schemas.microsoft.com/office/drawing/2010/main" val="0"/>
              </a:ext>
            </a:extLst>
          </a:blip>
          <a:srcRect l="11354" t="17673" r="62526" b="39340"/>
          <a:stretch/>
        </p:blipFill>
        <p:spPr>
          <a:xfrm>
            <a:off x="7434229" y="1285880"/>
            <a:ext cx="533273" cy="439106"/>
          </a:xfrm>
          <a:prstGeom prst="rect">
            <a:avLst/>
          </a:prstGeom>
        </p:spPr>
      </p:pic>
      <p:pic>
        <p:nvPicPr>
          <p:cNvPr id="90" name="Graphic 89" descr="Daily calendar with solid fill">
            <a:extLst>
              <a:ext uri="{FF2B5EF4-FFF2-40B4-BE49-F238E27FC236}">
                <a16:creationId xmlns:a16="http://schemas.microsoft.com/office/drawing/2014/main" id="{9F3D2F7D-8606-0FAC-0006-1293CCEA97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25052" y="1276833"/>
            <a:ext cx="457200" cy="457200"/>
          </a:xfrm>
          <a:prstGeom prst="rect">
            <a:avLst/>
          </a:prstGeom>
        </p:spPr>
      </p:pic>
      <p:sp>
        <p:nvSpPr>
          <p:cNvPr id="91" name="Oval 90">
            <a:extLst>
              <a:ext uri="{FF2B5EF4-FFF2-40B4-BE49-F238E27FC236}">
                <a16:creationId xmlns:a16="http://schemas.microsoft.com/office/drawing/2014/main" id="{6CC8ABBB-A497-1954-51F6-F42E1945580A}"/>
              </a:ext>
            </a:extLst>
          </p:cNvPr>
          <p:cNvSpPr/>
          <p:nvPr/>
        </p:nvSpPr>
        <p:spPr>
          <a:xfrm flipV="1">
            <a:off x="2685405" y="21144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2" name="Oval 91">
            <a:extLst>
              <a:ext uri="{FF2B5EF4-FFF2-40B4-BE49-F238E27FC236}">
                <a16:creationId xmlns:a16="http://schemas.microsoft.com/office/drawing/2014/main" id="{7302C1E2-7D64-2C4A-BC8D-B5659B41BCA3}"/>
              </a:ext>
            </a:extLst>
          </p:cNvPr>
          <p:cNvSpPr/>
          <p:nvPr/>
        </p:nvSpPr>
        <p:spPr>
          <a:xfrm flipV="1">
            <a:off x="5196101" y="230528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3" name="Oval 92">
            <a:extLst>
              <a:ext uri="{FF2B5EF4-FFF2-40B4-BE49-F238E27FC236}">
                <a16:creationId xmlns:a16="http://schemas.microsoft.com/office/drawing/2014/main" id="{3E799ACB-C861-4E19-DFF0-14265B8ECFEB}"/>
              </a:ext>
            </a:extLst>
          </p:cNvPr>
          <p:cNvSpPr/>
          <p:nvPr/>
        </p:nvSpPr>
        <p:spPr>
          <a:xfrm rot="10800000" flipV="1">
            <a:off x="5218960" y="31085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4" name="Oval 93">
            <a:extLst>
              <a:ext uri="{FF2B5EF4-FFF2-40B4-BE49-F238E27FC236}">
                <a16:creationId xmlns:a16="http://schemas.microsoft.com/office/drawing/2014/main" id="{BA4B1064-5B5E-CB5C-BF17-54B8DE71B7D2}"/>
              </a:ext>
            </a:extLst>
          </p:cNvPr>
          <p:cNvSpPr/>
          <p:nvPr/>
        </p:nvSpPr>
        <p:spPr>
          <a:xfrm rot="10800000" flipV="1">
            <a:off x="5202192" y="340423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5" name="Oval 94">
            <a:extLst>
              <a:ext uri="{FF2B5EF4-FFF2-40B4-BE49-F238E27FC236}">
                <a16:creationId xmlns:a16="http://schemas.microsoft.com/office/drawing/2014/main" id="{96A8C28B-810D-CDB6-D10A-FE97FBD9443C}"/>
              </a:ext>
            </a:extLst>
          </p:cNvPr>
          <p:cNvSpPr/>
          <p:nvPr/>
        </p:nvSpPr>
        <p:spPr>
          <a:xfrm rot="10800000" flipV="1">
            <a:off x="5200973" y="36501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6" name="Oval 95">
            <a:extLst>
              <a:ext uri="{FF2B5EF4-FFF2-40B4-BE49-F238E27FC236}">
                <a16:creationId xmlns:a16="http://schemas.microsoft.com/office/drawing/2014/main" id="{7C83CDE1-A112-07A4-6671-E724E710B519}"/>
              </a:ext>
            </a:extLst>
          </p:cNvPr>
          <p:cNvSpPr/>
          <p:nvPr/>
        </p:nvSpPr>
        <p:spPr>
          <a:xfrm rot="10800000" flipV="1">
            <a:off x="5202026" y="39354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7" name="Oval 96">
            <a:extLst>
              <a:ext uri="{FF2B5EF4-FFF2-40B4-BE49-F238E27FC236}">
                <a16:creationId xmlns:a16="http://schemas.microsoft.com/office/drawing/2014/main" id="{4D4F5BA7-60BE-0F89-FB93-CF2340A31894}"/>
              </a:ext>
            </a:extLst>
          </p:cNvPr>
          <p:cNvSpPr/>
          <p:nvPr/>
        </p:nvSpPr>
        <p:spPr>
          <a:xfrm rot="10800000" flipV="1">
            <a:off x="5205234" y="42141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9" name="Oval 98">
            <a:extLst>
              <a:ext uri="{FF2B5EF4-FFF2-40B4-BE49-F238E27FC236}">
                <a16:creationId xmlns:a16="http://schemas.microsoft.com/office/drawing/2014/main" id="{C320184B-E9EC-F262-2264-14FCE8948580}"/>
              </a:ext>
            </a:extLst>
          </p:cNvPr>
          <p:cNvSpPr/>
          <p:nvPr/>
        </p:nvSpPr>
        <p:spPr>
          <a:xfrm rot="10800000" flipV="1">
            <a:off x="7700865" y="2328141"/>
            <a:ext cx="45719" cy="45719"/>
          </a:xfrm>
          <a:prstGeom prst="ellipse">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Graphic 7" descr="Remote work with solid fill">
            <a:extLst>
              <a:ext uri="{FF2B5EF4-FFF2-40B4-BE49-F238E27FC236}">
                <a16:creationId xmlns:a16="http://schemas.microsoft.com/office/drawing/2014/main" id="{77DFB7BB-2435-48C1-D8D8-4C8B5C0F65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51321" y="1254440"/>
            <a:ext cx="532520" cy="532520"/>
          </a:xfrm>
          <a:prstGeom prst="rect">
            <a:avLst/>
          </a:prstGeom>
        </p:spPr>
      </p:pic>
      <p:sp>
        <p:nvSpPr>
          <p:cNvPr id="3" name="Rectangle: Rounded Corners 2">
            <a:extLst>
              <a:ext uri="{FF2B5EF4-FFF2-40B4-BE49-F238E27FC236}">
                <a16:creationId xmlns:a16="http://schemas.microsoft.com/office/drawing/2014/main" id="{7EF267DD-BBCD-12F3-C2E0-1FE2D9BFB490}"/>
              </a:ext>
            </a:extLst>
          </p:cNvPr>
          <p:cNvSpPr/>
          <p:nvPr/>
        </p:nvSpPr>
        <p:spPr>
          <a:xfrm>
            <a:off x="156162" y="1911823"/>
            <a:ext cx="2302652" cy="4360904"/>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TextBox 4">
            <a:extLst>
              <a:ext uri="{FF2B5EF4-FFF2-40B4-BE49-F238E27FC236}">
                <a16:creationId xmlns:a16="http://schemas.microsoft.com/office/drawing/2014/main" id="{C54B4CBB-8152-8005-B66F-A2BFDC703A59}"/>
              </a:ext>
            </a:extLst>
          </p:cNvPr>
          <p:cNvSpPr txBox="1"/>
          <p:nvPr/>
        </p:nvSpPr>
        <p:spPr>
          <a:xfrm>
            <a:off x="313600" y="2099078"/>
            <a:ext cx="2030145" cy="1523815"/>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15 coastal communities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of Puntarenas (Pacific Coast).</a:t>
            </a:r>
          </a:p>
        </p:txBody>
      </p:sp>
      <p:sp>
        <p:nvSpPr>
          <p:cNvPr id="53" name="Rectangle: Rounded Corners 52">
            <a:extLst>
              <a:ext uri="{FF2B5EF4-FFF2-40B4-BE49-F238E27FC236}">
                <a16:creationId xmlns:a16="http://schemas.microsoft.com/office/drawing/2014/main" id="{E08B2383-41BD-8C0C-A411-E8A6AEB54B19}"/>
              </a:ext>
            </a:extLst>
          </p:cNvPr>
          <p:cNvSpPr/>
          <p:nvPr/>
        </p:nvSpPr>
        <p:spPr>
          <a:xfrm>
            <a:off x="4981910" y="1860136"/>
            <a:ext cx="2301014" cy="4356232"/>
          </a:xfrm>
          <a:prstGeom prst="roundRect">
            <a:avLst/>
          </a:prstGeom>
          <a:solidFill>
            <a:srgbClr val="8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4" name="TextBox 53">
            <a:extLst>
              <a:ext uri="{FF2B5EF4-FFF2-40B4-BE49-F238E27FC236}">
                <a16:creationId xmlns:a16="http://schemas.microsoft.com/office/drawing/2014/main" id="{556C035E-69F2-C95B-C721-8947E808273D}"/>
              </a:ext>
            </a:extLst>
          </p:cNvPr>
          <p:cNvSpPr txBox="1"/>
          <p:nvPr/>
        </p:nvSpPr>
        <p:spPr>
          <a:xfrm>
            <a:off x="5169568" y="2095085"/>
            <a:ext cx="2008383" cy="3874009"/>
          </a:xfrm>
          <a:prstGeom prst="rect">
            <a:avLst/>
          </a:prstGeom>
          <a:noFill/>
        </p:spPr>
        <p:txBody>
          <a:bodyPr wrap="square" lIns="91440" tIns="45720" rIns="91440" bIns="45720" rtlCol="0" anchor="t">
            <a:spAutoFit/>
          </a:bodyPr>
          <a:lstStyle/>
          <a:p>
            <a:pPr marL="285750" lvl="0" indent="-285750">
              <a:lnSpc>
                <a:spcPct val="150000"/>
              </a:lnSpc>
              <a:buFont typeface="Arial" panose="020B0604020202020204" pitchFamily="34" charset="0"/>
              <a:buChar char="•"/>
            </a:pPr>
            <a:r>
              <a:rPr lang="en-US" sz="1400" dirty="0">
                <a:solidFill>
                  <a:schemeClr val="bg1"/>
                </a:solidFill>
                <a:latin typeface="Open Sans"/>
                <a:ea typeface="Open Sans"/>
                <a:cs typeface="Open Sans"/>
              </a:rPr>
              <a:t>Local fishing associations and organizations</a:t>
            </a:r>
            <a:r>
              <a:rPr lang="es-419" sz="1400" dirty="0">
                <a:solidFill>
                  <a:schemeClr val="bg1"/>
                </a:solidFill>
                <a:latin typeface="Open Sans"/>
                <a:ea typeface="Open Sans"/>
                <a:cs typeface="Open Sans"/>
              </a:rPr>
              <a:t>.</a:t>
            </a:r>
          </a:p>
          <a:p>
            <a:pPr marL="285750" indent="-285750">
              <a:lnSpc>
                <a:spcPct val="150000"/>
              </a:lnSpc>
              <a:buFont typeface="Arial" panose="020B0604020202020204" pitchFamily="34" charset="0"/>
              <a:buChar char="•"/>
            </a:pPr>
            <a:r>
              <a:rPr lang="en-US" sz="1400" dirty="0">
                <a:solidFill>
                  <a:schemeClr val="bg1"/>
                </a:solidFill>
                <a:latin typeface="Open Sans"/>
                <a:ea typeface="Open Sans"/>
                <a:cs typeface="Open Sans"/>
              </a:rPr>
              <a:t>Relevant</a:t>
            </a:r>
            <a:r>
              <a:rPr lang="es-419" sz="1400" dirty="0">
                <a:solidFill>
                  <a:schemeClr val="bg1"/>
                </a:solidFill>
                <a:latin typeface="Open Sans"/>
                <a:ea typeface="Open Sans"/>
                <a:cs typeface="Open Sans"/>
              </a:rPr>
              <a:t> </a:t>
            </a:r>
            <a:r>
              <a:rPr lang="es-CR" sz="1400" dirty="0">
                <a:solidFill>
                  <a:schemeClr val="bg1"/>
                </a:solidFill>
                <a:latin typeface="Open Sans"/>
                <a:ea typeface="Open Sans"/>
                <a:cs typeface="Open Sans"/>
              </a:rPr>
              <a:t>CT </a:t>
            </a:r>
            <a:r>
              <a:rPr lang="en-US" sz="1400" dirty="0">
                <a:solidFill>
                  <a:schemeClr val="bg1"/>
                </a:solidFill>
                <a:latin typeface="Open Sans"/>
                <a:ea typeface="Open Sans"/>
                <a:cs typeface="Open Sans"/>
              </a:rPr>
              <a:t>stakeholders at a central and local level (ST CONATT, CCSS, INCOPESCA, Coastguard, IMAS, INAMU, MTSS, OIJ, OAPVD, PPM)</a:t>
            </a:r>
            <a:r>
              <a:rPr lang="es-419" sz="1400" dirty="0">
                <a:solidFill>
                  <a:schemeClr val="bg1"/>
                </a:solidFill>
                <a:latin typeface="Open Sans"/>
                <a:ea typeface="Open Sans"/>
                <a:cs typeface="Open Sans"/>
              </a:rPr>
              <a:t>.</a:t>
            </a:r>
            <a:endParaRPr lang="en-US" sz="1400" dirty="0">
              <a:solidFill>
                <a:schemeClr val="bg1"/>
              </a:solidFill>
              <a:latin typeface="Open Sans"/>
              <a:ea typeface="Open Sans"/>
              <a:cs typeface="Open Sans"/>
            </a:endParaRPr>
          </a:p>
          <a:p>
            <a:pPr lvl="0">
              <a:lnSpc>
                <a:spcPct val="150000"/>
              </a:lnSpc>
            </a:pPr>
            <a:endParaRPr lang="en-US" sz="1200">
              <a:solidFill>
                <a:schemeClr val="bg1"/>
              </a:solidFill>
              <a:latin typeface="Open Sans Light" pitchFamily="2" charset="0"/>
              <a:ea typeface="Open Sans Light" pitchFamily="2" charset="0"/>
              <a:cs typeface="Open Sans Light" pitchFamily="2" charset="0"/>
            </a:endParaRPr>
          </a:p>
        </p:txBody>
      </p:sp>
      <p:sp>
        <p:nvSpPr>
          <p:cNvPr id="69" name="Rectangle: Rounded Corners 68">
            <a:extLst>
              <a:ext uri="{FF2B5EF4-FFF2-40B4-BE49-F238E27FC236}">
                <a16:creationId xmlns:a16="http://schemas.microsoft.com/office/drawing/2014/main" id="{C97542A5-1068-49BB-F2C6-EFA057BF8EA6}"/>
              </a:ext>
            </a:extLst>
          </p:cNvPr>
          <p:cNvSpPr/>
          <p:nvPr/>
        </p:nvSpPr>
        <p:spPr>
          <a:xfrm>
            <a:off x="7361225" y="1860136"/>
            <a:ext cx="2301014" cy="4356232"/>
          </a:xfrm>
          <a:prstGeom prst="roundRect">
            <a:avLst/>
          </a:prstGeom>
          <a:solidFill>
            <a:srgbClr val="B3C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70" name="TextBox 69">
            <a:extLst>
              <a:ext uri="{FF2B5EF4-FFF2-40B4-BE49-F238E27FC236}">
                <a16:creationId xmlns:a16="http://schemas.microsoft.com/office/drawing/2014/main" id="{5C56C7EE-8653-EFBA-D029-1FF1F9859D6D}"/>
              </a:ext>
            </a:extLst>
          </p:cNvPr>
          <p:cNvSpPr txBox="1"/>
          <p:nvPr/>
        </p:nvSpPr>
        <p:spPr>
          <a:xfrm>
            <a:off x="7470582" y="2128755"/>
            <a:ext cx="2222713" cy="584775"/>
          </a:xfrm>
          <a:prstGeom prst="rect">
            <a:avLst/>
          </a:prstGeom>
          <a:noFill/>
        </p:spPr>
        <p:txBody>
          <a:bodyPr wrap="square" rtlCol="0">
            <a:spAutoFit/>
          </a:bodyPr>
          <a:lstStyle/>
          <a:p>
            <a:pPr marL="285750" lvl="0" indent="-285750">
              <a:buFont typeface="Arial" panose="020B0604020202020204" pitchFamily="34" charset="0"/>
              <a:buChar char="•"/>
            </a:pPr>
            <a:r>
              <a:rPr lang="es-CR" sz="1600">
                <a:solidFill>
                  <a:srgbClr val="0033A0"/>
                </a:solidFill>
                <a:latin typeface="Open Sans" panose="020B0606030504020204" pitchFamily="34" charset="0"/>
                <a:ea typeface="Open Sans" panose="020B0606030504020204" pitchFamily="34" charset="0"/>
                <a:cs typeface="Open Sans" panose="020B0606030504020204" pitchFamily="34" charset="0"/>
              </a:rPr>
              <a:t>IOM Costa Rica </a:t>
            </a:r>
            <a:r>
              <a:rPr lang="en-US" sz="1600">
                <a:solidFill>
                  <a:srgbClr val="0033A0"/>
                </a:solidFill>
                <a:latin typeface="Open Sans" panose="020B0606030504020204" pitchFamily="34" charset="0"/>
                <a:ea typeface="Open Sans" panose="020B0606030504020204" pitchFamily="34" charset="0"/>
                <a:cs typeface="Open Sans" panose="020B0606030504020204" pitchFamily="34" charset="0"/>
              </a:rPr>
              <a:t>Mission.</a:t>
            </a:r>
          </a:p>
        </p:txBody>
      </p:sp>
      <p:sp>
        <p:nvSpPr>
          <p:cNvPr id="32" name="Rectangle: Rounded Corners 31">
            <a:extLst>
              <a:ext uri="{FF2B5EF4-FFF2-40B4-BE49-F238E27FC236}">
                <a16:creationId xmlns:a16="http://schemas.microsoft.com/office/drawing/2014/main" id="{24BEDA6C-DD73-B29B-BA7A-3E0560F2223D}"/>
              </a:ext>
            </a:extLst>
          </p:cNvPr>
          <p:cNvSpPr/>
          <p:nvPr/>
        </p:nvSpPr>
        <p:spPr>
          <a:xfrm>
            <a:off x="2582184" y="1860136"/>
            <a:ext cx="2301014" cy="4356232"/>
          </a:xfrm>
          <a:prstGeom prst="roundRect">
            <a:avLst/>
          </a:prstGeom>
          <a:solidFill>
            <a:srgbClr val="406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3" name="TextBox 32">
            <a:extLst>
              <a:ext uri="{FF2B5EF4-FFF2-40B4-BE49-F238E27FC236}">
                <a16:creationId xmlns:a16="http://schemas.microsoft.com/office/drawing/2014/main" id="{81564C31-C5DA-854A-C76C-776C4675D50A}"/>
              </a:ext>
            </a:extLst>
          </p:cNvPr>
          <p:cNvSpPr txBox="1"/>
          <p:nvPr/>
        </p:nvSpPr>
        <p:spPr>
          <a:xfrm>
            <a:off x="2677984" y="2071135"/>
            <a:ext cx="2107754" cy="3001143"/>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Individuals working in the Fishing industry </a:t>
            </a:r>
            <a:r>
              <a:rPr lang="es-419" sz="1600">
                <a:solidFill>
                  <a:schemeClr val="bg1"/>
                </a:solidFill>
                <a:latin typeface="Open Sans" panose="020B0606030504020204" pitchFamily="34" charset="0"/>
                <a:ea typeface="Open Sans" panose="020B0606030504020204" pitchFamily="34" charset="0"/>
                <a:cs typeface="Open Sans" panose="020B0606030504020204" pitchFamily="34" charset="0"/>
              </a:rPr>
              <a:t>in Puntarenas; </a:t>
            </a: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artisanal or on a larger scale, longline, peeling, etc. </a:t>
            </a:r>
          </a:p>
        </p:txBody>
      </p:sp>
      <p:pic>
        <p:nvPicPr>
          <p:cNvPr id="49" name="Picture 2" descr="International Organization for Migration - Wikipedia">
            <a:extLst>
              <a:ext uri="{FF2B5EF4-FFF2-40B4-BE49-F238E27FC236}">
                <a16:creationId xmlns:a16="http://schemas.microsoft.com/office/drawing/2014/main" id="{1DCD16D4-4093-4C9D-9FF7-0E0AB0A094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0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ChangeAspect="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3279822" y="298287"/>
            <a:ext cx="5557707" cy="8591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4800">
                <a:solidFill>
                  <a:srgbClr val="0033A0"/>
                </a:solidFill>
                <a:latin typeface="Open Sans Bold" pitchFamily="2" charset="0"/>
                <a:ea typeface="Open Sans Bold" pitchFamily="2" charset="0"/>
                <a:cs typeface="Open Sans Bold" pitchFamily="2" charset="0"/>
              </a:rPr>
              <a:t>Project Timeline</a:t>
            </a:r>
            <a:endParaRPr lang="es-CR" sz="2800">
              <a:solidFill>
                <a:srgbClr val="0033A0"/>
              </a:solidFill>
              <a:latin typeface="Open Sans Bold" pitchFamily="2" charset="0"/>
              <a:ea typeface="Open Sans Bold" pitchFamily="2" charset="0"/>
              <a:cs typeface="Open Sans Bold" pitchFamily="2" charset="0"/>
            </a:endParaRPr>
          </a:p>
        </p:txBody>
      </p:sp>
      <p:sp>
        <p:nvSpPr>
          <p:cNvPr id="7" name="Rectangle 6">
            <a:extLst>
              <a:ext uri="{FF2B5EF4-FFF2-40B4-BE49-F238E27FC236}">
                <a16:creationId xmlns:a16="http://schemas.microsoft.com/office/drawing/2014/main" id="{F7366C92-E2E9-AE5E-ABB6-E92828B55D53}"/>
              </a:ext>
            </a:extLst>
          </p:cNvPr>
          <p:cNvSpPr/>
          <p:nvPr/>
        </p:nvSpPr>
        <p:spPr>
          <a:xfrm>
            <a:off x="1291904" y="6493955"/>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5" name="Picture 4" descr="A picture containing text, screen, device, dark&#10;&#10;Description automatically generated">
            <a:extLst>
              <a:ext uri="{FF2B5EF4-FFF2-40B4-BE49-F238E27FC236}">
                <a16:creationId xmlns:a16="http://schemas.microsoft.com/office/drawing/2014/main" id="{7602EAF0-57AA-53A2-C242-0FB6FB062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84" y="2139740"/>
            <a:ext cx="10884430" cy="2895606"/>
          </a:xfrm>
          <a:prstGeom prst="rect">
            <a:avLst/>
          </a:prstGeom>
        </p:spPr>
      </p:pic>
      <p:sp>
        <p:nvSpPr>
          <p:cNvPr id="11" name="Title 17">
            <a:extLst>
              <a:ext uri="{FF2B5EF4-FFF2-40B4-BE49-F238E27FC236}">
                <a16:creationId xmlns:a16="http://schemas.microsoft.com/office/drawing/2014/main" id="{08CB1E71-D629-5937-E9CD-40948E9AC3AC}"/>
              </a:ext>
            </a:extLst>
          </p:cNvPr>
          <p:cNvSpPr txBox="1">
            <a:spLocks/>
          </p:cNvSpPr>
          <p:nvPr/>
        </p:nvSpPr>
        <p:spPr>
          <a:xfrm>
            <a:off x="1010551" y="4615770"/>
            <a:ext cx="1464919"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s-CR" sz="1400" b="1">
                <a:solidFill>
                  <a:srgbClr val="0033A0"/>
                </a:solidFill>
                <a:latin typeface="Open Sans Bold" pitchFamily="2" charset="0"/>
                <a:ea typeface="Open Sans Bold" pitchFamily="2" charset="0"/>
                <a:cs typeface="Open Sans Bold" pitchFamily="2" charset="0"/>
              </a:rPr>
              <a:t>June-August</a:t>
            </a:r>
          </a:p>
          <a:p>
            <a:pPr lvl="0"/>
            <a:r>
              <a:rPr lang="es-CR" sz="1400" b="1">
                <a:solidFill>
                  <a:srgbClr val="0033A0"/>
                </a:solidFill>
                <a:latin typeface="Open Sans Bold" pitchFamily="2" charset="0"/>
                <a:ea typeface="Open Sans Bold" pitchFamily="2" charset="0"/>
                <a:cs typeface="Open Sans Bold" pitchFamily="2" charset="0"/>
              </a:rPr>
              <a:t>2022</a:t>
            </a:r>
          </a:p>
        </p:txBody>
      </p:sp>
      <p:sp>
        <p:nvSpPr>
          <p:cNvPr id="12" name="Title 17">
            <a:extLst>
              <a:ext uri="{FF2B5EF4-FFF2-40B4-BE49-F238E27FC236}">
                <a16:creationId xmlns:a16="http://schemas.microsoft.com/office/drawing/2014/main" id="{041D6439-FD6F-A092-9E2C-95ED5E02334F}"/>
              </a:ext>
            </a:extLst>
          </p:cNvPr>
          <p:cNvSpPr txBox="1">
            <a:spLocks/>
          </p:cNvSpPr>
          <p:nvPr/>
        </p:nvSpPr>
        <p:spPr>
          <a:xfrm>
            <a:off x="2475470" y="1772318"/>
            <a:ext cx="1464919" cy="56287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err="1">
                <a:solidFill>
                  <a:srgbClr val="4066B8"/>
                </a:solidFill>
                <a:latin typeface="Open Sans Bold" pitchFamily="2" charset="0"/>
                <a:ea typeface="Open Sans Bold" pitchFamily="2" charset="0"/>
                <a:cs typeface="Open Sans Bold" pitchFamily="2" charset="0"/>
              </a:rPr>
              <a:t>July-December</a:t>
            </a:r>
            <a:r>
              <a:rPr lang="es-CR" sz="1400" b="1">
                <a:solidFill>
                  <a:srgbClr val="4066B8"/>
                </a:solidFill>
                <a:latin typeface="Open Sans Bold" pitchFamily="2" charset="0"/>
                <a:ea typeface="Open Sans Bold" pitchFamily="2" charset="0"/>
                <a:cs typeface="Open Sans Bold" pitchFamily="2" charset="0"/>
              </a:rPr>
              <a:t> 2022</a:t>
            </a:r>
          </a:p>
        </p:txBody>
      </p:sp>
      <p:sp>
        <p:nvSpPr>
          <p:cNvPr id="13" name="Title 17">
            <a:extLst>
              <a:ext uri="{FF2B5EF4-FFF2-40B4-BE49-F238E27FC236}">
                <a16:creationId xmlns:a16="http://schemas.microsoft.com/office/drawing/2014/main" id="{E9B7208D-AAB6-1D86-BDD2-3BAFDA4212CC}"/>
              </a:ext>
            </a:extLst>
          </p:cNvPr>
          <p:cNvSpPr txBox="1">
            <a:spLocks/>
          </p:cNvSpPr>
          <p:nvPr/>
        </p:nvSpPr>
        <p:spPr>
          <a:xfrm>
            <a:off x="3940389" y="4615770"/>
            <a:ext cx="1464919"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err="1">
                <a:solidFill>
                  <a:srgbClr val="8099D0"/>
                </a:solidFill>
                <a:latin typeface="Open Sans Bold" pitchFamily="2" charset="0"/>
                <a:ea typeface="Open Sans Bold" pitchFamily="2" charset="0"/>
                <a:cs typeface="Open Sans Bold" pitchFamily="2" charset="0"/>
              </a:rPr>
              <a:t>September</a:t>
            </a:r>
            <a:r>
              <a:rPr lang="es-CR" sz="1400" b="1">
                <a:solidFill>
                  <a:srgbClr val="8099D0"/>
                </a:solidFill>
                <a:latin typeface="Open Sans Bold" pitchFamily="2" charset="0"/>
                <a:ea typeface="Open Sans Bold" pitchFamily="2" charset="0"/>
                <a:cs typeface="Open Sans Bold" pitchFamily="2" charset="0"/>
              </a:rPr>
              <a:t> 2022</a:t>
            </a:r>
          </a:p>
        </p:txBody>
      </p:sp>
      <p:sp>
        <p:nvSpPr>
          <p:cNvPr id="17" name="Title 17">
            <a:extLst>
              <a:ext uri="{FF2B5EF4-FFF2-40B4-BE49-F238E27FC236}">
                <a16:creationId xmlns:a16="http://schemas.microsoft.com/office/drawing/2014/main" id="{2CDDDDA9-78E7-02A6-E8EF-9C34A4F62354}"/>
              </a:ext>
            </a:extLst>
          </p:cNvPr>
          <p:cNvSpPr txBox="1">
            <a:spLocks/>
          </p:cNvSpPr>
          <p:nvPr/>
        </p:nvSpPr>
        <p:spPr>
          <a:xfrm>
            <a:off x="5151132" y="1772318"/>
            <a:ext cx="1889733"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err="1">
                <a:solidFill>
                  <a:srgbClr val="B3C2E3"/>
                </a:solidFill>
                <a:latin typeface="Open Sans Bold" pitchFamily="2" charset="0"/>
                <a:ea typeface="Open Sans Bold" pitchFamily="2" charset="0"/>
                <a:cs typeface="Open Sans Bold" pitchFamily="2" charset="0"/>
              </a:rPr>
              <a:t>September</a:t>
            </a:r>
            <a:endParaRPr lang="es-CR" sz="1400" b="1">
              <a:solidFill>
                <a:srgbClr val="B3C2E3"/>
              </a:solidFill>
              <a:latin typeface="Open Sans Bold" pitchFamily="2" charset="0"/>
              <a:ea typeface="Open Sans Bold" pitchFamily="2" charset="0"/>
              <a:cs typeface="Open Sans Bold" pitchFamily="2" charset="0"/>
            </a:endParaRPr>
          </a:p>
          <a:p>
            <a:r>
              <a:rPr lang="es-CR" sz="1400" b="1">
                <a:solidFill>
                  <a:srgbClr val="B3C2E3"/>
                </a:solidFill>
                <a:latin typeface="Open Sans Bold" pitchFamily="2" charset="0"/>
                <a:ea typeface="Open Sans Bold" pitchFamily="2" charset="0"/>
                <a:cs typeface="Open Sans Bold" pitchFamily="2" charset="0"/>
              </a:rPr>
              <a:t> 2022</a:t>
            </a:r>
          </a:p>
        </p:txBody>
      </p:sp>
      <p:sp>
        <p:nvSpPr>
          <p:cNvPr id="18" name="Title 17">
            <a:extLst>
              <a:ext uri="{FF2B5EF4-FFF2-40B4-BE49-F238E27FC236}">
                <a16:creationId xmlns:a16="http://schemas.microsoft.com/office/drawing/2014/main" id="{80130151-1E15-E110-5019-66CF1AC2EB9A}"/>
              </a:ext>
            </a:extLst>
          </p:cNvPr>
          <p:cNvSpPr txBox="1">
            <a:spLocks/>
          </p:cNvSpPr>
          <p:nvPr/>
        </p:nvSpPr>
        <p:spPr>
          <a:xfrm>
            <a:off x="6675656" y="4616854"/>
            <a:ext cx="2161873" cy="58780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err="1">
                <a:solidFill>
                  <a:srgbClr val="ADC9F2"/>
                </a:solidFill>
                <a:latin typeface="Open Sans Bold" pitchFamily="2" charset="0"/>
                <a:ea typeface="Open Sans Bold" pitchFamily="2" charset="0"/>
                <a:cs typeface="Open Sans Bold" pitchFamily="2" charset="0"/>
              </a:rPr>
              <a:t>October-December</a:t>
            </a:r>
            <a:endParaRPr lang="es-CR" sz="1400" b="1">
              <a:solidFill>
                <a:srgbClr val="ADC9F2"/>
              </a:solidFill>
              <a:latin typeface="Open Sans Bold" pitchFamily="2" charset="0"/>
              <a:ea typeface="Open Sans Bold" pitchFamily="2" charset="0"/>
              <a:cs typeface="Open Sans Bold" pitchFamily="2" charset="0"/>
            </a:endParaRPr>
          </a:p>
          <a:p>
            <a:r>
              <a:rPr lang="es-CR" sz="1400" b="1">
                <a:solidFill>
                  <a:srgbClr val="ADC9F2"/>
                </a:solidFill>
                <a:latin typeface="Open Sans Bold" pitchFamily="2" charset="0"/>
                <a:ea typeface="Open Sans Bold" pitchFamily="2" charset="0"/>
                <a:cs typeface="Open Sans Bold" pitchFamily="2" charset="0"/>
              </a:rPr>
              <a:t>2022</a:t>
            </a:r>
          </a:p>
        </p:txBody>
      </p:sp>
      <p:sp>
        <p:nvSpPr>
          <p:cNvPr id="19" name="Title 17">
            <a:extLst>
              <a:ext uri="{FF2B5EF4-FFF2-40B4-BE49-F238E27FC236}">
                <a16:creationId xmlns:a16="http://schemas.microsoft.com/office/drawing/2014/main" id="{1D599312-DE83-1089-3797-CAAFB6A407B0}"/>
              </a:ext>
            </a:extLst>
          </p:cNvPr>
          <p:cNvSpPr txBox="1">
            <a:spLocks/>
          </p:cNvSpPr>
          <p:nvPr/>
        </p:nvSpPr>
        <p:spPr>
          <a:xfrm>
            <a:off x="8471760" y="1772318"/>
            <a:ext cx="1464919"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err="1">
                <a:solidFill>
                  <a:srgbClr val="84ADEC"/>
                </a:solidFill>
                <a:latin typeface="Open Sans Bold" pitchFamily="2" charset="0"/>
                <a:ea typeface="Open Sans Bold" pitchFamily="2" charset="0"/>
                <a:cs typeface="Open Sans Bold" pitchFamily="2" charset="0"/>
              </a:rPr>
              <a:t>January</a:t>
            </a:r>
            <a:r>
              <a:rPr lang="es-CR" sz="1400" b="1">
                <a:solidFill>
                  <a:srgbClr val="84ADEC"/>
                </a:solidFill>
                <a:latin typeface="Open Sans Bold" pitchFamily="2" charset="0"/>
                <a:ea typeface="Open Sans Bold" pitchFamily="2" charset="0"/>
                <a:cs typeface="Open Sans Bold" pitchFamily="2" charset="0"/>
              </a:rPr>
              <a:t>-March 2023</a:t>
            </a:r>
          </a:p>
        </p:txBody>
      </p:sp>
      <p:sp>
        <p:nvSpPr>
          <p:cNvPr id="20" name="Title 17">
            <a:extLst>
              <a:ext uri="{FF2B5EF4-FFF2-40B4-BE49-F238E27FC236}">
                <a16:creationId xmlns:a16="http://schemas.microsoft.com/office/drawing/2014/main" id="{19DC5377-E662-E0FA-8F4E-BD669DF0F2B5}"/>
              </a:ext>
            </a:extLst>
          </p:cNvPr>
          <p:cNvSpPr txBox="1">
            <a:spLocks/>
          </p:cNvSpPr>
          <p:nvPr/>
        </p:nvSpPr>
        <p:spPr>
          <a:xfrm>
            <a:off x="9931796" y="4640484"/>
            <a:ext cx="1464919"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400" b="1">
                <a:solidFill>
                  <a:srgbClr val="5B92E5"/>
                </a:solidFill>
                <a:latin typeface="Open Sans Bold" pitchFamily="2" charset="0"/>
                <a:ea typeface="Open Sans Bold" pitchFamily="2" charset="0"/>
                <a:cs typeface="Open Sans Bold" pitchFamily="2" charset="0"/>
              </a:rPr>
              <a:t>March-May 2023</a:t>
            </a:r>
          </a:p>
        </p:txBody>
      </p:sp>
      <p:sp>
        <p:nvSpPr>
          <p:cNvPr id="22" name="Title 17">
            <a:extLst>
              <a:ext uri="{FF2B5EF4-FFF2-40B4-BE49-F238E27FC236}">
                <a16:creationId xmlns:a16="http://schemas.microsoft.com/office/drawing/2014/main" id="{56B3F5C6-1D8F-1495-AA35-FC761E4E940B}"/>
              </a:ext>
            </a:extLst>
          </p:cNvPr>
          <p:cNvSpPr txBox="1">
            <a:spLocks/>
          </p:cNvSpPr>
          <p:nvPr/>
        </p:nvSpPr>
        <p:spPr>
          <a:xfrm>
            <a:off x="536235" y="5217038"/>
            <a:ext cx="2314167" cy="932903"/>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s-CR" sz="1600">
                <a:latin typeface="Open Sans Light"/>
                <a:ea typeface="Open Sans Light"/>
                <a:cs typeface="Open Sans Light"/>
              </a:rPr>
              <a:t>Meetings </a:t>
            </a:r>
            <a:r>
              <a:rPr lang="es-CR" sz="1600" err="1">
                <a:latin typeface="Open Sans Light"/>
                <a:ea typeface="Open Sans Light"/>
                <a:cs typeface="Open Sans Light"/>
              </a:rPr>
              <a:t>with</a:t>
            </a:r>
            <a:r>
              <a:rPr lang="es-CR" sz="1600">
                <a:latin typeface="Open Sans Light"/>
                <a:ea typeface="Open Sans Light"/>
                <a:cs typeface="Open Sans Light"/>
              </a:rPr>
              <a:t> National and local </a:t>
            </a:r>
            <a:r>
              <a:rPr lang="es-CR" sz="1600" err="1">
                <a:latin typeface="Open Sans Light"/>
                <a:ea typeface="Open Sans Light"/>
                <a:cs typeface="Open Sans Light"/>
              </a:rPr>
              <a:t>counterparts</a:t>
            </a:r>
            <a:endParaRPr lang="es-CR" sz="1600">
              <a:latin typeface="Open Sans Light"/>
              <a:ea typeface="Open Sans Light"/>
              <a:cs typeface="Open Sans Light"/>
            </a:endParaRPr>
          </a:p>
        </p:txBody>
      </p:sp>
      <p:sp>
        <p:nvSpPr>
          <p:cNvPr id="23" name="Title 17">
            <a:extLst>
              <a:ext uri="{FF2B5EF4-FFF2-40B4-BE49-F238E27FC236}">
                <a16:creationId xmlns:a16="http://schemas.microsoft.com/office/drawing/2014/main" id="{FF7B16EF-AE05-381C-1598-74E571D8CC9B}"/>
              </a:ext>
            </a:extLst>
          </p:cNvPr>
          <p:cNvSpPr txBox="1">
            <a:spLocks/>
          </p:cNvSpPr>
          <p:nvPr/>
        </p:nvSpPr>
        <p:spPr>
          <a:xfrm>
            <a:off x="2240984" y="1262786"/>
            <a:ext cx="1969060" cy="5628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s-CR" sz="1600">
                <a:latin typeface="Open Sans Light" pitchFamily="2" charset="0"/>
                <a:ea typeface="Open Sans Light" pitchFamily="2" charset="0"/>
                <a:cs typeface="Open Sans Light" pitchFamily="2" charset="0"/>
              </a:rPr>
              <a:t>GAP </a:t>
            </a:r>
            <a:r>
              <a:rPr lang="es-CR" sz="1600" err="1">
                <a:latin typeface="Open Sans Light" pitchFamily="2" charset="0"/>
                <a:ea typeface="Open Sans Light" pitchFamily="2" charset="0"/>
                <a:cs typeface="Open Sans Light" pitchFamily="2" charset="0"/>
              </a:rPr>
              <a:t>Analysis</a:t>
            </a:r>
            <a:endParaRPr lang="en-US" sz="1600">
              <a:latin typeface="Open Sans Light" pitchFamily="2" charset="0"/>
              <a:ea typeface="Open Sans Light" pitchFamily="2" charset="0"/>
              <a:cs typeface="Open Sans Light" pitchFamily="2" charset="0"/>
            </a:endParaRPr>
          </a:p>
        </p:txBody>
      </p:sp>
      <p:sp>
        <p:nvSpPr>
          <p:cNvPr id="24" name="Title 17">
            <a:extLst>
              <a:ext uri="{FF2B5EF4-FFF2-40B4-BE49-F238E27FC236}">
                <a16:creationId xmlns:a16="http://schemas.microsoft.com/office/drawing/2014/main" id="{74908469-81AA-D829-F2C0-00793E1F66DE}"/>
              </a:ext>
            </a:extLst>
          </p:cNvPr>
          <p:cNvSpPr txBox="1">
            <a:spLocks/>
          </p:cNvSpPr>
          <p:nvPr/>
        </p:nvSpPr>
        <p:spPr>
          <a:xfrm>
            <a:off x="3547576" y="5398083"/>
            <a:ext cx="2314166" cy="8321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pPr>
            <a:r>
              <a:rPr lang="en-US" sz="1600">
                <a:latin typeface="Open Sans Light" pitchFamily="2" charset="0"/>
                <a:ea typeface="Open Sans Light" pitchFamily="2" charset="0"/>
                <a:cs typeface="Open Sans Light" pitchFamily="2" charset="0"/>
              </a:rPr>
              <a:t>Presentation of the Project and Community Mapping</a:t>
            </a:r>
          </a:p>
          <a:p>
            <a:pPr lvl="0">
              <a:lnSpc>
                <a:spcPct val="100000"/>
              </a:lnSpc>
            </a:pPr>
            <a:endParaRPr lang="en-US" sz="1600">
              <a:latin typeface="Open Sans Light" pitchFamily="2" charset="0"/>
              <a:ea typeface="Open Sans Light" pitchFamily="2" charset="0"/>
              <a:cs typeface="Open Sans Light" pitchFamily="2" charset="0"/>
            </a:endParaRPr>
          </a:p>
        </p:txBody>
      </p:sp>
      <p:sp>
        <p:nvSpPr>
          <p:cNvPr id="25" name="Title 17">
            <a:extLst>
              <a:ext uri="{FF2B5EF4-FFF2-40B4-BE49-F238E27FC236}">
                <a16:creationId xmlns:a16="http://schemas.microsoft.com/office/drawing/2014/main" id="{359C9803-0CB0-A853-5CDD-97A371C8F25A}"/>
              </a:ext>
            </a:extLst>
          </p:cNvPr>
          <p:cNvSpPr txBox="1">
            <a:spLocks/>
          </p:cNvSpPr>
          <p:nvPr/>
        </p:nvSpPr>
        <p:spPr>
          <a:xfrm>
            <a:off x="5044422" y="1145987"/>
            <a:ext cx="2314166" cy="6632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s-CR" sz="1600" err="1">
                <a:latin typeface="Open Sans Light" pitchFamily="2" charset="0"/>
                <a:ea typeface="Open Sans Light" pitchFamily="2" charset="0"/>
                <a:cs typeface="Open Sans Light" pitchFamily="2" charset="0"/>
              </a:rPr>
              <a:t>Cognitive</a:t>
            </a:r>
            <a:r>
              <a:rPr lang="es-CR" sz="1600">
                <a:latin typeface="Open Sans Light" pitchFamily="2" charset="0"/>
                <a:ea typeface="Open Sans Light" pitchFamily="2" charset="0"/>
                <a:cs typeface="Open Sans Light" pitchFamily="2" charset="0"/>
              </a:rPr>
              <a:t> test</a:t>
            </a:r>
            <a:endParaRPr lang="en-US" sz="1600">
              <a:latin typeface="Open Sans Light" pitchFamily="2" charset="0"/>
              <a:ea typeface="Open Sans Light" pitchFamily="2" charset="0"/>
              <a:cs typeface="Open Sans Light" pitchFamily="2" charset="0"/>
            </a:endParaRPr>
          </a:p>
        </p:txBody>
      </p:sp>
      <p:sp>
        <p:nvSpPr>
          <p:cNvPr id="26" name="Title 17">
            <a:extLst>
              <a:ext uri="{FF2B5EF4-FFF2-40B4-BE49-F238E27FC236}">
                <a16:creationId xmlns:a16="http://schemas.microsoft.com/office/drawing/2014/main" id="{12E85558-02F4-22D4-D776-566951738440}"/>
              </a:ext>
            </a:extLst>
          </p:cNvPr>
          <p:cNvSpPr txBox="1">
            <a:spLocks/>
          </p:cNvSpPr>
          <p:nvPr/>
        </p:nvSpPr>
        <p:spPr>
          <a:xfrm>
            <a:off x="6523745" y="4992336"/>
            <a:ext cx="2314166" cy="7651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R" sz="1600" err="1">
                <a:latin typeface="Open Sans Light" pitchFamily="2" charset="0"/>
                <a:ea typeface="Open Sans Light" pitchFamily="2" charset="0"/>
                <a:cs typeface="Open Sans Light" pitchFamily="2" charset="0"/>
              </a:rPr>
              <a:t>Household</a:t>
            </a:r>
            <a:r>
              <a:rPr lang="es-CR" sz="1600">
                <a:latin typeface="Open Sans Light" pitchFamily="2" charset="0"/>
                <a:ea typeface="Open Sans Light" pitchFamily="2" charset="0"/>
                <a:cs typeface="Open Sans Light" pitchFamily="2" charset="0"/>
              </a:rPr>
              <a:t> </a:t>
            </a:r>
            <a:r>
              <a:rPr lang="es-CR" sz="1600" err="1">
                <a:latin typeface="Open Sans Light" pitchFamily="2" charset="0"/>
                <a:ea typeface="Open Sans Light" pitchFamily="2" charset="0"/>
                <a:cs typeface="Open Sans Light" pitchFamily="2" charset="0"/>
              </a:rPr>
              <a:t>surveys</a:t>
            </a:r>
            <a:r>
              <a:rPr lang="es-CR" sz="1600">
                <a:latin typeface="Open Sans Light" pitchFamily="2" charset="0"/>
                <a:ea typeface="Open Sans Light" pitchFamily="2" charset="0"/>
                <a:cs typeface="Open Sans Light" pitchFamily="2" charset="0"/>
              </a:rPr>
              <a:t> </a:t>
            </a:r>
            <a:r>
              <a:rPr lang="es-CR" sz="1600" err="1">
                <a:latin typeface="Open Sans Light" pitchFamily="2" charset="0"/>
                <a:ea typeface="Open Sans Light" pitchFamily="2" charset="0"/>
                <a:cs typeface="Open Sans Light" pitchFamily="2" charset="0"/>
              </a:rPr>
              <a:t>conducted</a:t>
            </a:r>
            <a:endParaRPr lang="en-US" sz="1600">
              <a:latin typeface="Open Sans Light" pitchFamily="2" charset="0"/>
              <a:ea typeface="Open Sans Light" pitchFamily="2" charset="0"/>
              <a:cs typeface="Open Sans Light" pitchFamily="2" charset="0"/>
            </a:endParaRPr>
          </a:p>
        </p:txBody>
      </p:sp>
      <p:sp>
        <p:nvSpPr>
          <p:cNvPr id="27" name="Title 17">
            <a:extLst>
              <a:ext uri="{FF2B5EF4-FFF2-40B4-BE49-F238E27FC236}">
                <a16:creationId xmlns:a16="http://schemas.microsoft.com/office/drawing/2014/main" id="{E9325FD3-D90C-DF0C-3272-D01EA7742045}"/>
              </a:ext>
            </a:extLst>
          </p:cNvPr>
          <p:cNvSpPr txBox="1">
            <a:spLocks/>
          </p:cNvSpPr>
          <p:nvPr/>
        </p:nvSpPr>
        <p:spPr>
          <a:xfrm>
            <a:off x="9446779" y="5027132"/>
            <a:ext cx="2314166" cy="4457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pPr>
            <a:r>
              <a:rPr lang="es-CR" sz="1600">
                <a:latin typeface="Open Sans Light" pitchFamily="2" charset="0"/>
                <a:ea typeface="Open Sans Light" pitchFamily="2" charset="0"/>
                <a:cs typeface="Open Sans Light" pitchFamily="2" charset="0"/>
              </a:rPr>
              <a:t>Data </a:t>
            </a:r>
            <a:r>
              <a:rPr lang="es-CR" sz="1600" err="1">
                <a:latin typeface="Open Sans Light" pitchFamily="2" charset="0"/>
                <a:ea typeface="Open Sans Light" pitchFamily="2" charset="0"/>
                <a:cs typeface="Open Sans Light" pitchFamily="2" charset="0"/>
              </a:rPr>
              <a:t>Analysis</a:t>
            </a:r>
            <a:endParaRPr lang="en-US" sz="1600">
              <a:latin typeface="Open Sans Light" pitchFamily="2" charset="0"/>
              <a:ea typeface="Open Sans Light" pitchFamily="2" charset="0"/>
              <a:cs typeface="Open Sans Light" pitchFamily="2" charset="0"/>
            </a:endParaRPr>
          </a:p>
        </p:txBody>
      </p:sp>
      <p:sp>
        <p:nvSpPr>
          <p:cNvPr id="28" name="Title 17">
            <a:extLst>
              <a:ext uri="{FF2B5EF4-FFF2-40B4-BE49-F238E27FC236}">
                <a16:creationId xmlns:a16="http://schemas.microsoft.com/office/drawing/2014/main" id="{FC182C20-2A8D-DD72-FD72-D73292C7D031}"/>
              </a:ext>
            </a:extLst>
          </p:cNvPr>
          <p:cNvSpPr txBox="1">
            <a:spLocks/>
          </p:cNvSpPr>
          <p:nvPr/>
        </p:nvSpPr>
        <p:spPr>
          <a:xfrm>
            <a:off x="8011966" y="1160786"/>
            <a:ext cx="2314166" cy="6632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R" sz="1600" err="1">
                <a:latin typeface="Open Sans Light" pitchFamily="2" charset="0"/>
                <a:ea typeface="Open Sans Light" pitchFamily="2" charset="0"/>
                <a:cs typeface="Open Sans Light" pitchFamily="2" charset="0"/>
              </a:rPr>
              <a:t>Snowball</a:t>
            </a:r>
            <a:r>
              <a:rPr lang="es-CR" sz="1600">
                <a:latin typeface="Open Sans Light" pitchFamily="2" charset="0"/>
                <a:ea typeface="Open Sans Light" pitchFamily="2" charset="0"/>
                <a:cs typeface="Open Sans Light" pitchFamily="2" charset="0"/>
              </a:rPr>
              <a:t> </a:t>
            </a:r>
            <a:r>
              <a:rPr lang="es-CR" sz="1600" err="1">
                <a:latin typeface="Open Sans Light" pitchFamily="2" charset="0"/>
                <a:ea typeface="Open Sans Light" pitchFamily="2" charset="0"/>
                <a:cs typeface="Open Sans Light" pitchFamily="2" charset="0"/>
              </a:rPr>
              <a:t>surveys</a:t>
            </a:r>
            <a:r>
              <a:rPr lang="es-CR" sz="1600">
                <a:latin typeface="Open Sans Light" pitchFamily="2" charset="0"/>
                <a:ea typeface="Open Sans Light" pitchFamily="2" charset="0"/>
                <a:cs typeface="Open Sans Light" pitchFamily="2" charset="0"/>
              </a:rPr>
              <a:t> </a:t>
            </a:r>
            <a:r>
              <a:rPr lang="es-CR" sz="1600" err="1">
                <a:latin typeface="Open Sans Light" pitchFamily="2" charset="0"/>
                <a:ea typeface="Open Sans Light" pitchFamily="2" charset="0"/>
                <a:cs typeface="Open Sans Light" pitchFamily="2" charset="0"/>
              </a:rPr>
              <a:t>conducted</a:t>
            </a:r>
            <a:endParaRPr lang="en-US" sz="1600">
              <a:latin typeface="Open Sans Light" pitchFamily="2" charset="0"/>
              <a:ea typeface="Open Sans Light" pitchFamily="2" charset="0"/>
              <a:cs typeface="Open Sans Light" pitchFamily="2" charset="0"/>
            </a:endParaRPr>
          </a:p>
        </p:txBody>
      </p:sp>
      <p:pic>
        <p:nvPicPr>
          <p:cNvPr id="21" name="Picture 2" descr="International Organization for Migration - Wikipedia">
            <a:extLst>
              <a:ext uri="{FF2B5EF4-FFF2-40B4-BE49-F238E27FC236}">
                <a16:creationId xmlns:a16="http://schemas.microsoft.com/office/drawing/2014/main" id="{1A9417F7-95D8-4F8E-8E55-C29BDB369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09" y="6409164"/>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19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dark, lit, web&#10;&#10;Description automatically generated">
            <a:extLst>
              <a:ext uri="{FF2B5EF4-FFF2-40B4-BE49-F238E27FC236}">
                <a16:creationId xmlns:a16="http://schemas.microsoft.com/office/drawing/2014/main" id="{81E3E5FE-4F81-CAAD-7C5B-48063F79B7CC}"/>
              </a:ext>
            </a:extLst>
          </p:cNvPr>
          <p:cNvPicPr>
            <a:picLocks noGrp="1" noRot="1" noChangeAspect="1" noMove="1" noResize="1" noEditPoints="1" noAdjustHandles="1" noChangeArrowheads="1" noChangeShapeType="1" noCrop="1"/>
          </p:cNvPicPr>
          <p:nvPr/>
        </p:nvPicPr>
        <p:blipFill>
          <a:blip r:embed="rId3">
            <a:lum bright="70000" contrast="-70000"/>
            <a:alphaModFix amt="50000"/>
            <a:extLst>
              <a:ext uri="{28A0092B-C50C-407E-A947-70E740481C1C}">
                <a14:useLocalDpi xmlns:a14="http://schemas.microsoft.com/office/drawing/2010/main" val="0"/>
              </a:ext>
            </a:extLst>
          </a:blip>
          <a:stretch>
            <a:fillRect/>
          </a:stretch>
        </p:blipFill>
        <p:spPr>
          <a:xfrm>
            <a:off x="-72207" y="-1561842"/>
            <a:ext cx="12714416" cy="9636024"/>
          </a:xfrm>
          <a:prstGeom prst="rect">
            <a:avLst/>
          </a:prstGeom>
        </p:spPr>
      </p:pic>
      <p:sp>
        <p:nvSpPr>
          <p:cNvPr id="4" name="Title 17">
            <a:extLst>
              <a:ext uri="{FF2B5EF4-FFF2-40B4-BE49-F238E27FC236}">
                <a16:creationId xmlns:a16="http://schemas.microsoft.com/office/drawing/2014/main" id="{A7B3152B-7D1E-9DE6-054F-EB2412F7022B}"/>
              </a:ext>
            </a:extLst>
          </p:cNvPr>
          <p:cNvSpPr txBox="1">
            <a:spLocks/>
          </p:cNvSpPr>
          <p:nvPr/>
        </p:nvSpPr>
        <p:spPr>
          <a:xfrm>
            <a:off x="654341" y="417579"/>
            <a:ext cx="4832059" cy="1191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a:solidFill>
                  <a:srgbClr val="0033A0"/>
                </a:solidFill>
                <a:latin typeface="Open Sans Bold" pitchFamily="2" charset="0"/>
                <a:ea typeface="Open Sans Bold" pitchFamily="2" charset="0"/>
                <a:cs typeface="Open Sans Bold" pitchFamily="2" charset="0"/>
              </a:rPr>
              <a:t>Context</a:t>
            </a:r>
          </a:p>
        </p:txBody>
      </p:sp>
      <p:sp>
        <p:nvSpPr>
          <p:cNvPr id="7" name="Rectangle 6">
            <a:extLst>
              <a:ext uri="{FF2B5EF4-FFF2-40B4-BE49-F238E27FC236}">
                <a16:creationId xmlns:a16="http://schemas.microsoft.com/office/drawing/2014/main" id="{F7366C92-E2E9-AE5E-ABB6-E92828B55D53}"/>
              </a:ext>
            </a:extLst>
          </p:cNvPr>
          <p:cNvSpPr/>
          <p:nvPr/>
        </p:nvSpPr>
        <p:spPr>
          <a:xfrm>
            <a:off x="1" y="6535024"/>
            <a:ext cx="10972799" cy="82138"/>
          </a:xfrm>
          <a:prstGeom prst="rect">
            <a:avLst/>
          </a:prstGeom>
          <a:solidFill>
            <a:srgbClr val="003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ontent Placeholder 6">
            <a:extLst>
              <a:ext uri="{FF2B5EF4-FFF2-40B4-BE49-F238E27FC236}">
                <a16:creationId xmlns:a16="http://schemas.microsoft.com/office/drawing/2014/main" id="{EDF599FA-7779-C725-ACE4-5A7F88DBC1FC}"/>
              </a:ext>
            </a:extLst>
          </p:cNvPr>
          <p:cNvSpPr txBox="1">
            <a:spLocks/>
          </p:cNvSpPr>
          <p:nvPr/>
        </p:nvSpPr>
        <p:spPr>
          <a:xfrm>
            <a:off x="1080436" y="1457340"/>
            <a:ext cx="3979868" cy="493228"/>
          </a:xfrm>
          <a:prstGeom prst="rect">
            <a:avLst/>
          </a:prstGeom>
        </p:spPr>
        <p:txBody>
          <a:bodyPr vert="horz" lIns="91440" tIns="45720" rIns="91440" bIns="45720" rtlCol="0" anchor="t">
            <a:normAutofit/>
          </a:bodyPr>
          <a:lstStyle>
            <a:defPPr>
              <a:defRPr lang="es-C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R" sz="2000">
                <a:solidFill>
                  <a:schemeClr val="tx1"/>
                </a:solidFill>
                <a:latin typeface="Open Sans Light" pitchFamily="2" charset="0"/>
                <a:ea typeface="Open Sans Light" pitchFamily="2" charset="0"/>
                <a:cs typeface="Open Sans Light" pitchFamily="2" charset="0"/>
              </a:rPr>
              <a:t>Human Trafficking in Costa Rica</a:t>
            </a:r>
            <a:endParaRPr lang="en-US" sz="2000">
              <a:solidFill>
                <a:schemeClr val="tx1"/>
              </a:solidFill>
              <a:latin typeface="Open Sans Light" pitchFamily="2" charset="0"/>
              <a:ea typeface="Open Sans Light" pitchFamily="2" charset="0"/>
              <a:cs typeface="Open Sans Light" pitchFamily="2" charset="0"/>
            </a:endParaRPr>
          </a:p>
        </p:txBody>
      </p:sp>
      <p:sp>
        <p:nvSpPr>
          <p:cNvPr id="8" name="Rectangle: Rounded Corners 7">
            <a:extLst>
              <a:ext uri="{FF2B5EF4-FFF2-40B4-BE49-F238E27FC236}">
                <a16:creationId xmlns:a16="http://schemas.microsoft.com/office/drawing/2014/main" id="{98FDC9DE-7F03-37E9-5638-4C3E8783C60D}"/>
              </a:ext>
            </a:extLst>
          </p:cNvPr>
          <p:cNvSpPr/>
          <p:nvPr/>
        </p:nvSpPr>
        <p:spPr>
          <a:xfrm>
            <a:off x="722091" y="4171117"/>
            <a:ext cx="2944008" cy="1708288"/>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CR" dirty="0" err="1">
                <a:latin typeface="Open Sans"/>
                <a:ea typeface="+mn-lt"/>
                <a:cs typeface="+mn-lt"/>
              </a:rPr>
              <a:t>Over</a:t>
            </a:r>
            <a:r>
              <a:rPr lang="es-CR" dirty="0">
                <a:latin typeface="Open Sans"/>
                <a:ea typeface="+mn-lt"/>
                <a:cs typeface="+mn-lt"/>
              </a:rPr>
              <a:t> 400 cases </a:t>
            </a:r>
            <a:r>
              <a:rPr lang="es-CR" dirty="0" err="1">
                <a:latin typeface="Open Sans"/>
                <a:ea typeface="+mn-lt"/>
                <a:cs typeface="+mn-lt"/>
              </a:rPr>
              <a:t>of</a:t>
            </a:r>
            <a:r>
              <a:rPr lang="es-CR" dirty="0">
                <a:latin typeface="Open Sans"/>
                <a:ea typeface="+mn-lt"/>
                <a:cs typeface="+mn-lt"/>
              </a:rPr>
              <a:t> </a:t>
            </a:r>
            <a:r>
              <a:rPr lang="es-CR" dirty="0" err="1">
                <a:latin typeface="Open Sans"/>
                <a:ea typeface="+mn-lt"/>
                <a:cs typeface="+mn-lt"/>
              </a:rPr>
              <a:t>TiP</a:t>
            </a:r>
            <a:r>
              <a:rPr lang="es-CR" dirty="0">
                <a:latin typeface="Open Sans"/>
                <a:ea typeface="+mn-lt"/>
                <a:cs typeface="+mn-lt"/>
              </a:rPr>
              <a:t> </a:t>
            </a:r>
            <a:r>
              <a:rPr lang="es-CR" dirty="0" err="1">
                <a:latin typeface="Open Sans"/>
                <a:ea typeface="+mn-lt"/>
                <a:cs typeface="+mn-lt"/>
              </a:rPr>
              <a:t>victims</a:t>
            </a:r>
            <a:r>
              <a:rPr lang="es-CR" dirty="0">
                <a:latin typeface="Open Sans"/>
                <a:ea typeface="+mn-lt"/>
                <a:cs typeface="+mn-lt"/>
              </a:rPr>
              <a:t> in Costa Rica </a:t>
            </a:r>
            <a:r>
              <a:rPr lang="es-CR" dirty="0" err="1">
                <a:latin typeface="Open Sans"/>
                <a:ea typeface="+mn-lt"/>
                <a:cs typeface="+mn-lt"/>
              </a:rPr>
              <a:t>from</a:t>
            </a:r>
            <a:r>
              <a:rPr lang="es-CR" dirty="0">
                <a:latin typeface="Open Sans"/>
                <a:ea typeface="+mn-lt"/>
                <a:cs typeface="+mn-lt"/>
              </a:rPr>
              <a:t> 2010 </a:t>
            </a:r>
            <a:r>
              <a:rPr lang="es-CR" dirty="0" err="1">
                <a:latin typeface="Open Sans"/>
                <a:ea typeface="+mn-lt"/>
                <a:cs typeface="+mn-lt"/>
              </a:rPr>
              <a:t>to</a:t>
            </a:r>
            <a:r>
              <a:rPr lang="es-CR" dirty="0">
                <a:latin typeface="Open Sans"/>
                <a:ea typeface="+mn-lt"/>
                <a:cs typeface="+mn-lt"/>
              </a:rPr>
              <a:t> 2023</a:t>
            </a:r>
            <a:r>
              <a:rPr lang="es-CR" dirty="0">
                <a:latin typeface="Open Sans Light"/>
                <a:ea typeface="Open Sans Light"/>
                <a:cs typeface="Open Sans Light"/>
              </a:rPr>
              <a:t> (ERI 2022).</a:t>
            </a:r>
            <a:endParaRPr lang="en-US" dirty="0">
              <a:latin typeface="Open Sans Light"/>
              <a:ea typeface="Open Sans Light"/>
              <a:cs typeface="Open Sans Light"/>
            </a:endParaRPr>
          </a:p>
        </p:txBody>
      </p:sp>
      <p:sp>
        <p:nvSpPr>
          <p:cNvPr id="9" name="Rectangle: Rounded Corners 8">
            <a:extLst>
              <a:ext uri="{FF2B5EF4-FFF2-40B4-BE49-F238E27FC236}">
                <a16:creationId xmlns:a16="http://schemas.microsoft.com/office/drawing/2014/main" id="{1E608909-2D08-7974-017C-8E6FD87D940D}"/>
              </a:ext>
            </a:extLst>
          </p:cNvPr>
          <p:cNvSpPr/>
          <p:nvPr/>
        </p:nvSpPr>
        <p:spPr>
          <a:xfrm>
            <a:off x="812447" y="4223740"/>
            <a:ext cx="2944008" cy="17221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pic>
        <p:nvPicPr>
          <p:cNvPr id="3" name="Picture Placeholder 7" descr="Presentation with bar chart">
            <a:extLst>
              <a:ext uri="{FF2B5EF4-FFF2-40B4-BE49-F238E27FC236}">
                <a16:creationId xmlns:a16="http://schemas.microsoft.com/office/drawing/2014/main" id="{475BCE4D-F3A8-020C-7431-38199B2DAC0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248" b="16248"/>
          <a:stretch/>
        </p:blipFill>
        <p:spPr>
          <a:xfrm>
            <a:off x="8718170" y="2389618"/>
            <a:ext cx="1844337" cy="1244993"/>
          </a:xfrm>
          <a:prstGeom prst="rect">
            <a:avLst/>
          </a:prstGeom>
        </p:spPr>
      </p:pic>
      <p:pic>
        <p:nvPicPr>
          <p:cNvPr id="5" name="Picture Placeholder 25" descr="Siren">
            <a:extLst>
              <a:ext uri="{FF2B5EF4-FFF2-40B4-BE49-F238E27FC236}">
                <a16:creationId xmlns:a16="http://schemas.microsoft.com/office/drawing/2014/main" id="{1D571814-47D4-36DB-B30E-029E42BAA63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251" b="16251"/>
          <a:stretch/>
        </p:blipFill>
        <p:spPr>
          <a:xfrm>
            <a:off x="4862664" y="2270629"/>
            <a:ext cx="1852035" cy="1250094"/>
          </a:xfrm>
          <a:prstGeom prst="rect">
            <a:avLst/>
          </a:prstGeom>
        </p:spPr>
      </p:pic>
      <p:pic>
        <p:nvPicPr>
          <p:cNvPr id="11" name="Picture Placeholder 31" descr="Gavel">
            <a:extLst>
              <a:ext uri="{FF2B5EF4-FFF2-40B4-BE49-F238E27FC236}">
                <a16:creationId xmlns:a16="http://schemas.microsoft.com/office/drawing/2014/main" id="{55E19304-1B05-A6C9-6B15-C904D253E3C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5498" b="5660"/>
          <a:stretch/>
        </p:blipFill>
        <p:spPr>
          <a:xfrm>
            <a:off x="1248506" y="2149381"/>
            <a:ext cx="1672149" cy="1485230"/>
          </a:xfrm>
          <a:prstGeom prst="rect">
            <a:avLst/>
          </a:prstGeom>
        </p:spPr>
      </p:pic>
      <p:sp>
        <p:nvSpPr>
          <p:cNvPr id="12" name="Rectangle: Rounded Corners 11">
            <a:extLst>
              <a:ext uri="{FF2B5EF4-FFF2-40B4-BE49-F238E27FC236}">
                <a16:creationId xmlns:a16="http://schemas.microsoft.com/office/drawing/2014/main" id="{0313D260-0559-7401-4470-243506A48B37}"/>
              </a:ext>
            </a:extLst>
          </p:cNvPr>
          <p:cNvSpPr/>
          <p:nvPr/>
        </p:nvSpPr>
        <p:spPr>
          <a:xfrm>
            <a:off x="4470307" y="4171117"/>
            <a:ext cx="2944008" cy="1708288"/>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CR">
                <a:latin typeface="Open Sans"/>
                <a:ea typeface="+mn-lt"/>
                <a:cs typeface="+mn-lt"/>
              </a:rPr>
              <a:t>Labor </a:t>
            </a:r>
            <a:r>
              <a:rPr lang="es-CR" err="1">
                <a:latin typeface="Open Sans"/>
                <a:ea typeface="+mn-lt"/>
                <a:cs typeface="+mn-lt"/>
              </a:rPr>
              <a:t>trafficking</a:t>
            </a:r>
            <a:r>
              <a:rPr lang="es-CR">
                <a:latin typeface="Open Sans"/>
                <a:ea typeface="+mn-lt"/>
                <a:cs typeface="+mn-lt"/>
              </a:rPr>
              <a:t> </a:t>
            </a:r>
            <a:r>
              <a:rPr lang="es-CR" err="1">
                <a:latin typeface="Open Sans"/>
                <a:ea typeface="+mn-lt"/>
                <a:cs typeface="+mn-lt"/>
              </a:rPr>
              <a:t>is</a:t>
            </a:r>
            <a:r>
              <a:rPr lang="es-CR">
                <a:latin typeface="Open Sans"/>
                <a:ea typeface="+mn-lt"/>
                <a:cs typeface="+mn-lt"/>
              </a:rPr>
              <a:t> the </a:t>
            </a:r>
            <a:r>
              <a:rPr lang="es-CR" err="1">
                <a:latin typeface="Open Sans"/>
                <a:ea typeface="+mn-lt"/>
                <a:cs typeface="+mn-lt"/>
              </a:rPr>
              <a:t>second</a:t>
            </a:r>
            <a:r>
              <a:rPr lang="es-CR">
                <a:latin typeface="Open Sans"/>
                <a:ea typeface="+mn-lt"/>
                <a:cs typeface="+mn-lt"/>
              </a:rPr>
              <a:t> </a:t>
            </a:r>
            <a:r>
              <a:rPr lang="es-CR" err="1">
                <a:latin typeface="Open Sans"/>
                <a:ea typeface="+mn-lt"/>
                <a:cs typeface="+mn-lt"/>
              </a:rPr>
              <a:t>most</a:t>
            </a:r>
            <a:r>
              <a:rPr lang="es-CR">
                <a:latin typeface="Open Sans"/>
                <a:ea typeface="+mn-lt"/>
                <a:cs typeface="+mn-lt"/>
              </a:rPr>
              <a:t> </a:t>
            </a:r>
            <a:r>
              <a:rPr lang="es-CR" err="1">
                <a:latin typeface="Open Sans"/>
                <a:ea typeface="+mn-lt"/>
                <a:cs typeface="+mn-lt"/>
              </a:rPr>
              <a:t>common</a:t>
            </a:r>
            <a:r>
              <a:rPr lang="es-CR">
                <a:latin typeface="Open Sans"/>
                <a:ea typeface="+mn-lt"/>
                <a:cs typeface="+mn-lt"/>
              </a:rPr>
              <a:t> </a:t>
            </a:r>
            <a:r>
              <a:rPr lang="es-CR" err="1">
                <a:latin typeface="Open Sans"/>
                <a:ea typeface="+mn-lt"/>
                <a:cs typeface="+mn-lt"/>
              </a:rPr>
              <a:t>purpose</a:t>
            </a:r>
            <a:r>
              <a:rPr lang="es-CR">
                <a:latin typeface="Open Sans"/>
                <a:ea typeface="+mn-lt"/>
                <a:cs typeface="+mn-lt"/>
              </a:rPr>
              <a:t> of the </a:t>
            </a:r>
            <a:r>
              <a:rPr lang="es-CR" err="1">
                <a:latin typeface="Open Sans"/>
                <a:ea typeface="+mn-lt"/>
                <a:cs typeface="+mn-lt"/>
              </a:rPr>
              <a:t>crime</a:t>
            </a:r>
            <a:r>
              <a:rPr lang="es-CR">
                <a:latin typeface="Open Sans"/>
                <a:ea typeface="+mn-lt"/>
                <a:cs typeface="+mn-lt"/>
              </a:rPr>
              <a:t> in the country</a:t>
            </a:r>
            <a:r>
              <a:rPr lang="es-CR">
                <a:latin typeface="Open Sans"/>
                <a:ea typeface="Open Sans Light"/>
                <a:cs typeface="Open Sans Light"/>
              </a:rPr>
              <a:t> (ERI, 2022).</a:t>
            </a:r>
            <a:endParaRPr lang="en-US">
              <a:latin typeface="Open Sans"/>
              <a:ea typeface="Open Sans Light"/>
              <a:cs typeface="Open Sans Light"/>
            </a:endParaRPr>
          </a:p>
        </p:txBody>
      </p:sp>
      <p:sp>
        <p:nvSpPr>
          <p:cNvPr id="13" name="Rectangle: Rounded Corners 12">
            <a:extLst>
              <a:ext uri="{FF2B5EF4-FFF2-40B4-BE49-F238E27FC236}">
                <a16:creationId xmlns:a16="http://schemas.microsoft.com/office/drawing/2014/main" id="{28A6AF77-7CFE-AF99-D5B8-A18D90600AF5}"/>
              </a:ext>
            </a:extLst>
          </p:cNvPr>
          <p:cNvSpPr/>
          <p:nvPr/>
        </p:nvSpPr>
        <p:spPr>
          <a:xfrm>
            <a:off x="4560663" y="4223740"/>
            <a:ext cx="2944008" cy="17221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sp>
        <p:nvSpPr>
          <p:cNvPr id="14" name="Rectangle: Rounded Corners 13">
            <a:extLst>
              <a:ext uri="{FF2B5EF4-FFF2-40B4-BE49-F238E27FC236}">
                <a16:creationId xmlns:a16="http://schemas.microsoft.com/office/drawing/2014/main" id="{4ADB5D78-475E-08EB-2E3F-5024EC44BCEE}"/>
              </a:ext>
            </a:extLst>
          </p:cNvPr>
          <p:cNvSpPr/>
          <p:nvPr/>
        </p:nvSpPr>
        <p:spPr>
          <a:xfrm>
            <a:off x="8218523" y="4115960"/>
            <a:ext cx="2944008" cy="1763446"/>
          </a:xfrm>
          <a:prstGeom prst="round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CR">
                <a:latin typeface="Open Sans"/>
                <a:ea typeface="+mn-lt"/>
                <a:cs typeface="+mn-lt"/>
              </a:rPr>
              <a:t>Labor </a:t>
            </a:r>
            <a:r>
              <a:rPr lang="es-CR" err="1">
                <a:latin typeface="Open Sans"/>
                <a:ea typeface="+mn-lt"/>
                <a:cs typeface="+mn-lt"/>
              </a:rPr>
              <a:t>trafficking</a:t>
            </a:r>
            <a:r>
              <a:rPr lang="es-CR">
                <a:latin typeface="Open Sans"/>
                <a:ea typeface="+mn-lt"/>
                <a:cs typeface="+mn-lt"/>
              </a:rPr>
              <a:t> in the fishing sector in Costa Rica has </a:t>
            </a:r>
            <a:r>
              <a:rPr lang="es-CR" err="1">
                <a:latin typeface="Open Sans"/>
                <a:ea typeface="+mn-lt"/>
                <a:cs typeface="+mn-lt"/>
              </a:rPr>
              <a:t>not</a:t>
            </a:r>
            <a:r>
              <a:rPr lang="es-CR">
                <a:latin typeface="Open Sans"/>
                <a:ea typeface="+mn-lt"/>
                <a:cs typeface="+mn-lt"/>
              </a:rPr>
              <a:t> </a:t>
            </a:r>
            <a:r>
              <a:rPr lang="es-CR" err="1">
                <a:latin typeface="Open Sans"/>
                <a:ea typeface="+mn-lt"/>
                <a:cs typeface="+mn-lt"/>
              </a:rPr>
              <a:t>been</a:t>
            </a:r>
            <a:r>
              <a:rPr lang="es-CR">
                <a:latin typeface="Open Sans"/>
                <a:ea typeface="+mn-lt"/>
                <a:cs typeface="+mn-lt"/>
              </a:rPr>
              <a:t> </a:t>
            </a:r>
            <a:r>
              <a:rPr lang="es-CR" err="1">
                <a:latin typeface="Open Sans"/>
                <a:ea typeface="+mn-lt"/>
                <a:cs typeface="+mn-lt"/>
              </a:rPr>
              <a:t>studied</a:t>
            </a:r>
            <a:r>
              <a:rPr lang="es-CR">
                <a:latin typeface="Open Sans"/>
                <a:ea typeface="+mn-lt"/>
                <a:cs typeface="+mn-lt"/>
              </a:rPr>
              <a:t> </a:t>
            </a:r>
            <a:r>
              <a:rPr lang="es-CR" err="1">
                <a:latin typeface="Open Sans"/>
                <a:ea typeface="+mn-lt"/>
                <a:cs typeface="+mn-lt"/>
              </a:rPr>
              <a:t>or</a:t>
            </a:r>
            <a:r>
              <a:rPr lang="es-CR">
                <a:latin typeface="Open Sans"/>
                <a:ea typeface="+mn-lt"/>
                <a:cs typeface="+mn-lt"/>
              </a:rPr>
              <a:t> </a:t>
            </a:r>
            <a:r>
              <a:rPr lang="es-CR" err="1">
                <a:latin typeface="Open Sans"/>
                <a:ea typeface="+mn-lt"/>
                <a:cs typeface="+mn-lt"/>
              </a:rPr>
              <a:t>investigated</a:t>
            </a:r>
            <a:r>
              <a:rPr lang="es-CR">
                <a:latin typeface="Open Sans"/>
                <a:ea typeface="+mn-lt"/>
                <a:cs typeface="+mn-lt"/>
              </a:rPr>
              <a:t>.</a:t>
            </a:r>
            <a:endParaRPr lang="es-ES">
              <a:latin typeface="Open Sans"/>
              <a:ea typeface="+mn-lt"/>
              <a:cs typeface="+mn-lt"/>
            </a:endParaRPr>
          </a:p>
        </p:txBody>
      </p:sp>
      <p:sp>
        <p:nvSpPr>
          <p:cNvPr id="15" name="Rectangle: Rounded Corners 14">
            <a:extLst>
              <a:ext uri="{FF2B5EF4-FFF2-40B4-BE49-F238E27FC236}">
                <a16:creationId xmlns:a16="http://schemas.microsoft.com/office/drawing/2014/main" id="{93FAE0C5-E6BF-C1B0-497B-3CC683456D09}"/>
              </a:ext>
            </a:extLst>
          </p:cNvPr>
          <p:cNvSpPr/>
          <p:nvPr/>
        </p:nvSpPr>
        <p:spPr>
          <a:xfrm>
            <a:off x="8308879" y="4168584"/>
            <a:ext cx="2944008" cy="17773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a:latin typeface="Open Sans Light" pitchFamily="2" charset="0"/>
              <a:ea typeface="Open Sans Light" pitchFamily="2" charset="0"/>
              <a:cs typeface="Open Sans Light" pitchFamily="2" charset="0"/>
            </a:endParaRPr>
          </a:p>
        </p:txBody>
      </p:sp>
      <p:pic>
        <p:nvPicPr>
          <p:cNvPr id="16" name="Picture 2" descr="International Organization for Migration - Wikipedia">
            <a:extLst>
              <a:ext uri="{FF2B5EF4-FFF2-40B4-BE49-F238E27FC236}">
                <a16:creationId xmlns:a16="http://schemas.microsoft.com/office/drawing/2014/main" id="{53748822-BFE9-4E73-9EB3-40E451F2AA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4158" y="6375303"/>
            <a:ext cx="894349" cy="3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14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2609</Words>
  <Application>Microsoft Macintosh PowerPoint</Application>
  <PresentationFormat>Widescreen</PresentationFormat>
  <Paragraphs>393</Paragraphs>
  <Slides>46</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Arial</vt:lpstr>
      <vt:lpstr>Arial,Sans-Serif</vt:lpstr>
      <vt:lpstr>Calibri</vt:lpstr>
      <vt:lpstr>Calibri Light</vt:lpstr>
      <vt:lpstr>Courier New</vt:lpstr>
      <vt:lpstr>Gill Sans Nova Book</vt:lpstr>
      <vt:lpstr>Gill Sans Nova Light</vt:lpstr>
      <vt:lpstr>Gill Sans Nova SemiBold</vt:lpstr>
      <vt:lpstr>Gill Sans Nova UltraLight</vt:lpstr>
      <vt:lpstr>Open Sans</vt:lpstr>
      <vt:lpstr>Open Sans Bold</vt:lpstr>
      <vt:lpstr>Open Sans Light</vt:lpstr>
      <vt:lpstr>Symbol,Sans-Serif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LTS Coding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CEDEÑO Alina</dc:creator>
  <cp:lastModifiedBy>Andre Gallant</cp:lastModifiedBy>
  <cp:revision>372</cp:revision>
  <dcterms:created xsi:type="dcterms:W3CDTF">2023-05-15T14:30:16Z</dcterms:created>
  <dcterms:modified xsi:type="dcterms:W3CDTF">2024-02-27T18:13:25Z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SetDate">
    <vt:lpwstr>2023-05-15T16:22:21Z</vt:lpwstr>
  </property>
  <property fmtid="{D5CDD505-2E9C-101B-9397-08002B2CF9AE}" pid="3" name="MSIP_Label_2059aa38-f392-4105-be92-628035578272_SiteId">
    <vt:lpwstr>1588262d-23fb-43b4-bd6e-bce49c8e6186</vt:lpwstr>
  </property>
  <property fmtid="{D5CDD505-2E9C-101B-9397-08002B2CF9AE}" pid="4" name="MSIP_Label_2059aa38-f392-4105-be92-628035578272_Method">
    <vt:lpwstr>Standard</vt:lpwstr>
  </property>
  <property fmtid="{D5CDD505-2E9C-101B-9397-08002B2CF9AE}" pid="5" name="MSIP_Label_2059aa38-f392-4105-be92-628035578272_ActionId">
    <vt:lpwstr>a1d9d1b6-8b40-4f05-be47-c951e0d92a14</vt:lpwstr>
  </property>
  <property fmtid="{D5CDD505-2E9C-101B-9397-08002B2CF9AE}" pid="6" name="MSIP_Label_2059aa38-f392-4105-be92-628035578272_ContentBits">
    <vt:lpwstr>0</vt:lpwstr>
  </property>
  <property fmtid="{D5CDD505-2E9C-101B-9397-08002B2CF9AE}" pid="7" name="MSIP_Label_2059aa38-f392-4105-be92-628035578272_Enabled">
    <vt:lpwstr>true</vt:lpwstr>
  </property>
  <property fmtid="{D5CDD505-2E9C-101B-9397-08002B2CF9AE}" pid="8" name="MSIP_Label_2059aa38-f392-4105-be92-628035578272_Name">
    <vt:lpwstr>IOMLb0020IN123173</vt:lpwstr>
  </property>
</Properties>
</file>